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85"/>
  </p:notesMasterIdLst>
  <p:sldIdLst>
    <p:sldId id="1770" r:id="rId2"/>
    <p:sldId id="1771" r:id="rId3"/>
    <p:sldId id="458" r:id="rId4"/>
    <p:sldId id="1774" r:id="rId5"/>
    <p:sldId id="1775" r:id="rId6"/>
    <p:sldId id="1776" r:id="rId7"/>
    <p:sldId id="1777" r:id="rId8"/>
    <p:sldId id="269" r:id="rId9"/>
    <p:sldId id="270" r:id="rId10"/>
    <p:sldId id="460" r:id="rId11"/>
    <p:sldId id="1778" r:id="rId12"/>
    <p:sldId id="1781" r:id="rId13"/>
    <p:sldId id="271" r:id="rId14"/>
    <p:sldId id="272" r:id="rId15"/>
    <p:sldId id="1782" r:id="rId16"/>
    <p:sldId id="1779" r:id="rId17"/>
    <p:sldId id="1780" r:id="rId18"/>
    <p:sldId id="1783" r:id="rId19"/>
    <p:sldId id="275" r:id="rId20"/>
    <p:sldId id="276" r:id="rId21"/>
    <p:sldId id="277" r:id="rId22"/>
    <p:sldId id="278" r:id="rId23"/>
    <p:sldId id="279" r:id="rId24"/>
    <p:sldId id="280" r:id="rId25"/>
    <p:sldId id="256" r:id="rId26"/>
    <p:sldId id="1737" r:id="rId27"/>
    <p:sldId id="257" r:id="rId28"/>
    <p:sldId id="258" r:id="rId29"/>
    <p:sldId id="259" r:id="rId30"/>
    <p:sldId id="1784" r:id="rId31"/>
    <p:sldId id="281" r:id="rId32"/>
    <p:sldId id="282" r:id="rId33"/>
    <p:sldId id="283" r:id="rId34"/>
    <p:sldId id="284" r:id="rId35"/>
    <p:sldId id="285" r:id="rId36"/>
    <p:sldId id="286" r:id="rId37"/>
    <p:sldId id="287" r:id="rId38"/>
    <p:sldId id="288" r:id="rId39"/>
    <p:sldId id="289" r:id="rId40"/>
    <p:sldId id="290" r:id="rId41"/>
    <p:sldId id="1785" r:id="rId42"/>
    <p:sldId id="1742" r:id="rId43"/>
    <p:sldId id="1743" r:id="rId44"/>
    <p:sldId id="1744" r:id="rId45"/>
    <p:sldId id="1745" r:id="rId46"/>
    <p:sldId id="1746" r:id="rId47"/>
    <p:sldId id="1747" r:id="rId48"/>
    <p:sldId id="1748" r:id="rId49"/>
    <p:sldId id="264" r:id="rId50"/>
    <p:sldId id="265" r:id="rId51"/>
    <p:sldId id="266" r:id="rId52"/>
    <p:sldId id="1767" r:id="rId53"/>
    <p:sldId id="1757" r:id="rId54"/>
    <p:sldId id="1758" r:id="rId55"/>
    <p:sldId id="1759" r:id="rId56"/>
    <p:sldId id="1760" r:id="rId57"/>
    <p:sldId id="1761" r:id="rId58"/>
    <p:sldId id="1763" r:id="rId59"/>
    <p:sldId id="1765" r:id="rId60"/>
    <p:sldId id="1788" r:id="rId61"/>
    <p:sldId id="297" r:id="rId62"/>
    <p:sldId id="298" r:id="rId63"/>
    <p:sldId id="299" r:id="rId64"/>
    <p:sldId id="300" r:id="rId65"/>
    <p:sldId id="301" r:id="rId66"/>
    <p:sldId id="302" r:id="rId67"/>
    <p:sldId id="1786" r:id="rId68"/>
    <p:sldId id="1749" r:id="rId69"/>
    <p:sldId id="1750" r:id="rId70"/>
    <p:sldId id="1751" r:id="rId71"/>
    <p:sldId id="1752" r:id="rId72"/>
    <p:sldId id="1753" r:id="rId73"/>
    <p:sldId id="1754" r:id="rId74"/>
    <p:sldId id="1755" r:id="rId75"/>
    <p:sldId id="263" r:id="rId76"/>
    <p:sldId id="1756" r:id="rId77"/>
    <p:sldId id="303" r:id="rId78"/>
    <p:sldId id="304" r:id="rId79"/>
    <p:sldId id="305" r:id="rId80"/>
    <p:sldId id="306" r:id="rId81"/>
    <p:sldId id="307" r:id="rId82"/>
    <p:sldId id="308" r:id="rId83"/>
    <p:sldId id="1787" r:id="rId84"/>
  </p:sldIdLst>
  <p:sldSz cx="11879263" cy="6840538"/>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65" autoAdjust="0"/>
    <p:restoredTop sz="94610"/>
  </p:normalViewPr>
  <p:slideViewPr>
    <p:cSldViewPr snapToGrid="0" snapToObjects="1">
      <p:cViewPr varScale="1">
        <p:scale>
          <a:sx n="106" d="100"/>
          <a:sy n="106" d="100"/>
        </p:scale>
        <p:origin x="7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svg"/><Relationship Id="rId1" Type="http://schemas.openxmlformats.org/officeDocument/2006/relationships/image" Target="../media/image216.png"/><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svg"/><Relationship Id="rId1" Type="http://schemas.openxmlformats.org/officeDocument/2006/relationships/image" Target="../media/image216.png"/><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4FD76F-49A0-4FBF-839C-1FA60B381BC9}"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F7DD11C-29EC-4185-A622-749F011A8D6F}">
      <dgm:prSet/>
      <dgm:spPr/>
      <dgm:t>
        <a:bodyPr/>
        <a:lstStyle/>
        <a:p>
          <a:pPr>
            <a:lnSpc>
              <a:spcPct val="100000"/>
            </a:lnSpc>
          </a:pPr>
          <a:r>
            <a:rPr lang="en-US" b="0"/>
            <a:t>Private isolated network space</a:t>
          </a:r>
        </a:p>
      </dgm:t>
    </dgm:pt>
    <dgm:pt modelId="{6B4D1C57-62CA-4679-8D75-8479C7889EA7}" type="parTrans" cxnId="{55A78506-A39D-4D90-BA00-F2209B305C3E}">
      <dgm:prSet/>
      <dgm:spPr/>
      <dgm:t>
        <a:bodyPr/>
        <a:lstStyle/>
        <a:p>
          <a:endParaRPr lang="en-US"/>
        </a:p>
      </dgm:t>
    </dgm:pt>
    <dgm:pt modelId="{45E59B17-753F-4B88-AB08-DE2DA83F49A8}" type="sibTrans" cxnId="{55A78506-A39D-4D90-BA00-F2209B305C3E}">
      <dgm:prSet/>
      <dgm:spPr/>
      <dgm:t>
        <a:bodyPr/>
        <a:lstStyle/>
        <a:p>
          <a:pPr>
            <a:lnSpc>
              <a:spcPct val="100000"/>
            </a:lnSpc>
          </a:pPr>
          <a:endParaRPr lang="en-US"/>
        </a:p>
      </dgm:t>
    </dgm:pt>
    <dgm:pt modelId="{162B2567-8867-4670-952D-CFF289962252}">
      <dgm:prSet/>
      <dgm:spPr/>
      <dgm:t>
        <a:bodyPr/>
        <a:lstStyle/>
        <a:p>
          <a:pPr>
            <a:lnSpc>
              <a:spcPct val="100000"/>
            </a:lnSpc>
          </a:pPr>
          <a:r>
            <a:rPr lang="en-US" b="0"/>
            <a:t>Custom setup</a:t>
          </a:r>
        </a:p>
      </dgm:t>
    </dgm:pt>
    <dgm:pt modelId="{F96D3A22-60D6-4957-AF3B-2F492CF3EE1F}" type="parTrans" cxnId="{BBEB1E07-CA10-4C80-8C0A-866C334C667F}">
      <dgm:prSet/>
      <dgm:spPr/>
      <dgm:t>
        <a:bodyPr/>
        <a:lstStyle/>
        <a:p>
          <a:endParaRPr lang="en-US"/>
        </a:p>
      </dgm:t>
    </dgm:pt>
    <dgm:pt modelId="{DD5466AE-8031-4458-AB6E-A4760AE8680D}" type="sibTrans" cxnId="{BBEB1E07-CA10-4C80-8C0A-866C334C667F}">
      <dgm:prSet/>
      <dgm:spPr/>
      <dgm:t>
        <a:bodyPr/>
        <a:lstStyle/>
        <a:p>
          <a:pPr>
            <a:lnSpc>
              <a:spcPct val="100000"/>
            </a:lnSpc>
          </a:pPr>
          <a:endParaRPr lang="en-US"/>
        </a:p>
      </dgm:t>
    </dgm:pt>
    <dgm:pt modelId="{4A2AC30B-43CB-4674-A305-31FBAE276FFC}">
      <dgm:prSet/>
      <dgm:spPr/>
      <dgm:t>
        <a:bodyPr/>
        <a:lstStyle/>
        <a:p>
          <a:pPr>
            <a:lnSpc>
              <a:spcPct val="100000"/>
            </a:lnSpc>
          </a:pPr>
          <a:r>
            <a:rPr lang="en-US" b="0"/>
            <a:t>Internet access control</a:t>
          </a:r>
        </a:p>
      </dgm:t>
    </dgm:pt>
    <dgm:pt modelId="{965A657C-EC3D-4566-AF92-4A7D4579069C}" type="parTrans" cxnId="{3BE9F804-FF5D-4DF1-9845-351713088722}">
      <dgm:prSet/>
      <dgm:spPr/>
      <dgm:t>
        <a:bodyPr/>
        <a:lstStyle/>
        <a:p>
          <a:endParaRPr lang="en-US"/>
        </a:p>
      </dgm:t>
    </dgm:pt>
    <dgm:pt modelId="{AACBAE2F-FF03-42DC-933A-55E557CB123B}" type="sibTrans" cxnId="{3BE9F804-FF5D-4DF1-9845-351713088722}">
      <dgm:prSet/>
      <dgm:spPr/>
      <dgm:t>
        <a:bodyPr/>
        <a:lstStyle/>
        <a:p>
          <a:endParaRPr lang="en-US"/>
        </a:p>
      </dgm:t>
    </dgm:pt>
    <dgm:pt modelId="{0E58B496-ACA1-44AD-8D08-F4FD53CBCFF3}" type="pres">
      <dgm:prSet presAssocID="{874FD76F-49A0-4FBF-839C-1FA60B381BC9}" presName="root" presStyleCnt="0">
        <dgm:presLayoutVars>
          <dgm:dir/>
          <dgm:resizeHandles val="exact"/>
        </dgm:presLayoutVars>
      </dgm:prSet>
      <dgm:spPr/>
    </dgm:pt>
    <dgm:pt modelId="{BA3D88AA-0725-4E1C-BAE6-85D792C7075B}" type="pres">
      <dgm:prSet presAssocID="{5F7DD11C-29EC-4185-A622-749F011A8D6F}" presName="compNode" presStyleCnt="0"/>
      <dgm:spPr/>
    </dgm:pt>
    <dgm:pt modelId="{EFF35425-5A45-4F2F-B89C-71D44DA973A9}" type="pres">
      <dgm:prSet presAssocID="{5F7DD11C-29EC-4185-A622-749F011A8D6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1214C30-546B-4704-96B0-4A0437AC63EA}" type="pres">
      <dgm:prSet presAssocID="{5F7DD11C-29EC-4185-A622-749F011A8D6F}" presName="spaceRect" presStyleCnt="0"/>
      <dgm:spPr/>
    </dgm:pt>
    <dgm:pt modelId="{F94C2D15-BDB6-40B5-B826-E51453FCB394}" type="pres">
      <dgm:prSet presAssocID="{5F7DD11C-29EC-4185-A622-749F011A8D6F}" presName="textRect" presStyleLbl="revTx" presStyleIdx="0" presStyleCnt="3">
        <dgm:presLayoutVars>
          <dgm:chMax val="1"/>
          <dgm:chPref val="1"/>
        </dgm:presLayoutVars>
      </dgm:prSet>
      <dgm:spPr/>
    </dgm:pt>
    <dgm:pt modelId="{60092449-382D-4088-AD54-5BC6B6F00BC9}" type="pres">
      <dgm:prSet presAssocID="{45E59B17-753F-4B88-AB08-DE2DA83F49A8}" presName="sibTrans" presStyleCnt="0"/>
      <dgm:spPr/>
    </dgm:pt>
    <dgm:pt modelId="{73E2D8DC-8B11-49F8-AE9C-4B541A458DE1}" type="pres">
      <dgm:prSet presAssocID="{162B2567-8867-4670-952D-CFF289962252}" presName="compNode" presStyleCnt="0"/>
      <dgm:spPr/>
    </dgm:pt>
    <dgm:pt modelId="{46319FAD-7DD5-46BD-92E5-53489CFC44CD}" type="pres">
      <dgm:prSet presAssocID="{162B2567-8867-4670-952D-CFF2899622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ngle gear"/>
        </a:ext>
      </dgm:extLst>
    </dgm:pt>
    <dgm:pt modelId="{EBECC383-6144-4C07-ADC1-5E9D24B03A41}" type="pres">
      <dgm:prSet presAssocID="{162B2567-8867-4670-952D-CFF289962252}" presName="spaceRect" presStyleCnt="0"/>
      <dgm:spPr/>
    </dgm:pt>
    <dgm:pt modelId="{62506F9C-DCF8-4BC7-BB61-F9E4D4D983CE}" type="pres">
      <dgm:prSet presAssocID="{162B2567-8867-4670-952D-CFF289962252}" presName="textRect" presStyleLbl="revTx" presStyleIdx="1" presStyleCnt="3">
        <dgm:presLayoutVars>
          <dgm:chMax val="1"/>
          <dgm:chPref val="1"/>
        </dgm:presLayoutVars>
      </dgm:prSet>
      <dgm:spPr/>
    </dgm:pt>
    <dgm:pt modelId="{0ACCFECB-7DD6-4453-85EC-24F70294ABF6}" type="pres">
      <dgm:prSet presAssocID="{DD5466AE-8031-4458-AB6E-A4760AE8680D}" presName="sibTrans" presStyleCnt="0"/>
      <dgm:spPr/>
    </dgm:pt>
    <dgm:pt modelId="{45CC7EBA-7D3C-48F0-951A-21F3C71E5E23}" type="pres">
      <dgm:prSet presAssocID="{4A2AC30B-43CB-4674-A305-31FBAE276FFC}" presName="compNode" presStyleCnt="0"/>
      <dgm:spPr/>
    </dgm:pt>
    <dgm:pt modelId="{229E6CDB-76C6-4ADA-BF5B-0DDE0BD530B6}" type="pres">
      <dgm:prSet presAssocID="{4A2AC30B-43CB-4674-A305-31FBAE276F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router"/>
        </a:ext>
      </dgm:extLst>
    </dgm:pt>
    <dgm:pt modelId="{74031FD9-0A4F-4C50-A125-2DB870F37C13}" type="pres">
      <dgm:prSet presAssocID="{4A2AC30B-43CB-4674-A305-31FBAE276FFC}" presName="spaceRect" presStyleCnt="0"/>
      <dgm:spPr/>
    </dgm:pt>
    <dgm:pt modelId="{3F8C8810-90A2-428C-96ED-724CEFAEA0A7}" type="pres">
      <dgm:prSet presAssocID="{4A2AC30B-43CB-4674-A305-31FBAE276FFC}" presName="textRect" presStyleLbl="revTx" presStyleIdx="2" presStyleCnt="3">
        <dgm:presLayoutVars>
          <dgm:chMax val="1"/>
          <dgm:chPref val="1"/>
        </dgm:presLayoutVars>
      </dgm:prSet>
      <dgm:spPr/>
    </dgm:pt>
  </dgm:ptLst>
  <dgm:cxnLst>
    <dgm:cxn modelId="{3BE9F804-FF5D-4DF1-9845-351713088722}" srcId="{874FD76F-49A0-4FBF-839C-1FA60B381BC9}" destId="{4A2AC30B-43CB-4674-A305-31FBAE276FFC}" srcOrd="2" destOrd="0" parTransId="{965A657C-EC3D-4566-AF92-4A7D4579069C}" sibTransId="{AACBAE2F-FF03-42DC-933A-55E557CB123B}"/>
    <dgm:cxn modelId="{55A78506-A39D-4D90-BA00-F2209B305C3E}" srcId="{874FD76F-49A0-4FBF-839C-1FA60B381BC9}" destId="{5F7DD11C-29EC-4185-A622-749F011A8D6F}" srcOrd="0" destOrd="0" parTransId="{6B4D1C57-62CA-4679-8D75-8479C7889EA7}" sibTransId="{45E59B17-753F-4B88-AB08-DE2DA83F49A8}"/>
    <dgm:cxn modelId="{BBEB1E07-CA10-4C80-8C0A-866C334C667F}" srcId="{874FD76F-49A0-4FBF-839C-1FA60B381BC9}" destId="{162B2567-8867-4670-952D-CFF289962252}" srcOrd="1" destOrd="0" parTransId="{F96D3A22-60D6-4957-AF3B-2F492CF3EE1F}" sibTransId="{DD5466AE-8031-4458-AB6E-A4760AE8680D}"/>
    <dgm:cxn modelId="{00E52C37-9A33-4804-B035-F27604291EE6}" type="presOf" srcId="{4A2AC30B-43CB-4674-A305-31FBAE276FFC}" destId="{3F8C8810-90A2-428C-96ED-724CEFAEA0A7}" srcOrd="0" destOrd="0" presId="urn:microsoft.com/office/officeart/2018/2/layout/IconLabelList"/>
    <dgm:cxn modelId="{0297096B-9FA2-4291-AE46-06E90BA330A4}" type="presOf" srcId="{874FD76F-49A0-4FBF-839C-1FA60B381BC9}" destId="{0E58B496-ACA1-44AD-8D08-F4FD53CBCFF3}" srcOrd="0" destOrd="0" presId="urn:microsoft.com/office/officeart/2018/2/layout/IconLabelList"/>
    <dgm:cxn modelId="{9DC9B556-8D1B-4633-A27B-FFEB192BCB30}" type="presOf" srcId="{5F7DD11C-29EC-4185-A622-749F011A8D6F}" destId="{F94C2D15-BDB6-40B5-B826-E51453FCB394}" srcOrd="0" destOrd="0" presId="urn:microsoft.com/office/officeart/2018/2/layout/IconLabelList"/>
    <dgm:cxn modelId="{E433C188-9DB8-4012-A8FA-5B39290D253E}" type="presOf" srcId="{162B2567-8867-4670-952D-CFF289962252}" destId="{62506F9C-DCF8-4BC7-BB61-F9E4D4D983CE}" srcOrd="0" destOrd="0" presId="urn:microsoft.com/office/officeart/2018/2/layout/IconLabelList"/>
    <dgm:cxn modelId="{0FEADA3D-9459-499C-9FD0-A765361FF8F2}" type="presParOf" srcId="{0E58B496-ACA1-44AD-8D08-F4FD53CBCFF3}" destId="{BA3D88AA-0725-4E1C-BAE6-85D792C7075B}" srcOrd="0" destOrd="0" presId="urn:microsoft.com/office/officeart/2018/2/layout/IconLabelList"/>
    <dgm:cxn modelId="{6B0F2140-4FE4-4400-83E5-0F545A1AE7CE}" type="presParOf" srcId="{BA3D88AA-0725-4E1C-BAE6-85D792C7075B}" destId="{EFF35425-5A45-4F2F-B89C-71D44DA973A9}" srcOrd="0" destOrd="0" presId="urn:microsoft.com/office/officeart/2018/2/layout/IconLabelList"/>
    <dgm:cxn modelId="{2584CEED-6454-4C14-912E-BF09438B7DC3}" type="presParOf" srcId="{BA3D88AA-0725-4E1C-BAE6-85D792C7075B}" destId="{31214C30-546B-4704-96B0-4A0437AC63EA}" srcOrd="1" destOrd="0" presId="urn:microsoft.com/office/officeart/2018/2/layout/IconLabelList"/>
    <dgm:cxn modelId="{0E2C2DC8-DC02-4900-A341-1770C06B6860}" type="presParOf" srcId="{BA3D88AA-0725-4E1C-BAE6-85D792C7075B}" destId="{F94C2D15-BDB6-40B5-B826-E51453FCB394}" srcOrd="2" destOrd="0" presId="urn:microsoft.com/office/officeart/2018/2/layout/IconLabelList"/>
    <dgm:cxn modelId="{2486D6A0-5F3B-475A-895F-79250A5715A5}" type="presParOf" srcId="{0E58B496-ACA1-44AD-8D08-F4FD53CBCFF3}" destId="{60092449-382D-4088-AD54-5BC6B6F00BC9}" srcOrd="1" destOrd="0" presId="urn:microsoft.com/office/officeart/2018/2/layout/IconLabelList"/>
    <dgm:cxn modelId="{AC15C7F8-F078-49ED-A9B8-7B0634A3FA48}" type="presParOf" srcId="{0E58B496-ACA1-44AD-8D08-F4FD53CBCFF3}" destId="{73E2D8DC-8B11-49F8-AE9C-4B541A458DE1}" srcOrd="2" destOrd="0" presId="urn:microsoft.com/office/officeart/2018/2/layout/IconLabelList"/>
    <dgm:cxn modelId="{9821B7DB-944C-4DC1-A911-9669A7C7E591}" type="presParOf" srcId="{73E2D8DC-8B11-49F8-AE9C-4B541A458DE1}" destId="{46319FAD-7DD5-46BD-92E5-53489CFC44CD}" srcOrd="0" destOrd="0" presId="urn:microsoft.com/office/officeart/2018/2/layout/IconLabelList"/>
    <dgm:cxn modelId="{66668954-5EFC-4E8D-A314-7110A8C76829}" type="presParOf" srcId="{73E2D8DC-8B11-49F8-AE9C-4B541A458DE1}" destId="{EBECC383-6144-4C07-ADC1-5E9D24B03A41}" srcOrd="1" destOrd="0" presId="urn:microsoft.com/office/officeart/2018/2/layout/IconLabelList"/>
    <dgm:cxn modelId="{B2AA517F-7BA3-4181-8604-4FD90AFD357A}" type="presParOf" srcId="{73E2D8DC-8B11-49F8-AE9C-4B541A458DE1}" destId="{62506F9C-DCF8-4BC7-BB61-F9E4D4D983CE}" srcOrd="2" destOrd="0" presId="urn:microsoft.com/office/officeart/2018/2/layout/IconLabelList"/>
    <dgm:cxn modelId="{191BF775-C60B-4983-A17D-7BE2064B65EB}" type="presParOf" srcId="{0E58B496-ACA1-44AD-8D08-F4FD53CBCFF3}" destId="{0ACCFECB-7DD6-4453-85EC-24F70294ABF6}" srcOrd="3" destOrd="0" presId="urn:microsoft.com/office/officeart/2018/2/layout/IconLabelList"/>
    <dgm:cxn modelId="{301EAACB-B73A-4546-B1C2-72621A28DC57}" type="presParOf" srcId="{0E58B496-ACA1-44AD-8D08-F4FD53CBCFF3}" destId="{45CC7EBA-7D3C-48F0-951A-21F3C71E5E23}" srcOrd="4" destOrd="0" presId="urn:microsoft.com/office/officeart/2018/2/layout/IconLabelList"/>
    <dgm:cxn modelId="{C45A0E68-4537-4CFE-AF48-7F6FF7A398D3}" type="presParOf" srcId="{45CC7EBA-7D3C-48F0-951A-21F3C71E5E23}" destId="{229E6CDB-76C6-4ADA-BF5B-0DDE0BD530B6}" srcOrd="0" destOrd="0" presId="urn:microsoft.com/office/officeart/2018/2/layout/IconLabelList"/>
    <dgm:cxn modelId="{AD67045C-F0F7-4F8A-B73D-BA247CEF04A5}" type="presParOf" srcId="{45CC7EBA-7D3C-48F0-951A-21F3C71E5E23}" destId="{74031FD9-0A4F-4C50-A125-2DB870F37C13}" srcOrd="1" destOrd="0" presId="urn:microsoft.com/office/officeart/2018/2/layout/IconLabelList"/>
    <dgm:cxn modelId="{5831E3EE-5362-4FAA-8DBF-82C531E89821}" type="presParOf" srcId="{45CC7EBA-7D3C-48F0-951A-21F3C71E5E23}" destId="{3F8C8810-90A2-428C-96ED-724CEFAEA0A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35425-5A45-4F2F-B89C-71D44DA973A9}">
      <dsp:nvSpPr>
        <dsp:cNvPr id="0" name=""/>
        <dsp:cNvSpPr/>
      </dsp:nvSpPr>
      <dsp:spPr>
        <a:xfrm>
          <a:off x="952973" y="182597"/>
          <a:ext cx="702421" cy="702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4C2D15-BDB6-40B5-B826-E51453FCB394}">
      <dsp:nvSpPr>
        <dsp:cNvPr id="0" name=""/>
        <dsp:cNvSpPr/>
      </dsp:nvSpPr>
      <dsp:spPr>
        <a:xfrm>
          <a:off x="523715" y="1119259"/>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kern="1200"/>
            <a:t>Private isolated network space</a:t>
          </a:r>
        </a:p>
      </dsp:txBody>
      <dsp:txXfrm>
        <a:off x="523715" y="1119259"/>
        <a:ext cx="1560937" cy="624375"/>
      </dsp:txXfrm>
    </dsp:sp>
    <dsp:sp modelId="{46319FAD-7DD5-46BD-92E5-53489CFC44CD}">
      <dsp:nvSpPr>
        <dsp:cNvPr id="0" name=""/>
        <dsp:cNvSpPr/>
      </dsp:nvSpPr>
      <dsp:spPr>
        <a:xfrm>
          <a:off x="2787075" y="182597"/>
          <a:ext cx="702421" cy="702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506F9C-DCF8-4BC7-BB61-F9E4D4D983CE}">
      <dsp:nvSpPr>
        <dsp:cNvPr id="0" name=""/>
        <dsp:cNvSpPr/>
      </dsp:nvSpPr>
      <dsp:spPr>
        <a:xfrm>
          <a:off x="2357817" y="1119259"/>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kern="1200"/>
            <a:t>Custom setup</a:t>
          </a:r>
        </a:p>
      </dsp:txBody>
      <dsp:txXfrm>
        <a:off x="2357817" y="1119259"/>
        <a:ext cx="1560937" cy="624375"/>
      </dsp:txXfrm>
    </dsp:sp>
    <dsp:sp modelId="{229E6CDB-76C6-4ADA-BF5B-0DDE0BD530B6}">
      <dsp:nvSpPr>
        <dsp:cNvPr id="0" name=""/>
        <dsp:cNvSpPr/>
      </dsp:nvSpPr>
      <dsp:spPr>
        <a:xfrm>
          <a:off x="1870024" y="2133869"/>
          <a:ext cx="702421" cy="702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8C8810-90A2-428C-96ED-724CEFAEA0A7}">
      <dsp:nvSpPr>
        <dsp:cNvPr id="0" name=""/>
        <dsp:cNvSpPr/>
      </dsp:nvSpPr>
      <dsp:spPr>
        <a:xfrm>
          <a:off x="1440766" y="3070531"/>
          <a:ext cx="1560937" cy="62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b="0" kern="1200"/>
            <a:t>Internet access control</a:t>
          </a:r>
        </a:p>
      </dsp:txBody>
      <dsp:txXfrm>
        <a:off x="1440766" y="3070531"/>
        <a:ext cx="1560937" cy="62437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13101"/>
      </p:ext>
    </p:extLst>
  </p:cSld>
  <p:clrMap bg1="lt1" tx1="dk1" bg2="lt2" tx2="dk2" accent1="accent1" accent2="accent2" accent3="accent3" accent4="accent4" accent5="accent5" accent6="accent6" hlink="hlink" folHlink="folHlink"/>
  <p:notesStyle>
    <a:lvl1pPr marL="0" algn="l" defTabSz="898489" rtl="0" eaLnBrk="1" latinLnBrk="0" hangingPunct="1">
      <a:defRPr sz="1179" kern="1200">
        <a:solidFill>
          <a:schemeClr val="tx1"/>
        </a:solidFill>
        <a:latin typeface="+mn-lt"/>
        <a:ea typeface="+mn-ea"/>
        <a:cs typeface="+mn-cs"/>
      </a:defRPr>
    </a:lvl1pPr>
    <a:lvl2pPr marL="449245" algn="l" defTabSz="898489" rtl="0" eaLnBrk="1" latinLnBrk="0" hangingPunct="1">
      <a:defRPr sz="1179" kern="1200">
        <a:solidFill>
          <a:schemeClr val="tx1"/>
        </a:solidFill>
        <a:latin typeface="+mn-lt"/>
        <a:ea typeface="+mn-ea"/>
        <a:cs typeface="+mn-cs"/>
      </a:defRPr>
    </a:lvl2pPr>
    <a:lvl3pPr marL="898489" algn="l" defTabSz="898489" rtl="0" eaLnBrk="1" latinLnBrk="0" hangingPunct="1">
      <a:defRPr sz="1179" kern="1200">
        <a:solidFill>
          <a:schemeClr val="tx1"/>
        </a:solidFill>
        <a:latin typeface="+mn-lt"/>
        <a:ea typeface="+mn-ea"/>
        <a:cs typeface="+mn-cs"/>
      </a:defRPr>
    </a:lvl3pPr>
    <a:lvl4pPr marL="1347734" algn="l" defTabSz="898489" rtl="0" eaLnBrk="1" latinLnBrk="0" hangingPunct="1">
      <a:defRPr sz="1179" kern="1200">
        <a:solidFill>
          <a:schemeClr val="tx1"/>
        </a:solidFill>
        <a:latin typeface="+mn-lt"/>
        <a:ea typeface="+mn-ea"/>
        <a:cs typeface="+mn-cs"/>
      </a:defRPr>
    </a:lvl4pPr>
    <a:lvl5pPr marL="1796979" algn="l" defTabSz="898489" rtl="0" eaLnBrk="1" latinLnBrk="0" hangingPunct="1">
      <a:defRPr sz="1179" kern="1200">
        <a:solidFill>
          <a:schemeClr val="tx1"/>
        </a:solidFill>
        <a:latin typeface="+mn-lt"/>
        <a:ea typeface="+mn-ea"/>
        <a:cs typeface="+mn-cs"/>
      </a:defRPr>
    </a:lvl5pPr>
    <a:lvl6pPr marL="2246224" algn="l" defTabSz="898489" rtl="0" eaLnBrk="1" latinLnBrk="0" hangingPunct="1">
      <a:defRPr sz="1179" kern="1200">
        <a:solidFill>
          <a:schemeClr val="tx1"/>
        </a:solidFill>
        <a:latin typeface="+mn-lt"/>
        <a:ea typeface="+mn-ea"/>
        <a:cs typeface="+mn-cs"/>
      </a:defRPr>
    </a:lvl6pPr>
    <a:lvl7pPr marL="2695468" algn="l" defTabSz="898489" rtl="0" eaLnBrk="1" latinLnBrk="0" hangingPunct="1">
      <a:defRPr sz="1179" kern="1200">
        <a:solidFill>
          <a:schemeClr val="tx1"/>
        </a:solidFill>
        <a:latin typeface="+mn-lt"/>
        <a:ea typeface="+mn-ea"/>
        <a:cs typeface="+mn-cs"/>
      </a:defRPr>
    </a:lvl7pPr>
    <a:lvl8pPr marL="3144713" algn="l" defTabSz="898489" rtl="0" eaLnBrk="1" latinLnBrk="0" hangingPunct="1">
      <a:defRPr sz="1179" kern="1200">
        <a:solidFill>
          <a:schemeClr val="tx1"/>
        </a:solidFill>
        <a:latin typeface="+mn-lt"/>
        <a:ea typeface="+mn-ea"/>
        <a:cs typeface="+mn-cs"/>
      </a:defRPr>
    </a:lvl8pPr>
    <a:lvl9pPr marL="3593958" algn="l" defTabSz="898489" rtl="0" eaLnBrk="1" latinLnBrk="0" hangingPunct="1">
      <a:defRPr sz="117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76969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601726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Private space</a:t>
            </a:r>
            <a:r>
              <a:rPr lang="en-US" dirty="0"/>
              <a:t>: Only you control who gets in and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Custom setup</a:t>
            </a:r>
            <a:r>
              <a:rPr lang="en-US" dirty="0"/>
              <a:t>: You decide how many servers, where they go (subnets), and who can talk to whom (firewalls/security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Internet access control</a:t>
            </a:r>
            <a:r>
              <a:rPr lang="en-US" dirty="0"/>
              <a:t>: You choose which parts of your </a:t>
            </a:r>
            <a:r>
              <a:rPr lang="en-US" dirty="0" err="1"/>
              <a:t>roomc</a:t>
            </a:r>
            <a:r>
              <a:rPr lang="en-US" dirty="0"/>
              <a:t> an connect to the internet and which should stay isolated.</a:t>
            </a:r>
          </a:p>
          <a:p>
            <a:endParaRPr lang="en-IN" dirty="0"/>
          </a:p>
        </p:txBody>
      </p:sp>
      <p:sp>
        <p:nvSpPr>
          <p:cNvPr id="4" name="Slide Number Placeholder 3"/>
          <p:cNvSpPr>
            <a:spLocks noGrp="1"/>
          </p:cNvSpPr>
          <p:nvPr>
            <p:ph type="sldNum" sz="quarter" idx="5"/>
          </p:nvPr>
        </p:nvSpPr>
        <p:spPr/>
        <p:txBody>
          <a:bodyPr/>
          <a:lstStyle/>
          <a:p>
            <a:fld id="{9EF12C2D-CB71-4CAE-84B3-469BDBD1FD3F}" type="slidenum">
              <a:rPr lang="en-IN" smtClean="0"/>
              <a:t>26</a:t>
            </a:fld>
            <a:endParaRPr lang="en-IN"/>
          </a:p>
        </p:txBody>
      </p:sp>
    </p:spTree>
    <p:extLst>
      <p:ext uri="{BB962C8B-B14F-4D97-AF65-F5344CB8AC3E}">
        <p14:creationId xmlns:p14="http://schemas.microsoft.com/office/powerpoint/2010/main" val="1463952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701677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42904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667786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255034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55340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662827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644957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279888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297747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528768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F3B6C-EDD1-FDA2-7A97-C8DBEC5695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91A17-1B9E-B760-EF11-06C287F9B2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015B2-17CC-95A1-FC76-DCDB8D8304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A23A4D-6950-B9C6-BD01-4C3DE62159D8}"/>
              </a:ext>
            </a:extLst>
          </p:cNvPr>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3695158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28947793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4193117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42136158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36224789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8709305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33449279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29479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347639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7757246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40228251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20988369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626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84908" y="1119505"/>
            <a:ext cx="8909447" cy="2381521"/>
          </a:xfrm>
        </p:spPr>
        <p:txBody>
          <a:bodyPr anchor="b"/>
          <a:lstStyle>
            <a:lvl1pPr algn="ctr">
              <a:defRPr sz="5846"/>
            </a:lvl1pPr>
          </a:lstStyle>
          <a:p>
            <a:r>
              <a:rPr lang="en-US"/>
              <a:t>Click to edit Master title style</a:t>
            </a:r>
            <a:endParaRPr lang="en-US" dirty="0"/>
          </a:p>
        </p:txBody>
      </p:sp>
      <p:sp>
        <p:nvSpPr>
          <p:cNvPr id="3" name="Subtitle 2"/>
          <p:cNvSpPr>
            <a:spLocks noGrp="1"/>
          </p:cNvSpPr>
          <p:nvPr>
            <p:ph type="subTitle" idx="1"/>
          </p:nvPr>
        </p:nvSpPr>
        <p:spPr>
          <a:xfrm>
            <a:off x="1484908" y="3592866"/>
            <a:ext cx="8909447" cy="1651546"/>
          </a:xfrm>
        </p:spPr>
        <p:txBody>
          <a:bodyPr/>
          <a:lstStyle>
            <a:lvl1pPr marL="0" indent="0" algn="ctr">
              <a:buNone/>
              <a:defRPr sz="2338"/>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445539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99702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1098" y="364195"/>
            <a:ext cx="2561466" cy="57970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6700" y="364195"/>
            <a:ext cx="7535907" cy="57970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67404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26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3EB717-CFAD-4307-9E0D-C12B5D9D0983}" type="datetimeFigureOut">
              <a:rPr lang="en-IN" smtClean="0"/>
              <a:t>13-11-2025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B032882-23EB-47CA-80E5-45F87AC95FEF}" type="slidenum">
              <a:rPr lang="en-IN" smtClean="0"/>
              <a:t>‹#›</a:t>
            </a:fld>
            <a:endParaRPr lang="en-IN"/>
          </a:p>
        </p:txBody>
      </p:sp>
    </p:spTree>
    <p:extLst>
      <p:ext uri="{BB962C8B-B14F-4D97-AF65-F5344CB8AC3E}">
        <p14:creationId xmlns:p14="http://schemas.microsoft.com/office/powerpoint/2010/main" val="421729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0512" y="1705385"/>
            <a:ext cx="10245864" cy="2845473"/>
          </a:xfrm>
        </p:spPr>
        <p:txBody>
          <a:bodyPr anchor="b"/>
          <a:lstStyle>
            <a:lvl1pPr>
              <a:defRPr sz="5846"/>
            </a:lvl1pPr>
          </a:lstStyle>
          <a:p>
            <a:r>
              <a:rPr lang="en-US"/>
              <a:t>Click to edit Master title style</a:t>
            </a:r>
            <a:endParaRPr lang="en-US" dirty="0"/>
          </a:p>
        </p:txBody>
      </p:sp>
      <p:sp>
        <p:nvSpPr>
          <p:cNvPr id="3" name="Text Placeholder 2"/>
          <p:cNvSpPr>
            <a:spLocks noGrp="1"/>
          </p:cNvSpPr>
          <p:nvPr>
            <p:ph type="body" idx="1"/>
          </p:nvPr>
        </p:nvSpPr>
        <p:spPr>
          <a:xfrm>
            <a:off x="810512" y="4577778"/>
            <a:ext cx="10245864" cy="1496367"/>
          </a:xfrm>
        </p:spPr>
        <p:txBody>
          <a:bodyPr/>
          <a:lstStyle>
            <a:lvl1pPr marL="0" indent="0">
              <a:buNone/>
              <a:defRPr sz="2338">
                <a:solidFill>
                  <a:schemeClr val="tx1">
                    <a:tint val="75000"/>
                  </a:schemeClr>
                </a:solidFill>
              </a:defRPr>
            </a:lvl1pPr>
            <a:lvl2pPr marL="445450" indent="0">
              <a:buNone/>
              <a:defRPr sz="1949">
                <a:solidFill>
                  <a:schemeClr val="tx1">
                    <a:tint val="75000"/>
                  </a:schemeClr>
                </a:solidFill>
              </a:defRPr>
            </a:lvl2pPr>
            <a:lvl3pPr marL="890900" indent="0">
              <a:buNone/>
              <a:defRPr sz="1754">
                <a:solidFill>
                  <a:schemeClr val="tx1">
                    <a:tint val="75000"/>
                  </a:schemeClr>
                </a:solidFill>
              </a:defRPr>
            </a:lvl3pPr>
            <a:lvl4pPr marL="1336350" indent="0">
              <a:buNone/>
              <a:defRPr sz="1559">
                <a:solidFill>
                  <a:schemeClr val="tx1">
                    <a:tint val="75000"/>
                  </a:schemeClr>
                </a:solidFill>
              </a:defRPr>
            </a:lvl4pPr>
            <a:lvl5pPr marL="1781800" indent="0">
              <a:buNone/>
              <a:defRPr sz="1559">
                <a:solidFill>
                  <a:schemeClr val="tx1">
                    <a:tint val="75000"/>
                  </a:schemeClr>
                </a:solidFill>
              </a:defRPr>
            </a:lvl5pPr>
            <a:lvl6pPr marL="2227250" indent="0">
              <a:buNone/>
              <a:defRPr sz="1559">
                <a:solidFill>
                  <a:schemeClr val="tx1">
                    <a:tint val="75000"/>
                  </a:schemeClr>
                </a:solidFill>
              </a:defRPr>
            </a:lvl6pPr>
            <a:lvl7pPr marL="2672700" indent="0">
              <a:buNone/>
              <a:defRPr sz="1559">
                <a:solidFill>
                  <a:schemeClr val="tx1">
                    <a:tint val="75000"/>
                  </a:schemeClr>
                </a:solidFill>
              </a:defRPr>
            </a:lvl7pPr>
            <a:lvl8pPr marL="3118150" indent="0">
              <a:buNone/>
              <a:defRPr sz="1559">
                <a:solidFill>
                  <a:schemeClr val="tx1">
                    <a:tint val="75000"/>
                  </a:schemeClr>
                </a:solidFill>
              </a:defRPr>
            </a:lvl8pPr>
            <a:lvl9pPr marL="3563600" indent="0">
              <a:buNone/>
              <a:defRPr sz="155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46617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6699"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3877"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265083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8247" y="364196"/>
            <a:ext cx="10245864" cy="1322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18247" y="1676882"/>
            <a:ext cx="5025485"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4" name="Content Placeholder 3"/>
          <p:cNvSpPr>
            <a:spLocks noGrp="1"/>
          </p:cNvSpPr>
          <p:nvPr>
            <p:ph sz="half" idx="2"/>
          </p:nvPr>
        </p:nvSpPr>
        <p:spPr>
          <a:xfrm>
            <a:off x="818247" y="2498697"/>
            <a:ext cx="5025485"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13877" y="1676882"/>
            <a:ext cx="5050234"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6" name="Content Placeholder 5"/>
          <p:cNvSpPr>
            <a:spLocks noGrp="1"/>
          </p:cNvSpPr>
          <p:nvPr>
            <p:ph sz="quarter" idx="4"/>
          </p:nvPr>
        </p:nvSpPr>
        <p:spPr>
          <a:xfrm>
            <a:off x="6013877" y="2498697"/>
            <a:ext cx="5050234"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817192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17203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431670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Content Placeholder 2"/>
          <p:cNvSpPr>
            <a:spLocks noGrp="1"/>
          </p:cNvSpPr>
          <p:nvPr>
            <p:ph idx="1"/>
          </p:nvPr>
        </p:nvSpPr>
        <p:spPr>
          <a:xfrm>
            <a:off x="5050234" y="984911"/>
            <a:ext cx="6013877" cy="4861216"/>
          </a:xfrm>
        </p:spPr>
        <p:txBody>
          <a:bodyPr/>
          <a:lstStyle>
            <a:lvl1pPr>
              <a:defRPr sz="3118"/>
            </a:lvl1pPr>
            <a:lvl2pPr>
              <a:defRPr sz="2728"/>
            </a:lvl2pPr>
            <a:lvl3pPr>
              <a:defRPr sz="2338"/>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684360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Picture Placeholder 2"/>
          <p:cNvSpPr>
            <a:spLocks noGrp="1" noChangeAspect="1"/>
          </p:cNvSpPr>
          <p:nvPr>
            <p:ph type="pic" idx="1"/>
          </p:nvPr>
        </p:nvSpPr>
        <p:spPr>
          <a:xfrm>
            <a:off x="5050234" y="984911"/>
            <a:ext cx="6013877" cy="4861216"/>
          </a:xfr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en-US"/>
              <a:t>Click icon to add picture</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116614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700" y="364196"/>
            <a:ext cx="10245864" cy="1322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6700" y="1820976"/>
            <a:ext cx="10245864" cy="4340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6699" y="6340166"/>
            <a:ext cx="2672834" cy="364195"/>
          </a:xfrm>
          <a:prstGeom prst="rect">
            <a:avLst/>
          </a:prstGeom>
        </p:spPr>
        <p:txBody>
          <a:bodyPr vert="horz" lIns="91440" tIns="45720" rIns="91440" bIns="45720" rtlCol="0" anchor="ctr"/>
          <a:lstStyle>
            <a:lvl1pPr algn="l">
              <a:defRPr sz="1169">
                <a:solidFill>
                  <a:schemeClr val="tx1">
                    <a:tint val="75000"/>
                  </a:schemeClr>
                </a:solidFill>
              </a:defRPr>
            </a:lvl1pPr>
          </a:lstStyle>
          <a:p>
            <a:fld id="{C764DE79-268F-4C1A-8933-263129D2AF90}" type="datetimeFigureOut">
              <a:rPr lang="en-US" dirty="0"/>
              <a:t>11/13/2025</a:t>
            </a:fld>
            <a:endParaRPr lang="en-US" dirty="0"/>
          </a:p>
        </p:txBody>
      </p:sp>
      <p:sp>
        <p:nvSpPr>
          <p:cNvPr id="5" name="Footer Placeholder 4"/>
          <p:cNvSpPr>
            <a:spLocks noGrp="1"/>
          </p:cNvSpPr>
          <p:nvPr>
            <p:ph type="ftr" sz="quarter" idx="3"/>
          </p:nvPr>
        </p:nvSpPr>
        <p:spPr>
          <a:xfrm>
            <a:off x="3935006" y="6340166"/>
            <a:ext cx="4009251" cy="364195"/>
          </a:xfrm>
          <a:prstGeom prst="rect">
            <a:avLst/>
          </a:prstGeom>
        </p:spPr>
        <p:txBody>
          <a:bodyPr vert="horz" lIns="91440" tIns="45720" rIns="91440" bIns="45720" rtlCol="0" anchor="ctr"/>
          <a:lstStyle>
            <a:lvl1pPr algn="ctr">
              <a:defRPr sz="116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389730" y="6340166"/>
            <a:ext cx="2672834" cy="364195"/>
          </a:xfrm>
          <a:prstGeom prst="rect">
            <a:avLst/>
          </a:prstGeom>
        </p:spPr>
        <p:txBody>
          <a:bodyPr vert="horz" lIns="91440" tIns="45720" rIns="91440" bIns="45720" rtlCol="0" anchor="ctr"/>
          <a:lstStyle>
            <a:lvl1pPr algn="r">
              <a:defRPr sz="1169">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59322323"/>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sldNum="0" hdr="0" ftr="0" dt="0"/>
  <p:txStyles>
    <p:titleStyle>
      <a:lvl1pPr algn="l" defTabSz="890900" rtl="0" eaLnBrk="1" latinLnBrk="0" hangingPunct="1">
        <a:lnSpc>
          <a:spcPct val="90000"/>
        </a:lnSpc>
        <a:spcBef>
          <a:spcPct val="0"/>
        </a:spcBef>
        <a:buNone/>
        <a:defRPr sz="4287" kern="1200">
          <a:solidFill>
            <a:schemeClr val="tx1"/>
          </a:solidFill>
          <a:latin typeface="+mj-lt"/>
          <a:ea typeface="+mj-ea"/>
          <a:cs typeface="+mj-cs"/>
        </a:defRPr>
      </a:lvl1pPr>
    </p:titleStyle>
    <p:body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p:bodyStyle>
    <p:otherStyle>
      <a:defPPr>
        <a:defRPr lang="en-US"/>
      </a:defPPr>
      <a:lvl1pPr marL="0" algn="l" defTabSz="890900" rtl="0" eaLnBrk="1" latinLnBrk="0" hangingPunct="1">
        <a:defRPr sz="1754" kern="1200">
          <a:solidFill>
            <a:schemeClr val="tx1"/>
          </a:solidFill>
          <a:latin typeface="+mn-lt"/>
          <a:ea typeface="+mn-ea"/>
          <a:cs typeface="+mn-cs"/>
        </a:defRPr>
      </a:lvl1pPr>
      <a:lvl2pPr marL="445450" algn="l" defTabSz="890900" rtl="0" eaLnBrk="1" latinLnBrk="0" hangingPunct="1">
        <a:defRPr sz="1754" kern="1200">
          <a:solidFill>
            <a:schemeClr val="tx1"/>
          </a:solidFill>
          <a:latin typeface="+mn-lt"/>
          <a:ea typeface="+mn-ea"/>
          <a:cs typeface="+mn-cs"/>
        </a:defRPr>
      </a:lvl2pPr>
      <a:lvl3pPr marL="890900" algn="l" defTabSz="890900" rtl="0" eaLnBrk="1" latinLnBrk="0" hangingPunct="1">
        <a:defRPr sz="1754" kern="1200">
          <a:solidFill>
            <a:schemeClr val="tx1"/>
          </a:solidFill>
          <a:latin typeface="+mn-lt"/>
          <a:ea typeface="+mn-ea"/>
          <a:cs typeface="+mn-cs"/>
        </a:defRPr>
      </a:lvl3pPr>
      <a:lvl4pPr marL="1336350" algn="l" defTabSz="890900" rtl="0" eaLnBrk="1" latinLnBrk="0" hangingPunct="1">
        <a:defRPr sz="1754" kern="1200">
          <a:solidFill>
            <a:schemeClr val="tx1"/>
          </a:solidFill>
          <a:latin typeface="+mn-lt"/>
          <a:ea typeface="+mn-ea"/>
          <a:cs typeface="+mn-cs"/>
        </a:defRPr>
      </a:lvl4pPr>
      <a:lvl5pPr marL="1781800" algn="l" defTabSz="890900" rtl="0" eaLnBrk="1" latinLnBrk="0" hangingPunct="1">
        <a:defRPr sz="1754" kern="1200">
          <a:solidFill>
            <a:schemeClr val="tx1"/>
          </a:solidFill>
          <a:latin typeface="+mn-lt"/>
          <a:ea typeface="+mn-ea"/>
          <a:cs typeface="+mn-cs"/>
        </a:defRPr>
      </a:lvl5pPr>
      <a:lvl6pPr marL="2227250" algn="l" defTabSz="890900" rtl="0" eaLnBrk="1" latinLnBrk="0" hangingPunct="1">
        <a:defRPr sz="1754" kern="1200">
          <a:solidFill>
            <a:schemeClr val="tx1"/>
          </a:solidFill>
          <a:latin typeface="+mn-lt"/>
          <a:ea typeface="+mn-ea"/>
          <a:cs typeface="+mn-cs"/>
        </a:defRPr>
      </a:lvl6pPr>
      <a:lvl7pPr marL="2672700" algn="l" defTabSz="890900" rtl="0" eaLnBrk="1" latinLnBrk="0" hangingPunct="1">
        <a:defRPr sz="1754" kern="1200">
          <a:solidFill>
            <a:schemeClr val="tx1"/>
          </a:solidFill>
          <a:latin typeface="+mn-lt"/>
          <a:ea typeface="+mn-ea"/>
          <a:cs typeface="+mn-cs"/>
        </a:defRPr>
      </a:lvl7pPr>
      <a:lvl8pPr marL="3118150" algn="l" defTabSz="890900" rtl="0" eaLnBrk="1" latinLnBrk="0" hangingPunct="1">
        <a:defRPr sz="1754" kern="1200">
          <a:solidFill>
            <a:schemeClr val="tx1"/>
          </a:solidFill>
          <a:latin typeface="+mn-lt"/>
          <a:ea typeface="+mn-ea"/>
          <a:cs typeface="+mn-cs"/>
        </a:defRPr>
      </a:lvl8pPr>
      <a:lvl9pPr marL="3563600" algn="l" defTabSz="890900"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1.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notesSlide" Target="../notesSlides/notesSlide9.xml"/><Relationship Id="rId16"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5.png"/><Relationship Id="rId9" Type="http://schemas.openxmlformats.org/officeDocument/2006/relationships/image" Target="../media/image87.png"/><Relationship Id="rId14" Type="http://schemas.openxmlformats.org/officeDocument/2006/relationships/image" Target="../media/image92.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23.png"/><Relationship Id="rId17" Type="http://schemas.openxmlformats.org/officeDocument/2006/relationships/image" Target="../media/image104.png"/><Relationship Id="rId2" Type="http://schemas.openxmlformats.org/officeDocument/2006/relationships/notesSlide" Target="../notesSlides/notesSlide10.xml"/><Relationship Id="rId16" Type="http://schemas.openxmlformats.org/officeDocument/2006/relationships/image" Target="../media/image103.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101.png"/><Relationship Id="rId5" Type="http://schemas.openxmlformats.org/officeDocument/2006/relationships/image" Target="../media/image20.png"/><Relationship Id="rId15" Type="http://schemas.openxmlformats.org/officeDocument/2006/relationships/image" Target="../media/image25.png"/><Relationship Id="rId10" Type="http://schemas.openxmlformats.org/officeDocument/2006/relationships/image" Target="../media/image100.png"/><Relationship Id="rId4" Type="http://schemas.openxmlformats.org/officeDocument/2006/relationships/image" Target="../media/image45.png"/><Relationship Id="rId9" Type="http://schemas.openxmlformats.org/officeDocument/2006/relationships/image" Target="../media/image99.png"/><Relationship Id="rId14" Type="http://schemas.openxmlformats.org/officeDocument/2006/relationships/image" Target="../media/image102.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1.png"/><Relationship Id="rId7" Type="http://schemas.openxmlformats.org/officeDocument/2006/relationships/image" Target="../media/image29.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notesSlide" Target="../notesSlides/notesSlide11.xml"/><Relationship Id="rId16" Type="http://schemas.openxmlformats.org/officeDocument/2006/relationships/image" Target="../media/image112.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107.png"/><Relationship Id="rId5" Type="http://schemas.openxmlformats.org/officeDocument/2006/relationships/image" Target="../media/image20.png"/><Relationship Id="rId15" Type="http://schemas.openxmlformats.org/officeDocument/2006/relationships/image" Target="../media/image111.png"/><Relationship Id="rId10" Type="http://schemas.openxmlformats.org/officeDocument/2006/relationships/image" Target="../media/image106.png"/><Relationship Id="rId19" Type="http://schemas.openxmlformats.org/officeDocument/2006/relationships/image" Target="../media/image115.png"/><Relationship Id="rId4" Type="http://schemas.openxmlformats.org/officeDocument/2006/relationships/image" Target="../media/image45.png"/><Relationship Id="rId9" Type="http://schemas.openxmlformats.org/officeDocument/2006/relationships/image" Target="../media/image105.png"/><Relationship Id="rId14" Type="http://schemas.openxmlformats.org/officeDocument/2006/relationships/image" Target="../media/image110.png"/></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image" Target="../media/image1.png"/><Relationship Id="rId21" Type="http://schemas.openxmlformats.org/officeDocument/2006/relationships/image" Target="../media/image132.pn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notesSlide" Target="../notesSlides/notesSlide12.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slideLayout" Target="../slideLayouts/slideLayout12.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19" Type="http://schemas.openxmlformats.org/officeDocument/2006/relationships/image" Target="../media/image130.png"/><Relationship Id="rId4" Type="http://schemas.openxmlformats.org/officeDocument/2006/relationships/image" Target="../media/image5.png"/><Relationship Id="rId9" Type="http://schemas.openxmlformats.org/officeDocument/2006/relationships/image" Target="../media/image120.png"/><Relationship Id="rId14" Type="http://schemas.openxmlformats.org/officeDocument/2006/relationships/image" Target="../media/image125.png"/><Relationship Id="rId22" Type="http://schemas.openxmlformats.org/officeDocument/2006/relationships/image" Target="../media/image133.png"/></Relationships>
</file>

<file path=ppt/slides/_rels/slide17.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13.xml"/><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1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15.png"/><Relationship Id="rId15" Type="http://schemas.openxmlformats.org/officeDocument/2006/relationships/image" Target="../media/image143.png"/><Relationship Id="rId10" Type="http://schemas.openxmlformats.org/officeDocument/2006/relationships/image" Target="../media/image138.png"/><Relationship Id="rId19" Type="http://schemas.openxmlformats.org/officeDocument/2006/relationships/image" Target="../media/image147.png"/><Relationship Id="rId4" Type="http://schemas.openxmlformats.org/officeDocument/2006/relationships/image" Target="../media/image5.png"/><Relationship Id="rId9" Type="http://schemas.openxmlformats.org/officeDocument/2006/relationships/image" Target="../media/image137.png"/><Relationship Id="rId14" Type="http://schemas.openxmlformats.org/officeDocument/2006/relationships/image" Target="../media/image142.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18" Type="http://schemas.openxmlformats.org/officeDocument/2006/relationships/image" Target="../media/image51.png"/><Relationship Id="rId3" Type="http://schemas.openxmlformats.org/officeDocument/2006/relationships/image" Target="../media/image1.png"/><Relationship Id="rId21" Type="http://schemas.openxmlformats.org/officeDocument/2006/relationships/image" Target="../media/image159.png"/><Relationship Id="rId7" Type="http://schemas.openxmlformats.org/officeDocument/2006/relationships/image" Target="../media/image149.png"/><Relationship Id="rId12" Type="http://schemas.openxmlformats.org/officeDocument/2006/relationships/image" Target="../media/image154.png"/><Relationship Id="rId17" Type="http://schemas.openxmlformats.org/officeDocument/2006/relationships/image" Target="../media/image24.png"/><Relationship Id="rId2" Type="http://schemas.openxmlformats.org/officeDocument/2006/relationships/notesSlide" Target="../notesSlides/notesSlide14.xml"/><Relationship Id="rId16" Type="http://schemas.openxmlformats.org/officeDocument/2006/relationships/image" Target="../media/image26.png"/><Relationship Id="rId20" Type="http://schemas.openxmlformats.org/officeDocument/2006/relationships/image" Target="../media/image158.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153.png"/><Relationship Id="rId5" Type="http://schemas.openxmlformats.org/officeDocument/2006/relationships/image" Target="../media/image20.png"/><Relationship Id="rId15" Type="http://schemas.openxmlformats.org/officeDocument/2006/relationships/image" Target="../media/image157.png"/><Relationship Id="rId10" Type="http://schemas.openxmlformats.org/officeDocument/2006/relationships/image" Target="../media/image152.png"/><Relationship Id="rId19" Type="http://schemas.openxmlformats.org/officeDocument/2006/relationships/image" Target="../media/image25.png"/><Relationship Id="rId4" Type="http://schemas.openxmlformats.org/officeDocument/2006/relationships/image" Target="../media/image45.png"/><Relationship Id="rId9" Type="http://schemas.openxmlformats.org/officeDocument/2006/relationships/image" Target="../media/image151.png"/><Relationship Id="rId14" Type="http://schemas.openxmlformats.org/officeDocument/2006/relationships/image" Target="../media/image156.png"/><Relationship Id="rId22" Type="http://schemas.openxmlformats.org/officeDocument/2006/relationships/image" Target="../media/image160.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12" Type="http://schemas.openxmlformats.org/officeDocument/2006/relationships/image" Target="../media/image16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163.png"/><Relationship Id="rId5" Type="http://schemas.openxmlformats.org/officeDocument/2006/relationships/image" Target="../media/image20.png"/><Relationship Id="rId10" Type="http://schemas.openxmlformats.org/officeDocument/2006/relationships/image" Target="../media/image162.png"/><Relationship Id="rId4" Type="http://schemas.openxmlformats.org/officeDocument/2006/relationships/image" Target="../media/image45.png"/><Relationship Id="rId9" Type="http://schemas.openxmlformats.org/officeDocument/2006/relationships/image" Target="../media/image161.png"/></Relationships>
</file>

<file path=ppt/slides/_rels/slide21.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69.png"/><Relationship Id="rId3" Type="http://schemas.openxmlformats.org/officeDocument/2006/relationships/image" Target="../media/image1.png"/><Relationship Id="rId7" Type="http://schemas.openxmlformats.org/officeDocument/2006/relationships/image" Target="../media/image165.png"/><Relationship Id="rId12"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170.png"/><Relationship Id="rId10" Type="http://schemas.openxmlformats.org/officeDocument/2006/relationships/image" Target="../media/image168.png"/><Relationship Id="rId4" Type="http://schemas.openxmlformats.org/officeDocument/2006/relationships/image" Target="../media/image45.png"/><Relationship Id="rId9" Type="http://schemas.openxmlformats.org/officeDocument/2006/relationships/image" Target="../media/image167.png"/><Relationship Id="rId14"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75.png"/><Relationship Id="rId18" Type="http://schemas.openxmlformats.org/officeDocument/2006/relationships/image" Target="../media/image180.png"/><Relationship Id="rId3" Type="http://schemas.openxmlformats.org/officeDocument/2006/relationships/image" Target="../media/image1.png"/><Relationship Id="rId7" Type="http://schemas.openxmlformats.org/officeDocument/2006/relationships/image" Target="../media/image29.png"/><Relationship Id="rId12" Type="http://schemas.openxmlformats.org/officeDocument/2006/relationships/image" Target="../media/image174.png"/><Relationship Id="rId17" Type="http://schemas.openxmlformats.org/officeDocument/2006/relationships/image" Target="../media/image179.png"/><Relationship Id="rId2" Type="http://schemas.openxmlformats.org/officeDocument/2006/relationships/notesSlide" Target="../notesSlides/notesSlide17.xml"/><Relationship Id="rId16" Type="http://schemas.openxmlformats.org/officeDocument/2006/relationships/image" Target="../media/image178.png"/><Relationship Id="rId20" Type="http://schemas.openxmlformats.org/officeDocument/2006/relationships/image" Target="../media/image182.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173.png"/><Relationship Id="rId5" Type="http://schemas.openxmlformats.org/officeDocument/2006/relationships/image" Target="../media/image20.png"/><Relationship Id="rId15" Type="http://schemas.openxmlformats.org/officeDocument/2006/relationships/image" Target="../media/image177.png"/><Relationship Id="rId10" Type="http://schemas.openxmlformats.org/officeDocument/2006/relationships/image" Target="../media/image172.png"/><Relationship Id="rId19" Type="http://schemas.openxmlformats.org/officeDocument/2006/relationships/image" Target="../media/image181.png"/><Relationship Id="rId4" Type="http://schemas.openxmlformats.org/officeDocument/2006/relationships/image" Target="../media/image45.png"/><Relationship Id="rId9" Type="http://schemas.openxmlformats.org/officeDocument/2006/relationships/image" Target="../media/image171.png"/><Relationship Id="rId14" Type="http://schemas.openxmlformats.org/officeDocument/2006/relationships/image" Target="../media/image176.png"/></Relationships>
</file>

<file path=ppt/slides/_rels/slide23.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93.png"/><Relationship Id="rId3" Type="http://schemas.openxmlformats.org/officeDocument/2006/relationships/image" Target="../media/image1.png"/><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92.png"/><Relationship Id="rId2" Type="http://schemas.openxmlformats.org/officeDocument/2006/relationships/notesSlide" Target="../notesSlides/notesSlide18.xml"/><Relationship Id="rId16" Type="http://schemas.openxmlformats.org/officeDocument/2006/relationships/image" Target="../media/image19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187.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image" Target="../media/image186.png"/><Relationship Id="rId4" Type="http://schemas.openxmlformats.org/officeDocument/2006/relationships/image" Target="../media/image45.png"/><Relationship Id="rId9" Type="http://schemas.openxmlformats.org/officeDocument/2006/relationships/image" Target="../media/image185.png"/><Relationship Id="rId14" Type="http://schemas.openxmlformats.org/officeDocument/2006/relationships/image" Target="../media/image190.png"/></Relationships>
</file>

<file path=ppt/slides/_rels/slide24.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4.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00.png"/><Relationship Id="rId5" Type="http://schemas.openxmlformats.org/officeDocument/2006/relationships/image" Target="../media/image20.png"/><Relationship Id="rId15" Type="http://schemas.openxmlformats.org/officeDocument/2006/relationships/image" Target="../media/image203.png"/><Relationship Id="rId10" Type="http://schemas.openxmlformats.org/officeDocument/2006/relationships/image" Target="../media/image199.png"/><Relationship Id="rId4" Type="http://schemas.openxmlformats.org/officeDocument/2006/relationships/image" Target="../media/image195.png"/><Relationship Id="rId9" Type="http://schemas.openxmlformats.org/officeDocument/2006/relationships/image" Target="../media/image198.png"/><Relationship Id="rId14" Type="http://schemas.openxmlformats.org/officeDocument/2006/relationships/image" Target="../media/image164.png"/></Relationships>
</file>

<file path=ppt/slides/_rels/slide25.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3" Type="http://schemas.openxmlformats.org/officeDocument/2006/relationships/image" Target="../media/image1.png"/><Relationship Id="rId7" Type="http://schemas.openxmlformats.org/officeDocument/2006/relationships/image" Target="../media/image207.png"/><Relationship Id="rId12" Type="http://schemas.openxmlformats.org/officeDocument/2006/relationships/image" Target="../media/image212.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06.png"/><Relationship Id="rId11" Type="http://schemas.openxmlformats.org/officeDocument/2006/relationships/image" Target="../media/image211.png"/><Relationship Id="rId5" Type="http://schemas.openxmlformats.org/officeDocument/2006/relationships/image" Target="../media/image205.png"/><Relationship Id="rId15" Type="http://schemas.openxmlformats.org/officeDocument/2006/relationships/image" Target="../media/image215.png"/><Relationship Id="rId10" Type="http://schemas.openxmlformats.org/officeDocument/2006/relationships/image" Target="../media/image210.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4.png"/></Relationships>
</file>

<file path=ppt/slides/_rels/slide26.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18" Type="http://schemas.openxmlformats.org/officeDocument/2006/relationships/image" Target="../media/image237.png"/><Relationship Id="rId3" Type="http://schemas.openxmlformats.org/officeDocument/2006/relationships/image" Target="../media/image1.png"/><Relationship Id="rId21" Type="http://schemas.openxmlformats.org/officeDocument/2006/relationships/image" Target="../media/image239.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36.png"/><Relationship Id="rId2" Type="http://schemas.openxmlformats.org/officeDocument/2006/relationships/notesSlide" Target="../notesSlides/notesSlide22.xml"/><Relationship Id="rId16" Type="http://schemas.openxmlformats.org/officeDocument/2006/relationships/image" Target="../media/image235.png"/><Relationship Id="rId20" Type="http://schemas.openxmlformats.org/officeDocument/2006/relationships/image" Target="../media/image238.png"/><Relationship Id="rId1" Type="http://schemas.openxmlformats.org/officeDocument/2006/relationships/slideLayout" Target="../slideLayouts/slideLayout12.xml"/><Relationship Id="rId6" Type="http://schemas.openxmlformats.org/officeDocument/2006/relationships/image" Target="../media/image225.png"/><Relationship Id="rId11" Type="http://schemas.openxmlformats.org/officeDocument/2006/relationships/image" Target="../media/image230.png"/><Relationship Id="rId24" Type="http://schemas.openxmlformats.org/officeDocument/2006/relationships/image" Target="../media/image242.png"/><Relationship Id="rId5" Type="http://schemas.openxmlformats.org/officeDocument/2006/relationships/image" Target="../media/image224.png"/><Relationship Id="rId15" Type="http://schemas.openxmlformats.org/officeDocument/2006/relationships/image" Target="../media/image234.png"/><Relationship Id="rId23" Type="http://schemas.openxmlformats.org/officeDocument/2006/relationships/image" Target="../media/image241.png"/><Relationship Id="rId10" Type="http://schemas.openxmlformats.org/officeDocument/2006/relationships/image" Target="../media/image229.png"/><Relationship Id="rId19" Type="http://schemas.openxmlformats.org/officeDocument/2006/relationships/image" Target="../media/image201.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3.png"/><Relationship Id="rId22" Type="http://schemas.openxmlformats.org/officeDocument/2006/relationships/image" Target="../media/image240.png"/></Relationships>
</file>

<file path=ppt/slides/_rels/slide2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18" Type="http://schemas.openxmlformats.org/officeDocument/2006/relationships/image" Target="../media/image255.png"/><Relationship Id="rId3" Type="http://schemas.openxmlformats.org/officeDocument/2006/relationships/image" Target="../media/image1.png"/><Relationship Id="rId21" Type="http://schemas.openxmlformats.org/officeDocument/2006/relationships/image" Target="../media/image257.png"/><Relationship Id="rId7" Type="http://schemas.openxmlformats.org/officeDocument/2006/relationships/image" Target="../media/image245.png"/><Relationship Id="rId12" Type="http://schemas.openxmlformats.org/officeDocument/2006/relationships/image" Target="../media/image250.png"/><Relationship Id="rId17" Type="http://schemas.openxmlformats.org/officeDocument/2006/relationships/image" Target="../media/image254.png"/><Relationship Id="rId2" Type="http://schemas.openxmlformats.org/officeDocument/2006/relationships/notesSlide" Target="../notesSlides/notesSlide23.xml"/><Relationship Id="rId16" Type="http://schemas.openxmlformats.org/officeDocument/2006/relationships/image" Target="../media/image253.png"/><Relationship Id="rId20" Type="http://schemas.openxmlformats.org/officeDocument/2006/relationships/image" Target="../media/image226.png"/><Relationship Id="rId1" Type="http://schemas.openxmlformats.org/officeDocument/2006/relationships/slideLayout" Target="../slideLayouts/slideLayout12.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2.png"/><Relationship Id="rId23" Type="http://schemas.openxmlformats.org/officeDocument/2006/relationships/image" Target="../media/image259.png"/><Relationship Id="rId10" Type="http://schemas.openxmlformats.org/officeDocument/2006/relationships/image" Target="../media/image248.png"/><Relationship Id="rId19" Type="http://schemas.openxmlformats.org/officeDocument/2006/relationships/image" Target="../media/image256.png"/><Relationship Id="rId4" Type="http://schemas.openxmlformats.org/officeDocument/2006/relationships/image" Target="../media/image223.png"/><Relationship Id="rId9" Type="http://schemas.openxmlformats.org/officeDocument/2006/relationships/image" Target="../media/image247.png"/><Relationship Id="rId14" Type="http://schemas.openxmlformats.org/officeDocument/2006/relationships/image" Target="../media/image238.png"/><Relationship Id="rId22" Type="http://schemas.openxmlformats.org/officeDocument/2006/relationships/image" Target="../media/image258.png"/></Relationships>
</file>

<file path=ppt/slides/_rels/slide29.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37.png"/><Relationship Id="rId18" Type="http://schemas.openxmlformats.org/officeDocument/2006/relationships/image" Target="../media/image271.png"/><Relationship Id="rId3" Type="http://schemas.openxmlformats.org/officeDocument/2006/relationships/image" Target="../media/image260.png"/><Relationship Id="rId21" Type="http://schemas.openxmlformats.org/officeDocument/2006/relationships/image" Target="../media/image274.png"/><Relationship Id="rId7" Type="http://schemas.openxmlformats.org/officeDocument/2006/relationships/image" Target="../media/image226.png"/><Relationship Id="rId12" Type="http://schemas.openxmlformats.org/officeDocument/2006/relationships/image" Target="../media/image250.png"/><Relationship Id="rId17" Type="http://schemas.openxmlformats.org/officeDocument/2006/relationships/image" Target="../media/image270.png"/><Relationship Id="rId25" Type="http://schemas.openxmlformats.org/officeDocument/2006/relationships/image" Target="../media/image278.png"/><Relationship Id="rId2" Type="http://schemas.openxmlformats.org/officeDocument/2006/relationships/notesSlide" Target="../notesSlides/notesSlide24.xml"/><Relationship Id="rId16" Type="http://schemas.openxmlformats.org/officeDocument/2006/relationships/image" Target="../media/image269.png"/><Relationship Id="rId20" Type="http://schemas.openxmlformats.org/officeDocument/2006/relationships/image" Target="../media/image273.png"/><Relationship Id="rId1" Type="http://schemas.openxmlformats.org/officeDocument/2006/relationships/slideLayout" Target="../slideLayouts/slideLayout12.xml"/><Relationship Id="rId6" Type="http://schemas.openxmlformats.org/officeDocument/2006/relationships/image" Target="../media/image262.png"/><Relationship Id="rId11" Type="http://schemas.openxmlformats.org/officeDocument/2006/relationships/image" Target="../media/image266.png"/><Relationship Id="rId24" Type="http://schemas.openxmlformats.org/officeDocument/2006/relationships/image" Target="../media/image277.png"/><Relationship Id="rId5" Type="http://schemas.openxmlformats.org/officeDocument/2006/relationships/image" Target="../media/image261.png"/><Relationship Id="rId15" Type="http://schemas.openxmlformats.org/officeDocument/2006/relationships/image" Target="../media/image268.png"/><Relationship Id="rId23" Type="http://schemas.openxmlformats.org/officeDocument/2006/relationships/image" Target="../media/image276.png"/><Relationship Id="rId10" Type="http://schemas.openxmlformats.org/officeDocument/2006/relationships/image" Target="../media/image265.png"/><Relationship Id="rId19" Type="http://schemas.openxmlformats.org/officeDocument/2006/relationships/image" Target="../media/image272.png"/><Relationship Id="rId4" Type="http://schemas.openxmlformats.org/officeDocument/2006/relationships/image" Target="../media/image223.png"/><Relationship Id="rId9" Type="http://schemas.openxmlformats.org/officeDocument/2006/relationships/image" Target="../media/image264.png"/><Relationship Id="rId14" Type="http://schemas.openxmlformats.org/officeDocument/2006/relationships/image" Target="../media/image267.png"/><Relationship Id="rId22" Type="http://schemas.openxmlformats.org/officeDocument/2006/relationships/image" Target="../media/image275.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279.png"/><Relationship Id="rId12" Type="http://schemas.openxmlformats.org/officeDocument/2006/relationships/image" Target="../media/image280.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103.png"/><Relationship Id="rId5" Type="http://schemas.openxmlformats.org/officeDocument/2006/relationships/image" Target="../media/image20.png"/><Relationship Id="rId15" Type="http://schemas.openxmlformats.org/officeDocument/2006/relationships/image" Target="../media/image282.png"/><Relationship Id="rId10" Type="http://schemas.openxmlformats.org/officeDocument/2006/relationships/image" Target="../media/image25.png"/><Relationship Id="rId4" Type="http://schemas.openxmlformats.org/officeDocument/2006/relationships/image" Target="../media/image45.png"/><Relationship Id="rId9" Type="http://schemas.openxmlformats.org/officeDocument/2006/relationships/image" Target="../media/image47.png"/><Relationship Id="rId14" Type="http://schemas.openxmlformats.org/officeDocument/2006/relationships/image" Target="../media/image281.png"/></Relationships>
</file>

<file path=ppt/slides/_rels/slide32.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283.png"/><Relationship Id="rId7" Type="http://schemas.openxmlformats.org/officeDocument/2006/relationships/image" Target="../media/image28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89.png"/><Relationship Id="rId5" Type="http://schemas.openxmlformats.org/officeDocument/2006/relationships/image" Target="../media/image20.png"/><Relationship Id="rId10" Type="http://schemas.openxmlformats.org/officeDocument/2006/relationships/image" Target="../media/image288.png"/><Relationship Id="rId4" Type="http://schemas.openxmlformats.org/officeDocument/2006/relationships/image" Target="../media/image284.png"/><Relationship Id="rId9" Type="http://schemas.openxmlformats.org/officeDocument/2006/relationships/image" Target="../media/image287.png"/></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9.png"/><Relationship Id="rId18" Type="http://schemas.openxmlformats.org/officeDocument/2006/relationships/image" Target="../media/image293.pn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279.png"/><Relationship Id="rId17" Type="http://schemas.openxmlformats.org/officeDocument/2006/relationships/image" Target="../media/image292.png"/><Relationship Id="rId2" Type="http://schemas.openxmlformats.org/officeDocument/2006/relationships/notesSlide" Target="../notesSlides/notesSlide27.xml"/><Relationship Id="rId16" Type="http://schemas.openxmlformats.org/officeDocument/2006/relationships/image" Target="../media/image29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99.png"/><Relationship Id="rId5" Type="http://schemas.openxmlformats.org/officeDocument/2006/relationships/image" Target="../media/image20.png"/><Relationship Id="rId15" Type="http://schemas.openxmlformats.org/officeDocument/2006/relationships/image" Target="../media/image51.png"/><Relationship Id="rId10" Type="http://schemas.openxmlformats.org/officeDocument/2006/relationships/image" Target="../media/image25.png"/><Relationship Id="rId4" Type="http://schemas.openxmlformats.org/officeDocument/2006/relationships/image" Target="../media/image45.png"/><Relationship Id="rId9" Type="http://schemas.openxmlformats.org/officeDocument/2006/relationships/image" Target="../media/image281.png"/><Relationship Id="rId14" Type="http://schemas.openxmlformats.org/officeDocument/2006/relationships/image" Target="../media/image290.pn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98.png"/><Relationship Id="rId3" Type="http://schemas.openxmlformats.org/officeDocument/2006/relationships/image" Target="../media/image1.png"/><Relationship Id="rId7" Type="http://schemas.openxmlformats.org/officeDocument/2006/relationships/image" Target="../media/image294.png"/><Relationship Id="rId12" Type="http://schemas.openxmlformats.org/officeDocument/2006/relationships/image" Target="../media/image297.png"/><Relationship Id="rId17" Type="http://schemas.openxmlformats.org/officeDocument/2006/relationships/image" Target="../media/image302.png"/><Relationship Id="rId2" Type="http://schemas.openxmlformats.org/officeDocument/2006/relationships/notesSlide" Target="../notesSlides/notesSlide28.xml"/><Relationship Id="rId16" Type="http://schemas.openxmlformats.org/officeDocument/2006/relationships/image" Target="../media/image30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96.png"/><Relationship Id="rId5" Type="http://schemas.openxmlformats.org/officeDocument/2006/relationships/image" Target="../media/image20.png"/><Relationship Id="rId15" Type="http://schemas.openxmlformats.org/officeDocument/2006/relationships/image" Target="../media/image300.png"/><Relationship Id="rId10" Type="http://schemas.openxmlformats.org/officeDocument/2006/relationships/image" Target="../media/image292.png"/><Relationship Id="rId4" Type="http://schemas.openxmlformats.org/officeDocument/2006/relationships/image" Target="../media/image45.png"/><Relationship Id="rId9" Type="http://schemas.openxmlformats.org/officeDocument/2006/relationships/image" Target="../media/image295.png"/><Relationship Id="rId14" Type="http://schemas.openxmlformats.org/officeDocument/2006/relationships/image" Target="../media/image299.png"/></Relationships>
</file>

<file path=ppt/slides/_rels/slide3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0.png"/><Relationship Id="rId3" Type="http://schemas.openxmlformats.org/officeDocument/2006/relationships/image" Target="../media/image1.png"/><Relationship Id="rId7" Type="http://schemas.openxmlformats.org/officeDocument/2006/relationships/image" Target="../media/image279.png"/><Relationship Id="rId12" Type="http://schemas.openxmlformats.org/officeDocument/2006/relationships/image" Target="../media/image51.png"/><Relationship Id="rId17" Type="http://schemas.openxmlformats.org/officeDocument/2006/relationships/image" Target="../media/image305.png"/><Relationship Id="rId2" Type="http://schemas.openxmlformats.org/officeDocument/2006/relationships/notesSlide" Target="../notesSlides/notesSlide29.xml"/><Relationship Id="rId16" Type="http://schemas.openxmlformats.org/officeDocument/2006/relationships/image" Target="../media/image304.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5" Type="http://schemas.openxmlformats.org/officeDocument/2006/relationships/image" Target="../media/image303.png"/><Relationship Id="rId10" Type="http://schemas.openxmlformats.org/officeDocument/2006/relationships/image" Target="../media/image290.png"/><Relationship Id="rId4" Type="http://schemas.openxmlformats.org/officeDocument/2006/relationships/image" Target="../media/image45.png"/><Relationship Id="rId9" Type="http://schemas.openxmlformats.org/officeDocument/2006/relationships/image" Target="../media/image46.png"/><Relationship Id="rId14" Type="http://schemas.openxmlformats.org/officeDocument/2006/relationships/image" Target="../media/image281.png"/></Relationships>
</file>

<file path=ppt/slides/_rels/slide36.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4.png"/><Relationship Id="rId3" Type="http://schemas.openxmlformats.org/officeDocument/2006/relationships/image" Target="../media/image306.png"/><Relationship Id="rId7" Type="http://schemas.openxmlformats.org/officeDocument/2006/relationships/image" Target="../media/image308.png"/><Relationship Id="rId12" Type="http://schemas.openxmlformats.org/officeDocument/2006/relationships/image" Target="../media/image313.png"/><Relationship Id="rId17" Type="http://schemas.openxmlformats.org/officeDocument/2006/relationships/image" Target="../media/image318.png"/><Relationship Id="rId2" Type="http://schemas.openxmlformats.org/officeDocument/2006/relationships/notesSlide" Target="../notesSlides/notesSlide30.xml"/><Relationship Id="rId16" Type="http://schemas.openxmlformats.org/officeDocument/2006/relationships/image" Target="../media/image317.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312.png"/><Relationship Id="rId5" Type="http://schemas.openxmlformats.org/officeDocument/2006/relationships/image" Target="../media/image20.png"/><Relationship Id="rId15" Type="http://schemas.openxmlformats.org/officeDocument/2006/relationships/image" Target="../media/image316.png"/><Relationship Id="rId10" Type="http://schemas.openxmlformats.org/officeDocument/2006/relationships/image" Target="../media/image311.png"/><Relationship Id="rId4" Type="http://schemas.openxmlformats.org/officeDocument/2006/relationships/image" Target="../media/image307.png"/><Relationship Id="rId9" Type="http://schemas.openxmlformats.org/officeDocument/2006/relationships/image" Target="../media/image310.png"/><Relationship Id="rId14" Type="http://schemas.openxmlformats.org/officeDocument/2006/relationships/image" Target="../media/image315.png"/></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320.png"/><Relationship Id="rId17" Type="http://schemas.openxmlformats.org/officeDocument/2006/relationships/image" Target="../media/image293.png"/><Relationship Id="rId2" Type="http://schemas.openxmlformats.org/officeDocument/2006/relationships/notesSlide" Target="../notesSlides/notesSlide31.xml"/><Relationship Id="rId16" Type="http://schemas.openxmlformats.org/officeDocument/2006/relationships/image" Target="../media/image170.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319.png"/><Relationship Id="rId5" Type="http://schemas.openxmlformats.org/officeDocument/2006/relationships/image" Target="../media/image20.png"/><Relationship Id="rId15" Type="http://schemas.openxmlformats.org/officeDocument/2006/relationships/image" Target="../media/image50.png"/><Relationship Id="rId10" Type="http://schemas.openxmlformats.org/officeDocument/2006/relationships/image" Target="../media/image25.png"/><Relationship Id="rId4" Type="http://schemas.openxmlformats.org/officeDocument/2006/relationships/image" Target="../media/image45.png"/><Relationship Id="rId9" Type="http://schemas.openxmlformats.org/officeDocument/2006/relationships/image" Target="../media/image51.png"/><Relationship Id="rId14" Type="http://schemas.openxmlformats.org/officeDocument/2006/relationships/image" Target="../media/image46.png"/></Relationships>
</file>

<file path=ppt/slides/_rels/slide3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326.png"/><Relationship Id="rId18" Type="http://schemas.openxmlformats.org/officeDocument/2006/relationships/image" Target="../media/image331.png"/><Relationship Id="rId3" Type="http://schemas.openxmlformats.org/officeDocument/2006/relationships/image" Target="../media/image1.png"/><Relationship Id="rId7" Type="http://schemas.openxmlformats.org/officeDocument/2006/relationships/image" Target="../media/image321.png"/><Relationship Id="rId12" Type="http://schemas.openxmlformats.org/officeDocument/2006/relationships/image" Target="../media/image325.png"/><Relationship Id="rId17" Type="http://schemas.openxmlformats.org/officeDocument/2006/relationships/image" Target="../media/image330.png"/><Relationship Id="rId2" Type="http://schemas.openxmlformats.org/officeDocument/2006/relationships/notesSlide" Target="../notesSlides/notesSlide32.xml"/><Relationship Id="rId16" Type="http://schemas.openxmlformats.org/officeDocument/2006/relationships/image" Target="../media/image329.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324.png"/><Relationship Id="rId5" Type="http://schemas.openxmlformats.org/officeDocument/2006/relationships/image" Target="../media/image20.png"/><Relationship Id="rId15" Type="http://schemas.openxmlformats.org/officeDocument/2006/relationships/image" Target="../media/image328.png"/><Relationship Id="rId10" Type="http://schemas.openxmlformats.org/officeDocument/2006/relationships/image" Target="../media/image323.png"/><Relationship Id="rId4" Type="http://schemas.openxmlformats.org/officeDocument/2006/relationships/image" Target="../media/image45.png"/><Relationship Id="rId9" Type="http://schemas.openxmlformats.org/officeDocument/2006/relationships/image" Target="../media/image322.png"/><Relationship Id="rId14" Type="http://schemas.openxmlformats.org/officeDocument/2006/relationships/image" Target="../media/image327.png"/></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33.png"/><Relationship Id="rId3" Type="http://schemas.openxmlformats.org/officeDocument/2006/relationships/image" Target="../media/image1.png"/><Relationship Id="rId7" Type="http://schemas.openxmlformats.org/officeDocument/2006/relationships/image" Target="../media/image279.png"/><Relationship Id="rId12" Type="http://schemas.openxmlformats.org/officeDocument/2006/relationships/image" Target="../media/image280.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170.png"/><Relationship Id="rId5" Type="http://schemas.openxmlformats.org/officeDocument/2006/relationships/image" Target="../media/image20.png"/><Relationship Id="rId15" Type="http://schemas.openxmlformats.org/officeDocument/2006/relationships/image" Target="../media/image335.png"/><Relationship Id="rId10" Type="http://schemas.openxmlformats.org/officeDocument/2006/relationships/image" Target="../media/image25.png"/><Relationship Id="rId4" Type="http://schemas.openxmlformats.org/officeDocument/2006/relationships/image" Target="../media/image45.png"/><Relationship Id="rId9" Type="http://schemas.openxmlformats.org/officeDocument/2006/relationships/image" Target="../media/image332.png"/><Relationship Id="rId14" Type="http://schemas.openxmlformats.org/officeDocument/2006/relationships/image" Target="../media/image334.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40.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1.png"/><Relationship Id="rId7" Type="http://schemas.openxmlformats.org/officeDocument/2006/relationships/image" Target="../media/image336.png"/><Relationship Id="rId12" Type="http://schemas.openxmlformats.org/officeDocument/2006/relationships/image" Target="../media/image339.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338.png"/><Relationship Id="rId5" Type="http://schemas.openxmlformats.org/officeDocument/2006/relationships/image" Target="../media/image20.png"/><Relationship Id="rId10" Type="http://schemas.openxmlformats.org/officeDocument/2006/relationships/image" Target="../media/image292.png"/><Relationship Id="rId4" Type="http://schemas.openxmlformats.org/officeDocument/2006/relationships/image" Target="../media/image45.png"/><Relationship Id="rId9" Type="http://schemas.openxmlformats.org/officeDocument/2006/relationships/image" Target="../media/image337.png"/></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media/image1.png"/><Relationship Id="rId7" Type="http://schemas.openxmlformats.org/officeDocument/2006/relationships/image" Target="../media/image343.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342.png"/><Relationship Id="rId5" Type="http://schemas.openxmlformats.org/officeDocument/2006/relationships/image" Target="../media/image341.png"/><Relationship Id="rId10" Type="http://schemas.openxmlformats.org/officeDocument/2006/relationships/image" Target="../media/image345.png"/><Relationship Id="rId4" Type="http://schemas.openxmlformats.org/officeDocument/2006/relationships/image" Target="../media/image340.png"/><Relationship Id="rId9" Type="http://schemas.openxmlformats.org/officeDocument/2006/relationships/image" Target="../media/image240.png"/></Relationships>
</file>

<file path=ppt/slides/_rels/slide43.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png"/><Relationship Id="rId3" Type="http://schemas.openxmlformats.org/officeDocument/2006/relationships/image" Target="../media/image1.png"/><Relationship Id="rId7" Type="http://schemas.openxmlformats.org/officeDocument/2006/relationships/image" Target="../media/image347.png"/><Relationship Id="rId12" Type="http://schemas.openxmlformats.org/officeDocument/2006/relationships/image" Target="../media/image352.png"/><Relationship Id="rId17" Type="http://schemas.openxmlformats.org/officeDocument/2006/relationships/image" Target="../media/image356.png"/><Relationship Id="rId2" Type="http://schemas.openxmlformats.org/officeDocument/2006/relationships/notesSlide" Target="../notesSlides/notesSlide36.xml"/><Relationship Id="rId16" Type="http://schemas.openxmlformats.org/officeDocument/2006/relationships/image" Target="../media/image355.png"/><Relationship Id="rId1" Type="http://schemas.openxmlformats.org/officeDocument/2006/relationships/slideLayout" Target="../slideLayouts/slideLayout12.xml"/><Relationship Id="rId6" Type="http://schemas.openxmlformats.org/officeDocument/2006/relationships/image" Target="../media/image346.png"/><Relationship Id="rId11" Type="http://schemas.openxmlformats.org/officeDocument/2006/relationships/image" Target="../media/image351.png"/><Relationship Id="rId5" Type="http://schemas.openxmlformats.org/officeDocument/2006/relationships/image" Target="../media/image340.png"/><Relationship Id="rId15" Type="http://schemas.openxmlformats.org/officeDocument/2006/relationships/image" Target="../media/image74.png"/><Relationship Id="rId10" Type="http://schemas.openxmlformats.org/officeDocument/2006/relationships/image" Target="../media/image350.png"/><Relationship Id="rId4" Type="http://schemas.openxmlformats.org/officeDocument/2006/relationships/image" Target="../media/image45.png"/><Relationship Id="rId9" Type="http://schemas.openxmlformats.org/officeDocument/2006/relationships/image" Target="../media/image349.png"/><Relationship Id="rId14" Type="http://schemas.openxmlformats.org/officeDocument/2006/relationships/image" Target="../media/image354.png"/></Relationships>
</file>

<file path=ppt/slides/_rels/slide44.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64.png"/><Relationship Id="rId18" Type="http://schemas.openxmlformats.org/officeDocument/2006/relationships/image" Target="../media/image368.png"/><Relationship Id="rId3" Type="http://schemas.openxmlformats.org/officeDocument/2006/relationships/image" Target="../media/image1.png"/><Relationship Id="rId7" Type="http://schemas.openxmlformats.org/officeDocument/2006/relationships/image" Target="../media/image358.png"/><Relationship Id="rId12" Type="http://schemas.openxmlformats.org/officeDocument/2006/relationships/image" Target="../media/image363.png"/><Relationship Id="rId17" Type="http://schemas.openxmlformats.org/officeDocument/2006/relationships/image" Target="../media/image309.png"/><Relationship Id="rId2" Type="http://schemas.openxmlformats.org/officeDocument/2006/relationships/notesSlide" Target="../notesSlides/notesSlide37.xml"/><Relationship Id="rId16" Type="http://schemas.openxmlformats.org/officeDocument/2006/relationships/image" Target="../media/image367.png"/><Relationship Id="rId1" Type="http://schemas.openxmlformats.org/officeDocument/2006/relationships/slideLayout" Target="../slideLayouts/slideLayout12.xml"/><Relationship Id="rId6" Type="http://schemas.openxmlformats.org/officeDocument/2006/relationships/image" Target="../media/image357.png"/><Relationship Id="rId11" Type="http://schemas.openxmlformats.org/officeDocument/2006/relationships/image" Target="../media/image362.png"/><Relationship Id="rId5" Type="http://schemas.openxmlformats.org/officeDocument/2006/relationships/image" Target="../media/image340.png"/><Relationship Id="rId15" Type="http://schemas.openxmlformats.org/officeDocument/2006/relationships/image" Target="../media/image366.png"/><Relationship Id="rId10" Type="http://schemas.openxmlformats.org/officeDocument/2006/relationships/image" Target="../media/image361.png"/><Relationship Id="rId19" Type="http://schemas.openxmlformats.org/officeDocument/2006/relationships/image" Target="../media/image369.png"/><Relationship Id="rId4" Type="http://schemas.openxmlformats.org/officeDocument/2006/relationships/image" Target="../media/image45.png"/><Relationship Id="rId9" Type="http://schemas.openxmlformats.org/officeDocument/2006/relationships/image" Target="../media/image360.png"/><Relationship Id="rId14" Type="http://schemas.openxmlformats.org/officeDocument/2006/relationships/image" Target="../media/image365.png"/></Relationships>
</file>

<file path=ppt/slides/_rels/slide45.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7.png"/><Relationship Id="rId18" Type="http://schemas.openxmlformats.org/officeDocument/2006/relationships/image" Target="../media/image382.png"/><Relationship Id="rId26" Type="http://schemas.openxmlformats.org/officeDocument/2006/relationships/image" Target="../media/image389.png"/><Relationship Id="rId3" Type="http://schemas.openxmlformats.org/officeDocument/2006/relationships/image" Target="../media/image1.png"/><Relationship Id="rId21" Type="http://schemas.openxmlformats.org/officeDocument/2006/relationships/image" Target="../media/image385.png"/><Relationship Id="rId7" Type="http://schemas.openxmlformats.org/officeDocument/2006/relationships/image" Target="../media/image371.png"/><Relationship Id="rId12" Type="http://schemas.openxmlformats.org/officeDocument/2006/relationships/image" Target="../media/image376.png"/><Relationship Id="rId17" Type="http://schemas.openxmlformats.org/officeDocument/2006/relationships/image" Target="../media/image381.png"/><Relationship Id="rId25" Type="http://schemas.openxmlformats.org/officeDocument/2006/relationships/image" Target="../media/image388.png"/><Relationship Id="rId2" Type="http://schemas.openxmlformats.org/officeDocument/2006/relationships/notesSlide" Target="../notesSlides/notesSlide38.xml"/><Relationship Id="rId16" Type="http://schemas.openxmlformats.org/officeDocument/2006/relationships/image" Target="../media/image380.png"/><Relationship Id="rId20" Type="http://schemas.openxmlformats.org/officeDocument/2006/relationships/image" Target="../media/image384.png"/><Relationship Id="rId1" Type="http://schemas.openxmlformats.org/officeDocument/2006/relationships/slideLayout" Target="../slideLayouts/slideLayout12.xml"/><Relationship Id="rId6" Type="http://schemas.openxmlformats.org/officeDocument/2006/relationships/image" Target="../media/image370.png"/><Relationship Id="rId11" Type="http://schemas.openxmlformats.org/officeDocument/2006/relationships/image" Target="../media/image375.png"/><Relationship Id="rId24" Type="http://schemas.openxmlformats.org/officeDocument/2006/relationships/image" Target="../media/image387.png"/><Relationship Id="rId5" Type="http://schemas.openxmlformats.org/officeDocument/2006/relationships/image" Target="../media/image340.png"/><Relationship Id="rId15" Type="http://schemas.openxmlformats.org/officeDocument/2006/relationships/image" Target="../media/image379.png"/><Relationship Id="rId23" Type="http://schemas.openxmlformats.org/officeDocument/2006/relationships/image" Target="../media/image386.png"/><Relationship Id="rId10" Type="http://schemas.openxmlformats.org/officeDocument/2006/relationships/image" Target="../media/image374.png"/><Relationship Id="rId19" Type="http://schemas.openxmlformats.org/officeDocument/2006/relationships/image" Target="../media/image383.png"/><Relationship Id="rId4" Type="http://schemas.openxmlformats.org/officeDocument/2006/relationships/image" Target="../media/image45.png"/><Relationship Id="rId9" Type="http://schemas.openxmlformats.org/officeDocument/2006/relationships/image" Target="../media/image373.png"/><Relationship Id="rId14" Type="http://schemas.openxmlformats.org/officeDocument/2006/relationships/image" Target="../media/image378.png"/><Relationship Id="rId22" Type="http://schemas.openxmlformats.org/officeDocument/2006/relationships/image" Target="../media/image302.png"/><Relationship Id="rId27" Type="http://schemas.openxmlformats.org/officeDocument/2006/relationships/image" Target="../media/image184.png"/></Relationships>
</file>

<file path=ppt/slides/_rels/slide46.xml.rels><?xml version="1.0" encoding="UTF-8" standalone="yes"?>
<Relationships xmlns="http://schemas.openxmlformats.org/package/2006/relationships"><Relationship Id="rId8" Type="http://schemas.openxmlformats.org/officeDocument/2006/relationships/image" Target="../media/image392.png"/><Relationship Id="rId13" Type="http://schemas.openxmlformats.org/officeDocument/2006/relationships/image" Target="../media/image396.png"/><Relationship Id="rId18" Type="http://schemas.openxmlformats.org/officeDocument/2006/relationships/image" Target="../media/image401.png"/><Relationship Id="rId3" Type="http://schemas.openxmlformats.org/officeDocument/2006/relationships/image" Target="../media/image1.png"/><Relationship Id="rId21" Type="http://schemas.openxmlformats.org/officeDocument/2006/relationships/image" Target="../media/image404.png"/><Relationship Id="rId7" Type="http://schemas.openxmlformats.org/officeDocument/2006/relationships/image" Target="../media/image391.png"/><Relationship Id="rId12" Type="http://schemas.openxmlformats.org/officeDocument/2006/relationships/image" Target="../media/image292.png"/><Relationship Id="rId17" Type="http://schemas.openxmlformats.org/officeDocument/2006/relationships/image" Target="../media/image400.png"/><Relationship Id="rId2" Type="http://schemas.openxmlformats.org/officeDocument/2006/relationships/notesSlide" Target="../notesSlides/notesSlide39.xml"/><Relationship Id="rId16" Type="http://schemas.openxmlformats.org/officeDocument/2006/relationships/image" Target="../media/image399.png"/><Relationship Id="rId20" Type="http://schemas.openxmlformats.org/officeDocument/2006/relationships/image" Target="../media/image40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395.png"/><Relationship Id="rId24" Type="http://schemas.openxmlformats.org/officeDocument/2006/relationships/image" Target="../media/image407.png"/><Relationship Id="rId5" Type="http://schemas.openxmlformats.org/officeDocument/2006/relationships/image" Target="../media/image340.png"/><Relationship Id="rId15" Type="http://schemas.openxmlformats.org/officeDocument/2006/relationships/image" Target="../media/image398.png"/><Relationship Id="rId23" Type="http://schemas.openxmlformats.org/officeDocument/2006/relationships/image" Target="../media/image406.png"/><Relationship Id="rId10" Type="http://schemas.openxmlformats.org/officeDocument/2006/relationships/image" Target="../media/image394.png"/><Relationship Id="rId19" Type="http://schemas.openxmlformats.org/officeDocument/2006/relationships/image" Target="../media/image402.png"/><Relationship Id="rId4" Type="http://schemas.openxmlformats.org/officeDocument/2006/relationships/image" Target="../media/image45.png"/><Relationship Id="rId9" Type="http://schemas.openxmlformats.org/officeDocument/2006/relationships/image" Target="../media/image393.png"/><Relationship Id="rId14" Type="http://schemas.openxmlformats.org/officeDocument/2006/relationships/image" Target="../media/image397.png"/><Relationship Id="rId22" Type="http://schemas.openxmlformats.org/officeDocument/2006/relationships/image" Target="../media/image405.png"/></Relationships>
</file>

<file path=ppt/slides/_rels/slide47.xml.rels><?xml version="1.0" encoding="UTF-8" standalone="yes"?>
<Relationships xmlns="http://schemas.openxmlformats.org/package/2006/relationships"><Relationship Id="rId8" Type="http://schemas.openxmlformats.org/officeDocument/2006/relationships/image" Target="../media/image365.png"/><Relationship Id="rId13" Type="http://schemas.openxmlformats.org/officeDocument/2006/relationships/image" Target="../media/image415.png"/><Relationship Id="rId18" Type="http://schemas.openxmlformats.org/officeDocument/2006/relationships/image" Target="../media/image110.png"/><Relationship Id="rId3" Type="http://schemas.openxmlformats.org/officeDocument/2006/relationships/image" Target="../media/image408.png"/><Relationship Id="rId7" Type="http://schemas.openxmlformats.org/officeDocument/2006/relationships/image" Target="../media/image391.png"/><Relationship Id="rId12" Type="http://schemas.openxmlformats.org/officeDocument/2006/relationships/image" Target="../media/image414.png"/><Relationship Id="rId17" Type="http://schemas.openxmlformats.org/officeDocument/2006/relationships/image" Target="../media/image267.png"/><Relationship Id="rId2" Type="http://schemas.openxmlformats.org/officeDocument/2006/relationships/notesSlide" Target="../notesSlides/notesSlide40.xml"/><Relationship Id="rId16" Type="http://schemas.openxmlformats.org/officeDocument/2006/relationships/image" Target="../media/image237.png"/><Relationship Id="rId20" Type="http://schemas.openxmlformats.org/officeDocument/2006/relationships/image" Target="../media/image184.png"/><Relationship Id="rId1" Type="http://schemas.openxmlformats.org/officeDocument/2006/relationships/slideLayout" Target="../slideLayouts/slideLayout12.xml"/><Relationship Id="rId6" Type="http://schemas.openxmlformats.org/officeDocument/2006/relationships/image" Target="../media/image410.png"/><Relationship Id="rId11" Type="http://schemas.openxmlformats.org/officeDocument/2006/relationships/image" Target="../media/image413.png"/><Relationship Id="rId5" Type="http://schemas.openxmlformats.org/officeDocument/2006/relationships/image" Target="../media/image340.png"/><Relationship Id="rId15" Type="http://schemas.openxmlformats.org/officeDocument/2006/relationships/image" Target="../media/image417.png"/><Relationship Id="rId10" Type="http://schemas.openxmlformats.org/officeDocument/2006/relationships/image" Target="../media/image412.png"/><Relationship Id="rId19" Type="http://schemas.openxmlformats.org/officeDocument/2006/relationships/image" Target="../media/image418.png"/><Relationship Id="rId4" Type="http://schemas.openxmlformats.org/officeDocument/2006/relationships/image" Target="../media/image409.png"/><Relationship Id="rId9" Type="http://schemas.openxmlformats.org/officeDocument/2006/relationships/image" Target="../media/image411.png"/><Relationship Id="rId14" Type="http://schemas.openxmlformats.org/officeDocument/2006/relationships/image" Target="../media/image416.png"/></Relationships>
</file>

<file path=ppt/slides/_rels/slide48.xml.rels><?xml version="1.0" encoding="UTF-8" standalone="yes"?>
<Relationships xmlns="http://schemas.openxmlformats.org/package/2006/relationships"><Relationship Id="rId8" Type="http://schemas.openxmlformats.org/officeDocument/2006/relationships/image" Target="../media/image421.png"/><Relationship Id="rId13" Type="http://schemas.openxmlformats.org/officeDocument/2006/relationships/image" Target="../media/image426.png"/><Relationship Id="rId18" Type="http://schemas.openxmlformats.org/officeDocument/2006/relationships/image" Target="../media/image365.png"/><Relationship Id="rId3" Type="http://schemas.openxmlformats.org/officeDocument/2006/relationships/image" Target="../media/image1.png"/><Relationship Id="rId7" Type="http://schemas.openxmlformats.org/officeDocument/2006/relationships/image" Target="../media/image420.png"/><Relationship Id="rId12" Type="http://schemas.openxmlformats.org/officeDocument/2006/relationships/image" Target="../media/image425.png"/><Relationship Id="rId17" Type="http://schemas.openxmlformats.org/officeDocument/2006/relationships/image" Target="../media/image429.png"/><Relationship Id="rId2" Type="http://schemas.openxmlformats.org/officeDocument/2006/relationships/notesSlide" Target="../notesSlides/notesSlide41.xml"/><Relationship Id="rId16" Type="http://schemas.openxmlformats.org/officeDocument/2006/relationships/image" Target="../media/image416.png"/><Relationship Id="rId20" Type="http://schemas.openxmlformats.org/officeDocument/2006/relationships/image" Target="../media/image302.png"/><Relationship Id="rId1" Type="http://schemas.openxmlformats.org/officeDocument/2006/relationships/slideLayout" Target="../slideLayouts/slideLayout12.xml"/><Relationship Id="rId6" Type="http://schemas.openxmlformats.org/officeDocument/2006/relationships/image" Target="../media/image419.png"/><Relationship Id="rId11" Type="http://schemas.openxmlformats.org/officeDocument/2006/relationships/image" Target="../media/image424.png"/><Relationship Id="rId5" Type="http://schemas.openxmlformats.org/officeDocument/2006/relationships/image" Target="../media/image340.png"/><Relationship Id="rId15" Type="http://schemas.openxmlformats.org/officeDocument/2006/relationships/image" Target="../media/image428.png"/><Relationship Id="rId10" Type="http://schemas.openxmlformats.org/officeDocument/2006/relationships/image" Target="../media/image423.png"/><Relationship Id="rId19" Type="http://schemas.openxmlformats.org/officeDocument/2006/relationships/image" Target="../media/image430.png"/><Relationship Id="rId4" Type="http://schemas.openxmlformats.org/officeDocument/2006/relationships/image" Target="../media/image45.png"/><Relationship Id="rId9" Type="http://schemas.openxmlformats.org/officeDocument/2006/relationships/image" Target="../media/image422.png"/><Relationship Id="rId14" Type="http://schemas.openxmlformats.org/officeDocument/2006/relationships/image" Target="../media/image427.png"/></Relationships>
</file>

<file path=ppt/slides/_rels/slide49.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437.png"/><Relationship Id="rId18" Type="http://schemas.openxmlformats.org/officeDocument/2006/relationships/image" Target="../media/image442.png"/><Relationship Id="rId3" Type="http://schemas.openxmlformats.org/officeDocument/2006/relationships/image" Target="../media/image1.png"/><Relationship Id="rId7" Type="http://schemas.openxmlformats.org/officeDocument/2006/relationships/image" Target="../media/image432.png"/><Relationship Id="rId12" Type="http://schemas.openxmlformats.org/officeDocument/2006/relationships/image" Target="../media/image436.png"/><Relationship Id="rId17" Type="http://schemas.openxmlformats.org/officeDocument/2006/relationships/image" Target="../media/image441.png"/><Relationship Id="rId2" Type="http://schemas.openxmlformats.org/officeDocument/2006/relationships/notesSlide" Target="../notesSlides/notesSlide42.xml"/><Relationship Id="rId16" Type="http://schemas.openxmlformats.org/officeDocument/2006/relationships/image" Target="../media/image440.png"/><Relationship Id="rId1" Type="http://schemas.openxmlformats.org/officeDocument/2006/relationships/slideLayout" Target="../slideLayouts/slideLayout12.xml"/><Relationship Id="rId6" Type="http://schemas.openxmlformats.org/officeDocument/2006/relationships/image" Target="../media/image431.png"/><Relationship Id="rId11" Type="http://schemas.openxmlformats.org/officeDocument/2006/relationships/image" Target="../media/image435.png"/><Relationship Id="rId5" Type="http://schemas.openxmlformats.org/officeDocument/2006/relationships/image" Target="../media/image340.png"/><Relationship Id="rId15" Type="http://schemas.openxmlformats.org/officeDocument/2006/relationships/image" Target="../media/image439.png"/><Relationship Id="rId10" Type="http://schemas.openxmlformats.org/officeDocument/2006/relationships/image" Target="../media/image434.png"/><Relationship Id="rId4" Type="http://schemas.openxmlformats.org/officeDocument/2006/relationships/image" Target="../media/image45.png"/><Relationship Id="rId9" Type="http://schemas.openxmlformats.org/officeDocument/2006/relationships/image" Target="../media/image193.png"/><Relationship Id="rId14" Type="http://schemas.openxmlformats.org/officeDocument/2006/relationships/image" Target="../media/image438.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7.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33.png"/><Relationship Id="rId5" Type="http://schemas.openxmlformats.org/officeDocument/2006/relationships/image" Target="../media/image20.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8.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50.xml.rels><?xml version="1.0" encoding="UTF-8" standalone="yes"?>
<Relationships xmlns="http://schemas.openxmlformats.org/package/2006/relationships"><Relationship Id="rId8" Type="http://schemas.openxmlformats.org/officeDocument/2006/relationships/image" Target="../media/image445.png"/><Relationship Id="rId13" Type="http://schemas.openxmlformats.org/officeDocument/2006/relationships/image" Target="../media/image449.png"/><Relationship Id="rId18" Type="http://schemas.openxmlformats.org/officeDocument/2006/relationships/image" Target="../media/image453.png"/><Relationship Id="rId3" Type="http://schemas.openxmlformats.org/officeDocument/2006/relationships/image" Target="../media/image1.png"/><Relationship Id="rId21" Type="http://schemas.openxmlformats.org/officeDocument/2006/relationships/image" Target="../media/image456.png"/><Relationship Id="rId7" Type="http://schemas.openxmlformats.org/officeDocument/2006/relationships/image" Target="../media/image444.png"/><Relationship Id="rId12" Type="http://schemas.openxmlformats.org/officeDocument/2006/relationships/image" Target="../media/image448.png"/><Relationship Id="rId17" Type="http://schemas.openxmlformats.org/officeDocument/2006/relationships/image" Target="../media/image61.png"/><Relationship Id="rId2" Type="http://schemas.openxmlformats.org/officeDocument/2006/relationships/notesSlide" Target="../notesSlides/notesSlide43.xml"/><Relationship Id="rId16" Type="http://schemas.openxmlformats.org/officeDocument/2006/relationships/image" Target="../media/image452.png"/><Relationship Id="rId20" Type="http://schemas.openxmlformats.org/officeDocument/2006/relationships/image" Target="../media/image455.png"/><Relationship Id="rId1" Type="http://schemas.openxmlformats.org/officeDocument/2006/relationships/slideLayout" Target="../slideLayouts/slideLayout12.xml"/><Relationship Id="rId6" Type="http://schemas.openxmlformats.org/officeDocument/2006/relationships/image" Target="../media/image443.png"/><Relationship Id="rId11" Type="http://schemas.openxmlformats.org/officeDocument/2006/relationships/image" Target="../media/image74.png"/><Relationship Id="rId5" Type="http://schemas.openxmlformats.org/officeDocument/2006/relationships/image" Target="../media/image340.png"/><Relationship Id="rId15" Type="http://schemas.openxmlformats.org/officeDocument/2006/relationships/image" Target="../media/image451.png"/><Relationship Id="rId10" Type="http://schemas.openxmlformats.org/officeDocument/2006/relationships/image" Target="../media/image447.png"/><Relationship Id="rId19" Type="http://schemas.openxmlformats.org/officeDocument/2006/relationships/image" Target="../media/image454.png"/><Relationship Id="rId4" Type="http://schemas.openxmlformats.org/officeDocument/2006/relationships/image" Target="../media/image45.png"/><Relationship Id="rId9" Type="http://schemas.openxmlformats.org/officeDocument/2006/relationships/image" Target="../media/image446.png"/><Relationship Id="rId14" Type="http://schemas.openxmlformats.org/officeDocument/2006/relationships/image" Target="../media/image450.png"/><Relationship Id="rId22" Type="http://schemas.openxmlformats.org/officeDocument/2006/relationships/image" Target="../media/image457.png"/></Relationships>
</file>

<file path=ppt/slides/_rels/slide51.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63.png"/><Relationship Id="rId18" Type="http://schemas.openxmlformats.org/officeDocument/2006/relationships/image" Target="../media/image468.png"/><Relationship Id="rId3" Type="http://schemas.openxmlformats.org/officeDocument/2006/relationships/image" Target="../media/image1.png"/><Relationship Id="rId7" Type="http://schemas.openxmlformats.org/officeDocument/2006/relationships/image" Target="../media/image459.png"/><Relationship Id="rId12" Type="http://schemas.openxmlformats.org/officeDocument/2006/relationships/image" Target="../media/image442.png"/><Relationship Id="rId17" Type="http://schemas.openxmlformats.org/officeDocument/2006/relationships/image" Target="../media/image467.png"/><Relationship Id="rId2" Type="http://schemas.openxmlformats.org/officeDocument/2006/relationships/notesSlide" Target="../notesSlides/notesSlide44.xml"/><Relationship Id="rId16" Type="http://schemas.openxmlformats.org/officeDocument/2006/relationships/image" Target="../media/image466.png"/><Relationship Id="rId1" Type="http://schemas.openxmlformats.org/officeDocument/2006/relationships/slideLayout" Target="../slideLayouts/slideLayout12.xml"/><Relationship Id="rId6" Type="http://schemas.openxmlformats.org/officeDocument/2006/relationships/image" Target="../media/image458.png"/><Relationship Id="rId11" Type="http://schemas.openxmlformats.org/officeDocument/2006/relationships/image" Target="../media/image462.png"/><Relationship Id="rId5" Type="http://schemas.openxmlformats.org/officeDocument/2006/relationships/image" Target="../media/image340.png"/><Relationship Id="rId15" Type="http://schemas.openxmlformats.org/officeDocument/2006/relationships/image" Target="../media/image465.png"/><Relationship Id="rId10" Type="http://schemas.openxmlformats.org/officeDocument/2006/relationships/image" Target="../media/image461.png"/><Relationship Id="rId19" Type="http://schemas.openxmlformats.org/officeDocument/2006/relationships/image" Target="../media/image469.png"/><Relationship Id="rId4" Type="http://schemas.openxmlformats.org/officeDocument/2006/relationships/image" Target="../media/image45.png"/><Relationship Id="rId9" Type="http://schemas.openxmlformats.org/officeDocument/2006/relationships/image" Target="../media/image292.png"/><Relationship Id="rId14" Type="http://schemas.openxmlformats.org/officeDocument/2006/relationships/image" Target="../media/image464.png"/></Relationships>
</file>

<file path=ppt/slides/_rels/slide52.xml.rels><?xml version="1.0" encoding="UTF-8" standalone="yes"?>
<Relationships xmlns="http://schemas.openxmlformats.org/package/2006/relationships"><Relationship Id="rId8" Type="http://schemas.openxmlformats.org/officeDocument/2006/relationships/image" Target="../media/image474.png"/><Relationship Id="rId13" Type="http://schemas.openxmlformats.org/officeDocument/2006/relationships/image" Target="../media/image479.png"/><Relationship Id="rId18" Type="http://schemas.openxmlformats.org/officeDocument/2006/relationships/image" Target="../media/image484.png"/><Relationship Id="rId3" Type="http://schemas.openxmlformats.org/officeDocument/2006/relationships/image" Target="../media/image470.png"/><Relationship Id="rId21" Type="http://schemas.openxmlformats.org/officeDocument/2006/relationships/image" Target="../media/image487.png"/><Relationship Id="rId7" Type="http://schemas.openxmlformats.org/officeDocument/2006/relationships/image" Target="../media/image473.png"/><Relationship Id="rId12" Type="http://schemas.openxmlformats.org/officeDocument/2006/relationships/image" Target="../media/image478.png"/><Relationship Id="rId17" Type="http://schemas.openxmlformats.org/officeDocument/2006/relationships/image" Target="../media/image483.png"/><Relationship Id="rId2" Type="http://schemas.openxmlformats.org/officeDocument/2006/relationships/notesSlide" Target="../notesSlides/notesSlide45.xml"/><Relationship Id="rId16" Type="http://schemas.openxmlformats.org/officeDocument/2006/relationships/image" Target="../media/image482.png"/><Relationship Id="rId20" Type="http://schemas.openxmlformats.org/officeDocument/2006/relationships/image" Target="../media/image486.png"/><Relationship Id="rId1" Type="http://schemas.openxmlformats.org/officeDocument/2006/relationships/slideLayout" Target="../slideLayouts/slideLayout12.xml"/><Relationship Id="rId6" Type="http://schemas.openxmlformats.org/officeDocument/2006/relationships/image" Target="../media/image472.png"/><Relationship Id="rId11" Type="http://schemas.openxmlformats.org/officeDocument/2006/relationships/image" Target="../media/image477.png"/><Relationship Id="rId5" Type="http://schemas.openxmlformats.org/officeDocument/2006/relationships/image" Target="../media/image71.png"/><Relationship Id="rId15" Type="http://schemas.openxmlformats.org/officeDocument/2006/relationships/image" Target="../media/image481.png"/><Relationship Id="rId10" Type="http://schemas.openxmlformats.org/officeDocument/2006/relationships/image" Target="../media/image476.png"/><Relationship Id="rId19" Type="http://schemas.openxmlformats.org/officeDocument/2006/relationships/image" Target="../media/image485.png"/><Relationship Id="rId4" Type="http://schemas.openxmlformats.org/officeDocument/2006/relationships/image" Target="../media/image471.png"/><Relationship Id="rId9" Type="http://schemas.openxmlformats.org/officeDocument/2006/relationships/image" Target="../media/image475.png"/><Relationship Id="rId14" Type="http://schemas.openxmlformats.org/officeDocument/2006/relationships/image" Target="../media/image480.png"/></Relationships>
</file>

<file path=ppt/slides/_rels/slide53.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1.png"/><Relationship Id="rId7" Type="http://schemas.openxmlformats.org/officeDocument/2006/relationships/image" Target="../media/image342.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341.png"/><Relationship Id="rId11" Type="http://schemas.openxmlformats.org/officeDocument/2006/relationships/image" Target="../media/image345.png"/><Relationship Id="rId5" Type="http://schemas.openxmlformats.org/officeDocument/2006/relationships/image" Target="../media/image340.png"/><Relationship Id="rId10" Type="http://schemas.openxmlformats.org/officeDocument/2006/relationships/image" Target="../media/image240.png"/><Relationship Id="rId4" Type="http://schemas.openxmlformats.org/officeDocument/2006/relationships/image" Target="../media/image45.png"/><Relationship Id="rId9" Type="http://schemas.openxmlformats.org/officeDocument/2006/relationships/image" Target="../media/image344.png"/></Relationships>
</file>

<file path=ppt/slides/_rels/slide54.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53.png"/><Relationship Id="rId3" Type="http://schemas.openxmlformats.org/officeDocument/2006/relationships/image" Target="../media/image1.png"/><Relationship Id="rId7" Type="http://schemas.openxmlformats.org/officeDocument/2006/relationships/image" Target="../media/image347.png"/><Relationship Id="rId12" Type="http://schemas.openxmlformats.org/officeDocument/2006/relationships/image" Target="../media/image352.png"/><Relationship Id="rId17" Type="http://schemas.openxmlformats.org/officeDocument/2006/relationships/image" Target="../media/image356.png"/><Relationship Id="rId2" Type="http://schemas.openxmlformats.org/officeDocument/2006/relationships/notesSlide" Target="../notesSlides/notesSlide47.xml"/><Relationship Id="rId16" Type="http://schemas.openxmlformats.org/officeDocument/2006/relationships/image" Target="../media/image355.png"/><Relationship Id="rId1" Type="http://schemas.openxmlformats.org/officeDocument/2006/relationships/slideLayout" Target="../slideLayouts/slideLayout12.xml"/><Relationship Id="rId6" Type="http://schemas.openxmlformats.org/officeDocument/2006/relationships/image" Target="../media/image346.png"/><Relationship Id="rId11" Type="http://schemas.openxmlformats.org/officeDocument/2006/relationships/image" Target="../media/image351.png"/><Relationship Id="rId5" Type="http://schemas.openxmlformats.org/officeDocument/2006/relationships/image" Target="../media/image340.png"/><Relationship Id="rId15" Type="http://schemas.openxmlformats.org/officeDocument/2006/relationships/image" Target="../media/image74.png"/><Relationship Id="rId10" Type="http://schemas.openxmlformats.org/officeDocument/2006/relationships/image" Target="../media/image350.png"/><Relationship Id="rId4" Type="http://schemas.openxmlformats.org/officeDocument/2006/relationships/image" Target="../media/image45.png"/><Relationship Id="rId9" Type="http://schemas.openxmlformats.org/officeDocument/2006/relationships/image" Target="../media/image349.png"/><Relationship Id="rId14" Type="http://schemas.openxmlformats.org/officeDocument/2006/relationships/image" Target="../media/image354.png"/></Relationships>
</file>

<file path=ppt/slides/_rels/slide55.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64.png"/><Relationship Id="rId18" Type="http://schemas.openxmlformats.org/officeDocument/2006/relationships/image" Target="../media/image368.png"/><Relationship Id="rId3" Type="http://schemas.openxmlformats.org/officeDocument/2006/relationships/image" Target="../media/image1.png"/><Relationship Id="rId7" Type="http://schemas.openxmlformats.org/officeDocument/2006/relationships/image" Target="../media/image358.png"/><Relationship Id="rId12" Type="http://schemas.openxmlformats.org/officeDocument/2006/relationships/image" Target="../media/image363.png"/><Relationship Id="rId17" Type="http://schemas.openxmlformats.org/officeDocument/2006/relationships/image" Target="../media/image309.png"/><Relationship Id="rId2" Type="http://schemas.openxmlformats.org/officeDocument/2006/relationships/notesSlide" Target="../notesSlides/notesSlide48.xml"/><Relationship Id="rId16" Type="http://schemas.openxmlformats.org/officeDocument/2006/relationships/image" Target="../media/image367.png"/><Relationship Id="rId1" Type="http://schemas.openxmlformats.org/officeDocument/2006/relationships/slideLayout" Target="../slideLayouts/slideLayout12.xml"/><Relationship Id="rId6" Type="http://schemas.openxmlformats.org/officeDocument/2006/relationships/image" Target="../media/image357.png"/><Relationship Id="rId11" Type="http://schemas.openxmlformats.org/officeDocument/2006/relationships/image" Target="../media/image362.png"/><Relationship Id="rId5" Type="http://schemas.openxmlformats.org/officeDocument/2006/relationships/image" Target="../media/image340.png"/><Relationship Id="rId15" Type="http://schemas.openxmlformats.org/officeDocument/2006/relationships/image" Target="../media/image366.png"/><Relationship Id="rId10" Type="http://schemas.openxmlformats.org/officeDocument/2006/relationships/image" Target="../media/image361.png"/><Relationship Id="rId19" Type="http://schemas.openxmlformats.org/officeDocument/2006/relationships/image" Target="../media/image369.png"/><Relationship Id="rId4" Type="http://schemas.openxmlformats.org/officeDocument/2006/relationships/image" Target="../media/image45.png"/><Relationship Id="rId9" Type="http://schemas.openxmlformats.org/officeDocument/2006/relationships/image" Target="../media/image360.png"/><Relationship Id="rId14" Type="http://schemas.openxmlformats.org/officeDocument/2006/relationships/image" Target="../media/image365.png"/></Relationships>
</file>

<file path=ppt/slides/_rels/slide56.xml.rels><?xml version="1.0" encoding="UTF-8" standalone="yes"?>
<Relationships xmlns="http://schemas.openxmlformats.org/package/2006/relationships"><Relationship Id="rId8" Type="http://schemas.openxmlformats.org/officeDocument/2006/relationships/image" Target="../media/image372.png"/><Relationship Id="rId13" Type="http://schemas.openxmlformats.org/officeDocument/2006/relationships/image" Target="../media/image377.png"/><Relationship Id="rId18" Type="http://schemas.openxmlformats.org/officeDocument/2006/relationships/image" Target="../media/image382.png"/><Relationship Id="rId26" Type="http://schemas.openxmlformats.org/officeDocument/2006/relationships/image" Target="../media/image389.png"/><Relationship Id="rId3" Type="http://schemas.openxmlformats.org/officeDocument/2006/relationships/image" Target="../media/image1.png"/><Relationship Id="rId21" Type="http://schemas.openxmlformats.org/officeDocument/2006/relationships/image" Target="../media/image385.png"/><Relationship Id="rId7" Type="http://schemas.openxmlformats.org/officeDocument/2006/relationships/image" Target="../media/image371.png"/><Relationship Id="rId12" Type="http://schemas.openxmlformats.org/officeDocument/2006/relationships/image" Target="../media/image376.png"/><Relationship Id="rId17" Type="http://schemas.openxmlformats.org/officeDocument/2006/relationships/image" Target="../media/image381.png"/><Relationship Id="rId25" Type="http://schemas.openxmlformats.org/officeDocument/2006/relationships/image" Target="../media/image388.png"/><Relationship Id="rId2" Type="http://schemas.openxmlformats.org/officeDocument/2006/relationships/notesSlide" Target="../notesSlides/notesSlide49.xml"/><Relationship Id="rId16" Type="http://schemas.openxmlformats.org/officeDocument/2006/relationships/image" Target="../media/image380.png"/><Relationship Id="rId20" Type="http://schemas.openxmlformats.org/officeDocument/2006/relationships/image" Target="../media/image384.png"/><Relationship Id="rId1" Type="http://schemas.openxmlformats.org/officeDocument/2006/relationships/slideLayout" Target="../slideLayouts/slideLayout12.xml"/><Relationship Id="rId6" Type="http://schemas.openxmlformats.org/officeDocument/2006/relationships/image" Target="../media/image370.png"/><Relationship Id="rId11" Type="http://schemas.openxmlformats.org/officeDocument/2006/relationships/image" Target="../media/image375.png"/><Relationship Id="rId24" Type="http://schemas.openxmlformats.org/officeDocument/2006/relationships/image" Target="../media/image387.png"/><Relationship Id="rId5" Type="http://schemas.openxmlformats.org/officeDocument/2006/relationships/image" Target="../media/image340.png"/><Relationship Id="rId15" Type="http://schemas.openxmlformats.org/officeDocument/2006/relationships/image" Target="../media/image379.png"/><Relationship Id="rId23" Type="http://schemas.openxmlformats.org/officeDocument/2006/relationships/image" Target="../media/image386.png"/><Relationship Id="rId10" Type="http://schemas.openxmlformats.org/officeDocument/2006/relationships/image" Target="../media/image374.png"/><Relationship Id="rId19" Type="http://schemas.openxmlformats.org/officeDocument/2006/relationships/image" Target="../media/image383.png"/><Relationship Id="rId4" Type="http://schemas.openxmlformats.org/officeDocument/2006/relationships/image" Target="../media/image45.png"/><Relationship Id="rId9" Type="http://schemas.openxmlformats.org/officeDocument/2006/relationships/image" Target="../media/image373.png"/><Relationship Id="rId14" Type="http://schemas.openxmlformats.org/officeDocument/2006/relationships/image" Target="../media/image378.png"/><Relationship Id="rId22" Type="http://schemas.openxmlformats.org/officeDocument/2006/relationships/image" Target="../media/image302.png"/><Relationship Id="rId27" Type="http://schemas.openxmlformats.org/officeDocument/2006/relationships/image" Target="../media/image184.png"/></Relationships>
</file>

<file path=ppt/slides/_rels/slide57.xml.rels><?xml version="1.0" encoding="UTF-8" standalone="yes"?>
<Relationships xmlns="http://schemas.openxmlformats.org/package/2006/relationships"><Relationship Id="rId8" Type="http://schemas.openxmlformats.org/officeDocument/2006/relationships/image" Target="../media/image392.png"/><Relationship Id="rId13" Type="http://schemas.openxmlformats.org/officeDocument/2006/relationships/image" Target="../media/image396.png"/><Relationship Id="rId18" Type="http://schemas.openxmlformats.org/officeDocument/2006/relationships/image" Target="../media/image401.png"/><Relationship Id="rId3" Type="http://schemas.openxmlformats.org/officeDocument/2006/relationships/image" Target="../media/image1.png"/><Relationship Id="rId21" Type="http://schemas.openxmlformats.org/officeDocument/2006/relationships/image" Target="../media/image404.png"/><Relationship Id="rId7" Type="http://schemas.openxmlformats.org/officeDocument/2006/relationships/image" Target="../media/image391.png"/><Relationship Id="rId12" Type="http://schemas.openxmlformats.org/officeDocument/2006/relationships/image" Target="../media/image292.png"/><Relationship Id="rId17" Type="http://schemas.openxmlformats.org/officeDocument/2006/relationships/image" Target="../media/image400.png"/><Relationship Id="rId2" Type="http://schemas.openxmlformats.org/officeDocument/2006/relationships/notesSlide" Target="../notesSlides/notesSlide50.xml"/><Relationship Id="rId16" Type="http://schemas.openxmlformats.org/officeDocument/2006/relationships/image" Target="../media/image399.png"/><Relationship Id="rId20" Type="http://schemas.openxmlformats.org/officeDocument/2006/relationships/image" Target="../media/image40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395.png"/><Relationship Id="rId24" Type="http://schemas.openxmlformats.org/officeDocument/2006/relationships/image" Target="../media/image407.png"/><Relationship Id="rId5" Type="http://schemas.openxmlformats.org/officeDocument/2006/relationships/image" Target="../media/image340.png"/><Relationship Id="rId15" Type="http://schemas.openxmlformats.org/officeDocument/2006/relationships/image" Target="../media/image398.png"/><Relationship Id="rId23" Type="http://schemas.openxmlformats.org/officeDocument/2006/relationships/image" Target="../media/image406.png"/><Relationship Id="rId10" Type="http://schemas.openxmlformats.org/officeDocument/2006/relationships/image" Target="../media/image394.png"/><Relationship Id="rId19" Type="http://schemas.openxmlformats.org/officeDocument/2006/relationships/image" Target="../media/image402.png"/><Relationship Id="rId4" Type="http://schemas.openxmlformats.org/officeDocument/2006/relationships/image" Target="../media/image45.png"/><Relationship Id="rId9" Type="http://schemas.openxmlformats.org/officeDocument/2006/relationships/image" Target="../media/image393.png"/><Relationship Id="rId14" Type="http://schemas.openxmlformats.org/officeDocument/2006/relationships/image" Target="../media/image397.png"/><Relationship Id="rId22" Type="http://schemas.openxmlformats.org/officeDocument/2006/relationships/image" Target="../media/image405.png"/></Relationships>
</file>

<file path=ppt/slides/_rels/slide58.xml.rels><?xml version="1.0" encoding="UTF-8" standalone="yes"?>
<Relationships xmlns="http://schemas.openxmlformats.org/package/2006/relationships"><Relationship Id="rId8" Type="http://schemas.openxmlformats.org/officeDocument/2006/relationships/image" Target="../media/image421.png"/><Relationship Id="rId13" Type="http://schemas.openxmlformats.org/officeDocument/2006/relationships/image" Target="../media/image426.png"/><Relationship Id="rId18" Type="http://schemas.openxmlformats.org/officeDocument/2006/relationships/image" Target="../media/image365.png"/><Relationship Id="rId3" Type="http://schemas.openxmlformats.org/officeDocument/2006/relationships/image" Target="../media/image1.png"/><Relationship Id="rId7" Type="http://schemas.openxmlformats.org/officeDocument/2006/relationships/image" Target="../media/image420.png"/><Relationship Id="rId12" Type="http://schemas.openxmlformats.org/officeDocument/2006/relationships/image" Target="../media/image425.png"/><Relationship Id="rId17" Type="http://schemas.openxmlformats.org/officeDocument/2006/relationships/image" Target="../media/image429.png"/><Relationship Id="rId2" Type="http://schemas.openxmlformats.org/officeDocument/2006/relationships/notesSlide" Target="../notesSlides/notesSlide51.xml"/><Relationship Id="rId16" Type="http://schemas.openxmlformats.org/officeDocument/2006/relationships/image" Target="../media/image416.png"/><Relationship Id="rId20" Type="http://schemas.openxmlformats.org/officeDocument/2006/relationships/image" Target="../media/image302.png"/><Relationship Id="rId1" Type="http://schemas.openxmlformats.org/officeDocument/2006/relationships/slideLayout" Target="../slideLayouts/slideLayout12.xml"/><Relationship Id="rId6" Type="http://schemas.openxmlformats.org/officeDocument/2006/relationships/image" Target="../media/image419.png"/><Relationship Id="rId11" Type="http://schemas.openxmlformats.org/officeDocument/2006/relationships/image" Target="../media/image424.png"/><Relationship Id="rId5" Type="http://schemas.openxmlformats.org/officeDocument/2006/relationships/image" Target="../media/image340.png"/><Relationship Id="rId15" Type="http://schemas.openxmlformats.org/officeDocument/2006/relationships/image" Target="../media/image428.png"/><Relationship Id="rId10" Type="http://schemas.openxmlformats.org/officeDocument/2006/relationships/image" Target="../media/image423.png"/><Relationship Id="rId19" Type="http://schemas.openxmlformats.org/officeDocument/2006/relationships/image" Target="../media/image430.png"/><Relationship Id="rId4" Type="http://schemas.openxmlformats.org/officeDocument/2006/relationships/image" Target="../media/image45.png"/><Relationship Id="rId9" Type="http://schemas.openxmlformats.org/officeDocument/2006/relationships/image" Target="../media/image422.png"/><Relationship Id="rId14" Type="http://schemas.openxmlformats.org/officeDocument/2006/relationships/image" Target="../media/image427.png"/></Relationships>
</file>

<file path=ppt/slides/_rels/slide59.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437.png"/><Relationship Id="rId18" Type="http://schemas.openxmlformats.org/officeDocument/2006/relationships/image" Target="../media/image442.png"/><Relationship Id="rId3" Type="http://schemas.openxmlformats.org/officeDocument/2006/relationships/image" Target="../media/image1.png"/><Relationship Id="rId7" Type="http://schemas.openxmlformats.org/officeDocument/2006/relationships/image" Target="../media/image432.png"/><Relationship Id="rId12" Type="http://schemas.openxmlformats.org/officeDocument/2006/relationships/image" Target="../media/image436.png"/><Relationship Id="rId17" Type="http://schemas.openxmlformats.org/officeDocument/2006/relationships/image" Target="../media/image441.png"/><Relationship Id="rId2" Type="http://schemas.openxmlformats.org/officeDocument/2006/relationships/notesSlide" Target="../notesSlides/notesSlide52.xml"/><Relationship Id="rId16" Type="http://schemas.openxmlformats.org/officeDocument/2006/relationships/image" Target="../media/image440.png"/><Relationship Id="rId1" Type="http://schemas.openxmlformats.org/officeDocument/2006/relationships/slideLayout" Target="../slideLayouts/slideLayout12.xml"/><Relationship Id="rId6" Type="http://schemas.openxmlformats.org/officeDocument/2006/relationships/image" Target="../media/image431.png"/><Relationship Id="rId11" Type="http://schemas.openxmlformats.org/officeDocument/2006/relationships/image" Target="../media/image435.png"/><Relationship Id="rId5" Type="http://schemas.openxmlformats.org/officeDocument/2006/relationships/image" Target="../media/image340.png"/><Relationship Id="rId15" Type="http://schemas.openxmlformats.org/officeDocument/2006/relationships/image" Target="../media/image439.png"/><Relationship Id="rId10" Type="http://schemas.openxmlformats.org/officeDocument/2006/relationships/image" Target="../media/image434.png"/><Relationship Id="rId4" Type="http://schemas.openxmlformats.org/officeDocument/2006/relationships/image" Target="../media/image45.png"/><Relationship Id="rId9" Type="http://schemas.openxmlformats.org/officeDocument/2006/relationships/image" Target="../media/image193.png"/><Relationship Id="rId14" Type="http://schemas.openxmlformats.org/officeDocument/2006/relationships/image" Target="../media/image438.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48.png"/><Relationship Id="rId2" Type="http://schemas.openxmlformats.org/officeDocument/2006/relationships/notesSlide" Target="../notesSlides/notesSlide5.xml"/><Relationship Id="rId16"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51.png"/><Relationship Id="rId10" Type="http://schemas.openxmlformats.org/officeDocument/2006/relationships/image" Target="../media/image25.png"/><Relationship Id="rId4" Type="http://schemas.openxmlformats.org/officeDocument/2006/relationships/image" Target="../media/image45.png"/><Relationship Id="rId9" Type="http://schemas.openxmlformats.org/officeDocument/2006/relationships/image" Target="../media/image46.png"/><Relationship Id="rId14" Type="http://schemas.openxmlformats.org/officeDocument/2006/relationships/image" Target="../media/image50.png"/></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89.png"/><Relationship Id="rId3" Type="http://schemas.openxmlformats.org/officeDocument/2006/relationships/image" Target="../media/image1.png"/><Relationship Id="rId7" Type="http://schemas.openxmlformats.org/officeDocument/2006/relationships/image" Target="../media/image279.png"/><Relationship Id="rId12" Type="http://schemas.openxmlformats.org/officeDocument/2006/relationships/image" Target="../media/image280.png"/><Relationship Id="rId2" Type="http://schemas.openxmlformats.org/officeDocument/2006/relationships/notesSlide" Target="../notesSlides/notesSlide53.xml"/><Relationship Id="rId16" Type="http://schemas.openxmlformats.org/officeDocument/2006/relationships/image" Target="../media/image49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319.png"/><Relationship Id="rId5" Type="http://schemas.openxmlformats.org/officeDocument/2006/relationships/image" Target="../media/image20.png"/><Relationship Id="rId15" Type="http://schemas.openxmlformats.org/officeDocument/2006/relationships/image" Target="../media/image490.png"/><Relationship Id="rId10" Type="http://schemas.openxmlformats.org/officeDocument/2006/relationships/image" Target="../media/image25.png"/><Relationship Id="rId4" Type="http://schemas.openxmlformats.org/officeDocument/2006/relationships/image" Target="../media/image45.png"/><Relationship Id="rId9" Type="http://schemas.openxmlformats.org/officeDocument/2006/relationships/image" Target="../media/image488.png"/><Relationship Id="rId14" Type="http://schemas.openxmlformats.org/officeDocument/2006/relationships/image" Target="../media/image46.png"/></Relationships>
</file>

<file path=ppt/slides/_rels/slide62.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image" Target="../media/image498.png"/><Relationship Id="rId3" Type="http://schemas.openxmlformats.org/officeDocument/2006/relationships/image" Target="../media/image1.png"/><Relationship Id="rId7" Type="http://schemas.openxmlformats.org/officeDocument/2006/relationships/image" Target="../media/image492.png"/><Relationship Id="rId12" Type="http://schemas.openxmlformats.org/officeDocument/2006/relationships/image" Target="../media/image497.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496.png"/><Relationship Id="rId5" Type="http://schemas.openxmlformats.org/officeDocument/2006/relationships/image" Target="../media/image20.png"/><Relationship Id="rId15" Type="http://schemas.openxmlformats.org/officeDocument/2006/relationships/image" Target="../media/image292.png"/><Relationship Id="rId10" Type="http://schemas.openxmlformats.org/officeDocument/2006/relationships/image" Target="../media/image495.png"/><Relationship Id="rId4" Type="http://schemas.openxmlformats.org/officeDocument/2006/relationships/image" Target="../media/image45.png"/><Relationship Id="rId9" Type="http://schemas.openxmlformats.org/officeDocument/2006/relationships/image" Target="../media/image494.png"/><Relationship Id="rId14" Type="http://schemas.openxmlformats.org/officeDocument/2006/relationships/image" Target="../media/image499.png"/></Relationships>
</file>

<file path=ppt/slides/_rels/slide63.xml.rels><?xml version="1.0" encoding="UTF-8" standalone="yes"?>
<Relationships xmlns="http://schemas.openxmlformats.org/package/2006/relationships"><Relationship Id="rId8" Type="http://schemas.openxmlformats.org/officeDocument/2006/relationships/image" Target="../media/image501.png"/><Relationship Id="rId13" Type="http://schemas.openxmlformats.org/officeDocument/2006/relationships/image" Target="../media/image504.png"/><Relationship Id="rId1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500.png"/><Relationship Id="rId12" Type="http://schemas.openxmlformats.org/officeDocument/2006/relationships/image" Target="../media/image24.png"/><Relationship Id="rId17" Type="http://schemas.openxmlformats.org/officeDocument/2006/relationships/image" Target="../media/image506.png"/><Relationship Id="rId2" Type="http://schemas.openxmlformats.org/officeDocument/2006/relationships/notesSlide" Target="../notesSlides/notesSlide55.xml"/><Relationship Id="rId16" Type="http://schemas.openxmlformats.org/officeDocument/2006/relationships/image" Target="../media/image505.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79.png"/><Relationship Id="rId5" Type="http://schemas.openxmlformats.org/officeDocument/2006/relationships/image" Target="../media/image20.png"/><Relationship Id="rId15" Type="http://schemas.openxmlformats.org/officeDocument/2006/relationships/image" Target="../media/image99.png"/><Relationship Id="rId10" Type="http://schemas.openxmlformats.org/officeDocument/2006/relationships/image" Target="../media/image503.png"/><Relationship Id="rId4" Type="http://schemas.openxmlformats.org/officeDocument/2006/relationships/image" Target="../media/image45.png"/><Relationship Id="rId9" Type="http://schemas.openxmlformats.org/officeDocument/2006/relationships/image" Target="../media/image502.png"/><Relationship Id="rId14" Type="http://schemas.openxmlformats.org/officeDocument/2006/relationships/image" Target="../media/image25.png"/></Relationships>
</file>

<file path=ppt/slides/_rels/slide64.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513.png"/><Relationship Id="rId18" Type="http://schemas.openxmlformats.org/officeDocument/2006/relationships/image" Target="../media/image518.png"/><Relationship Id="rId3" Type="http://schemas.openxmlformats.org/officeDocument/2006/relationships/image" Target="../media/image507.png"/><Relationship Id="rId21" Type="http://schemas.openxmlformats.org/officeDocument/2006/relationships/image" Target="../media/image63.png"/><Relationship Id="rId7" Type="http://schemas.openxmlformats.org/officeDocument/2006/relationships/image" Target="../media/image509.png"/><Relationship Id="rId12" Type="http://schemas.openxmlformats.org/officeDocument/2006/relationships/image" Target="../media/image512.png"/><Relationship Id="rId17" Type="http://schemas.openxmlformats.org/officeDocument/2006/relationships/image" Target="../media/image517.png"/><Relationship Id="rId2" Type="http://schemas.openxmlformats.org/officeDocument/2006/relationships/notesSlide" Target="../notesSlides/notesSlide56.xml"/><Relationship Id="rId16" Type="http://schemas.openxmlformats.org/officeDocument/2006/relationships/image" Target="../media/image516.png"/><Relationship Id="rId20" Type="http://schemas.openxmlformats.org/officeDocument/2006/relationships/image" Target="../media/image520.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511.png"/><Relationship Id="rId5" Type="http://schemas.openxmlformats.org/officeDocument/2006/relationships/image" Target="../media/image20.png"/><Relationship Id="rId15" Type="http://schemas.openxmlformats.org/officeDocument/2006/relationships/image" Target="../media/image515.png"/><Relationship Id="rId10" Type="http://schemas.openxmlformats.org/officeDocument/2006/relationships/image" Target="../media/image288.png"/><Relationship Id="rId19" Type="http://schemas.openxmlformats.org/officeDocument/2006/relationships/image" Target="../media/image519.png"/><Relationship Id="rId4" Type="http://schemas.openxmlformats.org/officeDocument/2006/relationships/image" Target="../media/image508.png"/><Relationship Id="rId9" Type="http://schemas.openxmlformats.org/officeDocument/2006/relationships/image" Target="../media/image510.png"/><Relationship Id="rId14" Type="http://schemas.openxmlformats.org/officeDocument/2006/relationships/image" Target="../media/image514.png"/></Relationships>
</file>

<file path=ppt/slides/_rels/slide6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64.png"/><Relationship Id="rId18" Type="http://schemas.openxmlformats.org/officeDocument/2006/relationships/image" Target="../media/image523.png"/><Relationship Id="rId26" Type="http://schemas.openxmlformats.org/officeDocument/2006/relationships/image" Target="../media/image531.png"/><Relationship Id="rId3" Type="http://schemas.openxmlformats.org/officeDocument/2006/relationships/image" Target="../media/image1.png"/><Relationship Id="rId21" Type="http://schemas.openxmlformats.org/officeDocument/2006/relationships/image" Target="../media/image526.png"/><Relationship Id="rId7" Type="http://schemas.openxmlformats.org/officeDocument/2006/relationships/image" Target="../media/image279.png"/><Relationship Id="rId12" Type="http://schemas.openxmlformats.org/officeDocument/2006/relationships/image" Target="../media/image521.png"/><Relationship Id="rId17" Type="http://schemas.openxmlformats.org/officeDocument/2006/relationships/image" Target="../media/image522.png"/><Relationship Id="rId25" Type="http://schemas.openxmlformats.org/officeDocument/2006/relationships/image" Target="../media/image530.png"/><Relationship Id="rId2" Type="http://schemas.openxmlformats.org/officeDocument/2006/relationships/notesSlide" Target="../notesSlides/notesSlide57.xml"/><Relationship Id="rId16" Type="http://schemas.openxmlformats.org/officeDocument/2006/relationships/image" Target="../media/image281.png"/><Relationship Id="rId20" Type="http://schemas.openxmlformats.org/officeDocument/2006/relationships/image" Target="../media/image525.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46.png"/><Relationship Id="rId24" Type="http://schemas.openxmlformats.org/officeDocument/2006/relationships/image" Target="../media/image529.png"/><Relationship Id="rId5" Type="http://schemas.openxmlformats.org/officeDocument/2006/relationships/image" Target="../media/image20.png"/><Relationship Id="rId15" Type="http://schemas.openxmlformats.org/officeDocument/2006/relationships/image" Target="../media/image66.png"/><Relationship Id="rId23" Type="http://schemas.openxmlformats.org/officeDocument/2006/relationships/image" Target="../media/image528.png"/><Relationship Id="rId10" Type="http://schemas.openxmlformats.org/officeDocument/2006/relationships/image" Target="../media/image25.png"/><Relationship Id="rId19" Type="http://schemas.openxmlformats.org/officeDocument/2006/relationships/image" Target="../media/image524.png"/><Relationship Id="rId4" Type="http://schemas.openxmlformats.org/officeDocument/2006/relationships/image" Target="../media/image45.png"/><Relationship Id="rId9" Type="http://schemas.openxmlformats.org/officeDocument/2006/relationships/image" Target="../media/image47.png"/><Relationship Id="rId14" Type="http://schemas.openxmlformats.org/officeDocument/2006/relationships/image" Target="../media/image193.png"/><Relationship Id="rId22" Type="http://schemas.openxmlformats.org/officeDocument/2006/relationships/image" Target="../media/image527.png"/><Relationship Id="rId27" Type="http://schemas.openxmlformats.org/officeDocument/2006/relationships/image" Target="../media/image532.png"/></Relationships>
</file>

<file path=ppt/slides/_rels/slide6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40.png"/><Relationship Id="rId18" Type="http://schemas.openxmlformats.org/officeDocument/2006/relationships/image" Target="../media/image545.png"/><Relationship Id="rId3" Type="http://schemas.openxmlformats.org/officeDocument/2006/relationships/image" Target="../media/image533.png"/><Relationship Id="rId21" Type="http://schemas.openxmlformats.org/officeDocument/2006/relationships/image" Target="../media/image318.png"/><Relationship Id="rId7" Type="http://schemas.openxmlformats.org/officeDocument/2006/relationships/image" Target="../media/image535.png"/><Relationship Id="rId12" Type="http://schemas.openxmlformats.org/officeDocument/2006/relationships/image" Target="../media/image539.png"/><Relationship Id="rId17" Type="http://schemas.openxmlformats.org/officeDocument/2006/relationships/image" Target="../media/image544.png"/><Relationship Id="rId2" Type="http://schemas.openxmlformats.org/officeDocument/2006/relationships/notesSlide" Target="../notesSlides/notesSlide58.xml"/><Relationship Id="rId16" Type="http://schemas.openxmlformats.org/officeDocument/2006/relationships/image" Target="../media/image543.png"/><Relationship Id="rId20" Type="http://schemas.openxmlformats.org/officeDocument/2006/relationships/image" Target="../media/image546.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538.png"/><Relationship Id="rId5" Type="http://schemas.openxmlformats.org/officeDocument/2006/relationships/image" Target="../media/image20.png"/><Relationship Id="rId15" Type="http://schemas.openxmlformats.org/officeDocument/2006/relationships/image" Target="../media/image542.png"/><Relationship Id="rId23" Type="http://schemas.openxmlformats.org/officeDocument/2006/relationships/image" Target="../media/image547.png"/><Relationship Id="rId10" Type="http://schemas.openxmlformats.org/officeDocument/2006/relationships/image" Target="../media/image537.png"/><Relationship Id="rId19" Type="http://schemas.openxmlformats.org/officeDocument/2006/relationships/image" Target="../media/image250.png"/><Relationship Id="rId4" Type="http://schemas.openxmlformats.org/officeDocument/2006/relationships/image" Target="../media/image534.png"/><Relationship Id="rId9" Type="http://schemas.openxmlformats.org/officeDocument/2006/relationships/image" Target="../media/image536.png"/><Relationship Id="rId14" Type="http://schemas.openxmlformats.org/officeDocument/2006/relationships/image" Target="../media/image541.png"/><Relationship Id="rId22" Type="http://schemas.openxmlformats.org/officeDocument/2006/relationships/image" Target="../media/image292.png"/></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552.png"/><Relationship Id="rId3" Type="http://schemas.openxmlformats.org/officeDocument/2006/relationships/image" Target="../media/image1.png"/><Relationship Id="rId7" Type="http://schemas.openxmlformats.org/officeDocument/2006/relationships/image" Target="../media/image551.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550.png"/><Relationship Id="rId5" Type="http://schemas.openxmlformats.org/officeDocument/2006/relationships/image" Target="../media/image549.png"/><Relationship Id="rId4" Type="http://schemas.openxmlformats.org/officeDocument/2006/relationships/image" Target="../media/image548.png"/><Relationship Id="rId9" Type="http://schemas.openxmlformats.org/officeDocument/2006/relationships/image" Target="../media/image553.png"/></Relationships>
</file>

<file path=ppt/slides/_rels/slide69.xml.rels><?xml version="1.0" encoding="UTF-8" standalone="yes"?>
<Relationships xmlns="http://schemas.openxmlformats.org/package/2006/relationships"><Relationship Id="rId8" Type="http://schemas.openxmlformats.org/officeDocument/2006/relationships/image" Target="../media/image559.png"/><Relationship Id="rId13" Type="http://schemas.openxmlformats.org/officeDocument/2006/relationships/image" Target="../media/image564.png"/><Relationship Id="rId3" Type="http://schemas.openxmlformats.org/officeDocument/2006/relationships/image" Target="../media/image554.png"/><Relationship Id="rId7" Type="http://schemas.openxmlformats.org/officeDocument/2006/relationships/image" Target="../media/image558.png"/><Relationship Id="rId12" Type="http://schemas.openxmlformats.org/officeDocument/2006/relationships/image" Target="../media/image563.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557.png"/><Relationship Id="rId11" Type="http://schemas.openxmlformats.org/officeDocument/2006/relationships/image" Target="../media/image562.png"/><Relationship Id="rId5" Type="http://schemas.openxmlformats.org/officeDocument/2006/relationships/image" Target="../media/image556.png"/><Relationship Id="rId10" Type="http://schemas.openxmlformats.org/officeDocument/2006/relationships/image" Target="../media/image561.png"/><Relationship Id="rId4" Type="http://schemas.openxmlformats.org/officeDocument/2006/relationships/image" Target="../media/image555.png"/><Relationship Id="rId9" Type="http://schemas.openxmlformats.org/officeDocument/2006/relationships/image" Target="../media/image560.png"/><Relationship Id="rId14" Type="http://schemas.openxmlformats.org/officeDocument/2006/relationships/image" Target="../media/image565.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6.xml"/><Relationship Id="rId16"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57.png"/><Relationship Id="rId5" Type="http://schemas.openxmlformats.org/officeDocument/2006/relationships/image" Target="../media/image20.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45.png"/><Relationship Id="rId9" Type="http://schemas.openxmlformats.org/officeDocument/2006/relationships/image" Target="../media/image55.png"/><Relationship Id="rId14" Type="http://schemas.openxmlformats.org/officeDocument/2006/relationships/image" Target="../media/image60.png"/></Relationships>
</file>

<file path=ppt/slides/_rels/slide70.xml.rels><?xml version="1.0" encoding="UTF-8" standalone="yes"?>
<Relationships xmlns="http://schemas.openxmlformats.org/package/2006/relationships"><Relationship Id="rId8" Type="http://schemas.openxmlformats.org/officeDocument/2006/relationships/image" Target="../media/image569.png"/><Relationship Id="rId13" Type="http://schemas.openxmlformats.org/officeDocument/2006/relationships/image" Target="../media/image574.png"/><Relationship Id="rId18" Type="http://schemas.openxmlformats.org/officeDocument/2006/relationships/image" Target="../media/image239.png"/><Relationship Id="rId3" Type="http://schemas.openxmlformats.org/officeDocument/2006/relationships/image" Target="../media/image1.png"/><Relationship Id="rId7" Type="http://schemas.openxmlformats.org/officeDocument/2006/relationships/image" Target="../media/image568.png"/><Relationship Id="rId12" Type="http://schemas.openxmlformats.org/officeDocument/2006/relationships/image" Target="../media/image573.png"/><Relationship Id="rId17" Type="http://schemas.openxmlformats.org/officeDocument/2006/relationships/image" Target="../media/image201.png"/><Relationship Id="rId2" Type="http://schemas.openxmlformats.org/officeDocument/2006/relationships/notesSlide" Target="../notesSlides/notesSlide61.xml"/><Relationship Id="rId16" Type="http://schemas.openxmlformats.org/officeDocument/2006/relationships/image" Target="../media/image576.png"/><Relationship Id="rId1" Type="http://schemas.openxmlformats.org/officeDocument/2006/relationships/slideLayout" Target="../slideLayouts/slideLayout12.xml"/><Relationship Id="rId6" Type="http://schemas.openxmlformats.org/officeDocument/2006/relationships/image" Target="../media/image567.png"/><Relationship Id="rId11" Type="http://schemas.openxmlformats.org/officeDocument/2006/relationships/image" Target="../media/image572.png"/><Relationship Id="rId5" Type="http://schemas.openxmlformats.org/officeDocument/2006/relationships/image" Target="../media/image556.png"/><Relationship Id="rId15" Type="http://schemas.openxmlformats.org/officeDocument/2006/relationships/image" Target="../media/image575.png"/><Relationship Id="rId10" Type="http://schemas.openxmlformats.org/officeDocument/2006/relationships/image" Target="../media/image571.png"/><Relationship Id="rId19" Type="http://schemas.openxmlformats.org/officeDocument/2006/relationships/image" Target="../media/image577.png"/><Relationship Id="rId4" Type="http://schemas.openxmlformats.org/officeDocument/2006/relationships/image" Target="../media/image566.png"/><Relationship Id="rId9" Type="http://schemas.openxmlformats.org/officeDocument/2006/relationships/image" Target="../media/image570.png"/><Relationship Id="rId14" Type="http://schemas.openxmlformats.org/officeDocument/2006/relationships/image" Target="../media/image372.png"/></Relationships>
</file>

<file path=ppt/slides/_rels/slide71.xml.rels><?xml version="1.0" encoding="UTF-8" standalone="yes"?>
<Relationships xmlns="http://schemas.openxmlformats.org/package/2006/relationships"><Relationship Id="rId8" Type="http://schemas.openxmlformats.org/officeDocument/2006/relationships/image" Target="../media/image582.png"/><Relationship Id="rId13" Type="http://schemas.openxmlformats.org/officeDocument/2006/relationships/image" Target="../media/image587.png"/><Relationship Id="rId18" Type="http://schemas.openxmlformats.org/officeDocument/2006/relationships/image" Target="../media/image590.png"/><Relationship Id="rId3" Type="http://schemas.openxmlformats.org/officeDocument/2006/relationships/image" Target="../media/image578.png"/><Relationship Id="rId7" Type="http://schemas.openxmlformats.org/officeDocument/2006/relationships/image" Target="../media/image581.png"/><Relationship Id="rId12" Type="http://schemas.openxmlformats.org/officeDocument/2006/relationships/image" Target="../media/image586.png"/><Relationship Id="rId17" Type="http://schemas.openxmlformats.org/officeDocument/2006/relationships/image" Target="../media/image589.png"/><Relationship Id="rId2" Type="http://schemas.openxmlformats.org/officeDocument/2006/relationships/notesSlide" Target="../notesSlides/notesSlide62.xml"/><Relationship Id="rId16" Type="http://schemas.openxmlformats.org/officeDocument/2006/relationships/image" Target="../media/image292.png"/><Relationship Id="rId1" Type="http://schemas.openxmlformats.org/officeDocument/2006/relationships/slideLayout" Target="../slideLayouts/slideLayout12.xml"/><Relationship Id="rId6" Type="http://schemas.openxmlformats.org/officeDocument/2006/relationships/image" Target="../media/image580.png"/><Relationship Id="rId11" Type="http://schemas.openxmlformats.org/officeDocument/2006/relationships/image" Target="../media/image585.png"/><Relationship Id="rId5" Type="http://schemas.openxmlformats.org/officeDocument/2006/relationships/image" Target="../media/image556.png"/><Relationship Id="rId15" Type="http://schemas.openxmlformats.org/officeDocument/2006/relationships/image" Target="../media/image588.png"/><Relationship Id="rId10" Type="http://schemas.openxmlformats.org/officeDocument/2006/relationships/image" Target="../media/image584.png"/><Relationship Id="rId4" Type="http://schemas.openxmlformats.org/officeDocument/2006/relationships/image" Target="../media/image579.png"/><Relationship Id="rId9" Type="http://schemas.openxmlformats.org/officeDocument/2006/relationships/image" Target="../media/image583.png"/><Relationship Id="rId14" Type="http://schemas.openxmlformats.org/officeDocument/2006/relationships/image" Target="../media/image369.png"/></Relationships>
</file>

<file path=ppt/slides/_rels/slide72.xml.rels><?xml version="1.0" encoding="UTF-8" standalone="yes"?>
<Relationships xmlns="http://schemas.openxmlformats.org/package/2006/relationships"><Relationship Id="rId8" Type="http://schemas.openxmlformats.org/officeDocument/2006/relationships/image" Target="../media/image595.png"/><Relationship Id="rId13" Type="http://schemas.openxmlformats.org/officeDocument/2006/relationships/image" Target="../media/image599.png"/><Relationship Id="rId18" Type="http://schemas.openxmlformats.org/officeDocument/2006/relationships/image" Target="../media/image604.png"/><Relationship Id="rId3" Type="http://schemas.openxmlformats.org/officeDocument/2006/relationships/image" Target="../media/image591.png"/><Relationship Id="rId21" Type="http://schemas.openxmlformats.org/officeDocument/2006/relationships/image" Target="../media/image607.png"/><Relationship Id="rId7" Type="http://schemas.openxmlformats.org/officeDocument/2006/relationships/image" Target="../media/image594.png"/><Relationship Id="rId12" Type="http://schemas.openxmlformats.org/officeDocument/2006/relationships/image" Target="../media/image598.png"/><Relationship Id="rId17" Type="http://schemas.openxmlformats.org/officeDocument/2006/relationships/image" Target="../media/image603.png"/><Relationship Id="rId25" Type="http://schemas.openxmlformats.org/officeDocument/2006/relationships/image" Target="../media/image610.png"/><Relationship Id="rId2" Type="http://schemas.openxmlformats.org/officeDocument/2006/relationships/notesSlide" Target="../notesSlides/notesSlide63.xml"/><Relationship Id="rId16" Type="http://schemas.openxmlformats.org/officeDocument/2006/relationships/image" Target="../media/image602.png"/><Relationship Id="rId20" Type="http://schemas.openxmlformats.org/officeDocument/2006/relationships/image" Target="../media/image606.png"/><Relationship Id="rId1" Type="http://schemas.openxmlformats.org/officeDocument/2006/relationships/slideLayout" Target="../slideLayouts/slideLayout12.xml"/><Relationship Id="rId6" Type="http://schemas.openxmlformats.org/officeDocument/2006/relationships/image" Target="../media/image593.png"/><Relationship Id="rId11" Type="http://schemas.openxmlformats.org/officeDocument/2006/relationships/image" Target="../media/image597.png"/><Relationship Id="rId24" Type="http://schemas.openxmlformats.org/officeDocument/2006/relationships/image" Target="../media/image609.png"/><Relationship Id="rId5" Type="http://schemas.openxmlformats.org/officeDocument/2006/relationships/image" Target="../media/image556.png"/><Relationship Id="rId15" Type="http://schemas.openxmlformats.org/officeDocument/2006/relationships/image" Target="../media/image601.png"/><Relationship Id="rId23" Type="http://schemas.openxmlformats.org/officeDocument/2006/relationships/image" Target="../media/image608.png"/><Relationship Id="rId10" Type="http://schemas.openxmlformats.org/officeDocument/2006/relationships/image" Target="../media/image54.png"/><Relationship Id="rId19" Type="http://schemas.openxmlformats.org/officeDocument/2006/relationships/image" Target="../media/image605.png"/><Relationship Id="rId4" Type="http://schemas.openxmlformats.org/officeDocument/2006/relationships/image" Target="../media/image592.png"/><Relationship Id="rId9" Type="http://schemas.openxmlformats.org/officeDocument/2006/relationships/image" Target="../media/image596.png"/><Relationship Id="rId14" Type="http://schemas.openxmlformats.org/officeDocument/2006/relationships/image" Target="../media/image600.png"/><Relationship Id="rId22" Type="http://schemas.openxmlformats.org/officeDocument/2006/relationships/image" Target="../media/image558.png"/></Relationships>
</file>

<file path=ppt/slides/_rels/slide73.xml.rels><?xml version="1.0" encoding="UTF-8" standalone="yes"?>
<Relationships xmlns="http://schemas.openxmlformats.org/package/2006/relationships"><Relationship Id="rId13" Type="http://schemas.openxmlformats.org/officeDocument/2006/relationships/image" Target="../media/image617.png"/><Relationship Id="rId18" Type="http://schemas.openxmlformats.org/officeDocument/2006/relationships/image" Target="../media/image621.png"/><Relationship Id="rId26" Type="http://schemas.openxmlformats.org/officeDocument/2006/relationships/image" Target="../media/image628.png"/><Relationship Id="rId3" Type="http://schemas.openxmlformats.org/officeDocument/2006/relationships/image" Target="../media/image1.png"/><Relationship Id="rId21" Type="http://schemas.openxmlformats.org/officeDocument/2006/relationships/image" Target="../media/image292.png"/><Relationship Id="rId34" Type="http://schemas.openxmlformats.org/officeDocument/2006/relationships/image" Target="../media/image164.png"/><Relationship Id="rId7" Type="http://schemas.openxmlformats.org/officeDocument/2006/relationships/image" Target="../media/image612.png"/><Relationship Id="rId12" Type="http://schemas.openxmlformats.org/officeDocument/2006/relationships/image" Target="../media/image616.png"/><Relationship Id="rId17" Type="http://schemas.openxmlformats.org/officeDocument/2006/relationships/image" Target="../media/image15.png"/><Relationship Id="rId25" Type="http://schemas.openxmlformats.org/officeDocument/2006/relationships/image" Target="../media/image627.png"/><Relationship Id="rId33" Type="http://schemas.openxmlformats.org/officeDocument/2006/relationships/image" Target="../media/image634.png"/><Relationship Id="rId2" Type="http://schemas.openxmlformats.org/officeDocument/2006/relationships/notesSlide" Target="../notesSlides/notesSlide64.xml"/><Relationship Id="rId16" Type="http://schemas.openxmlformats.org/officeDocument/2006/relationships/image" Target="../media/image620.png"/><Relationship Id="rId20" Type="http://schemas.openxmlformats.org/officeDocument/2006/relationships/image" Target="../media/image623.png"/><Relationship Id="rId29" Type="http://schemas.openxmlformats.org/officeDocument/2006/relationships/image" Target="../media/image630.png"/><Relationship Id="rId1" Type="http://schemas.openxmlformats.org/officeDocument/2006/relationships/slideLayout" Target="../slideLayouts/slideLayout12.xml"/><Relationship Id="rId6" Type="http://schemas.openxmlformats.org/officeDocument/2006/relationships/image" Target="../media/image611.png"/><Relationship Id="rId11" Type="http://schemas.openxmlformats.org/officeDocument/2006/relationships/image" Target="../media/image615.png"/><Relationship Id="rId24" Type="http://schemas.openxmlformats.org/officeDocument/2006/relationships/image" Target="../media/image626.png"/><Relationship Id="rId32" Type="http://schemas.openxmlformats.org/officeDocument/2006/relationships/image" Target="../media/image633.png"/><Relationship Id="rId5" Type="http://schemas.openxmlformats.org/officeDocument/2006/relationships/image" Target="../media/image556.png"/><Relationship Id="rId15" Type="http://schemas.openxmlformats.org/officeDocument/2006/relationships/image" Target="../media/image619.png"/><Relationship Id="rId23" Type="http://schemas.openxmlformats.org/officeDocument/2006/relationships/image" Target="../media/image625.png"/><Relationship Id="rId28" Type="http://schemas.openxmlformats.org/officeDocument/2006/relationships/image" Target="../media/image629.png"/><Relationship Id="rId10" Type="http://schemas.openxmlformats.org/officeDocument/2006/relationships/image" Target="../media/image614.png"/><Relationship Id="rId19" Type="http://schemas.openxmlformats.org/officeDocument/2006/relationships/image" Target="../media/image622.png"/><Relationship Id="rId31" Type="http://schemas.openxmlformats.org/officeDocument/2006/relationships/image" Target="../media/image632.png"/><Relationship Id="rId4" Type="http://schemas.openxmlformats.org/officeDocument/2006/relationships/image" Target="../media/image566.png"/><Relationship Id="rId9" Type="http://schemas.openxmlformats.org/officeDocument/2006/relationships/image" Target="../media/image135.png"/><Relationship Id="rId14" Type="http://schemas.openxmlformats.org/officeDocument/2006/relationships/image" Target="../media/image618.png"/><Relationship Id="rId22" Type="http://schemas.openxmlformats.org/officeDocument/2006/relationships/image" Target="../media/image624.png"/><Relationship Id="rId27" Type="http://schemas.openxmlformats.org/officeDocument/2006/relationships/image" Target="../media/image499.png"/><Relationship Id="rId30" Type="http://schemas.openxmlformats.org/officeDocument/2006/relationships/image" Target="../media/image631.png"/><Relationship Id="rId8" Type="http://schemas.openxmlformats.org/officeDocument/2006/relationships/image" Target="../media/image613.png"/></Relationships>
</file>

<file path=ppt/slides/_rels/slide74.xml.rels><?xml version="1.0" encoding="UTF-8" standalone="yes"?>
<Relationships xmlns="http://schemas.openxmlformats.org/package/2006/relationships"><Relationship Id="rId8" Type="http://schemas.openxmlformats.org/officeDocument/2006/relationships/image" Target="../media/image563.png"/><Relationship Id="rId13" Type="http://schemas.openxmlformats.org/officeDocument/2006/relationships/image" Target="../media/image110.png"/><Relationship Id="rId18" Type="http://schemas.openxmlformats.org/officeDocument/2006/relationships/image" Target="../media/image643.png"/><Relationship Id="rId3" Type="http://schemas.openxmlformats.org/officeDocument/2006/relationships/image" Target="../media/image1.png"/><Relationship Id="rId7" Type="http://schemas.openxmlformats.org/officeDocument/2006/relationships/image" Target="../media/image636.png"/><Relationship Id="rId12" Type="http://schemas.openxmlformats.org/officeDocument/2006/relationships/image" Target="../media/image639.png"/><Relationship Id="rId17" Type="http://schemas.openxmlformats.org/officeDocument/2006/relationships/image" Target="../media/image642.png"/><Relationship Id="rId2" Type="http://schemas.openxmlformats.org/officeDocument/2006/relationships/notesSlide" Target="../notesSlides/notesSlide65.xml"/><Relationship Id="rId16" Type="http://schemas.openxmlformats.org/officeDocument/2006/relationships/image" Target="../media/image641.png"/><Relationship Id="rId1" Type="http://schemas.openxmlformats.org/officeDocument/2006/relationships/slideLayout" Target="../slideLayouts/slideLayout12.xml"/><Relationship Id="rId6" Type="http://schemas.openxmlformats.org/officeDocument/2006/relationships/image" Target="../media/image635.png"/><Relationship Id="rId11" Type="http://schemas.openxmlformats.org/officeDocument/2006/relationships/image" Target="../media/image638.png"/><Relationship Id="rId5" Type="http://schemas.openxmlformats.org/officeDocument/2006/relationships/image" Target="../media/image556.png"/><Relationship Id="rId15" Type="http://schemas.openxmlformats.org/officeDocument/2006/relationships/image" Target="../media/image565.png"/><Relationship Id="rId10" Type="http://schemas.openxmlformats.org/officeDocument/2006/relationships/image" Target="../media/image637.png"/><Relationship Id="rId4" Type="http://schemas.openxmlformats.org/officeDocument/2006/relationships/image" Target="../media/image566.png"/><Relationship Id="rId9" Type="http://schemas.openxmlformats.org/officeDocument/2006/relationships/image" Target="../media/image292.png"/><Relationship Id="rId14" Type="http://schemas.openxmlformats.org/officeDocument/2006/relationships/image" Target="../media/image640.png"/></Relationships>
</file>

<file path=ppt/slides/_rels/slide75.xml.rels><?xml version="1.0" encoding="UTF-8" standalone="yes"?>
<Relationships xmlns="http://schemas.openxmlformats.org/package/2006/relationships"><Relationship Id="rId8" Type="http://schemas.openxmlformats.org/officeDocument/2006/relationships/image" Target="../media/image648.png"/><Relationship Id="rId3" Type="http://schemas.openxmlformats.org/officeDocument/2006/relationships/image" Target="../media/image644.png"/><Relationship Id="rId7" Type="http://schemas.openxmlformats.org/officeDocument/2006/relationships/image" Target="../media/image647.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646.png"/><Relationship Id="rId11" Type="http://schemas.openxmlformats.org/officeDocument/2006/relationships/image" Target="../media/image651.png"/><Relationship Id="rId5" Type="http://schemas.openxmlformats.org/officeDocument/2006/relationships/image" Target="../media/image556.png"/><Relationship Id="rId10" Type="http://schemas.openxmlformats.org/officeDocument/2006/relationships/image" Target="../media/image650.png"/><Relationship Id="rId4" Type="http://schemas.openxmlformats.org/officeDocument/2006/relationships/image" Target="../media/image645.png"/><Relationship Id="rId9" Type="http://schemas.openxmlformats.org/officeDocument/2006/relationships/image" Target="../media/image649.png"/></Relationships>
</file>

<file path=ppt/slides/_rels/slide76.xml.rels><?xml version="1.0" encoding="UTF-8" standalone="yes"?>
<Relationships xmlns="http://schemas.openxmlformats.org/package/2006/relationships"><Relationship Id="rId8" Type="http://schemas.openxmlformats.org/officeDocument/2006/relationships/image" Target="../media/image656.png"/><Relationship Id="rId13" Type="http://schemas.openxmlformats.org/officeDocument/2006/relationships/image" Target="../media/image659.png"/><Relationship Id="rId3" Type="http://schemas.openxmlformats.org/officeDocument/2006/relationships/image" Target="../media/image652.png"/><Relationship Id="rId7" Type="http://schemas.openxmlformats.org/officeDocument/2006/relationships/image" Target="../media/image655.png"/><Relationship Id="rId12" Type="http://schemas.openxmlformats.org/officeDocument/2006/relationships/image" Target="../media/image658.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654.png"/><Relationship Id="rId11" Type="http://schemas.openxmlformats.org/officeDocument/2006/relationships/image" Target="../media/image657.png"/><Relationship Id="rId5" Type="http://schemas.openxmlformats.org/officeDocument/2006/relationships/image" Target="../media/image556.png"/><Relationship Id="rId10" Type="http://schemas.openxmlformats.org/officeDocument/2006/relationships/image" Target="../media/image583.png"/><Relationship Id="rId4" Type="http://schemas.openxmlformats.org/officeDocument/2006/relationships/image" Target="../media/image653.png"/><Relationship Id="rId9" Type="http://schemas.openxmlformats.org/officeDocument/2006/relationships/image" Target="../media/image595.png"/><Relationship Id="rId14" Type="http://schemas.openxmlformats.org/officeDocument/2006/relationships/image" Target="../media/image54.png"/></Relationships>
</file>

<file path=ppt/slides/_rels/slide77.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24.png"/><Relationship Id="rId18" Type="http://schemas.openxmlformats.org/officeDocument/2006/relationships/image" Target="../media/image666.png"/><Relationship Id="rId3" Type="http://schemas.openxmlformats.org/officeDocument/2006/relationships/image" Target="../media/image1.png"/><Relationship Id="rId7" Type="http://schemas.openxmlformats.org/officeDocument/2006/relationships/image" Target="../media/image660.png"/><Relationship Id="rId12" Type="http://schemas.openxmlformats.org/officeDocument/2006/relationships/image" Target="../media/image662.png"/><Relationship Id="rId17" Type="http://schemas.openxmlformats.org/officeDocument/2006/relationships/image" Target="../media/image665.png"/><Relationship Id="rId2" Type="http://schemas.openxmlformats.org/officeDocument/2006/relationships/notesSlide" Target="../notesSlides/notesSlide68.xml"/><Relationship Id="rId16"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661.png"/><Relationship Id="rId5" Type="http://schemas.openxmlformats.org/officeDocument/2006/relationships/image" Target="../media/image20.png"/><Relationship Id="rId15" Type="http://schemas.openxmlformats.org/officeDocument/2006/relationships/image" Target="../media/image664.png"/><Relationship Id="rId10" Type="http://schemas.openxmlformats.org/officeDocument/2006/relationships/image" Target="../media/image100.png"/><Relationship Id="rId4" Type="http://schemas.openxmlformats.org/officeDocument/2006/relationships/image" Target="../media/image45.png"/><Relationship Id="rId9" Type="http://schemas.openxmlformats.org/officeDocument/2006/relationships/image" Target="../media/image51.png"/><Relationship Id="rId14" Type="http://schemas.openxmlformats.org/officeDocument/2006/relationships/image" Target="../media/image663.png"/></Relationships>
</file>

<file path=ppt/slides/_rels/slide7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457.png"/><Relationship Id="rId18" Type="http://schemas.openxmlformats.org/officeDocument/2006/relationships/image" Target="../media/image673.png"/><Relationship Id="rId3" Type="http://schemas.openxmlformats.org/officeDocument/2006/relationships/image" Target="../media/image1.png"/><Relationship Id="rId7" Type="http://schemas.openxmlformats.org/officeDocument/2006/relationships/image" Target="../media/image29.png"/><Relationship Id="rId12" Type="http://schemas.openxmlformats.org/officeDocument/2006/relationships/image" Target="../media/image669.png"/><Relationship Id="rId17" Type="http://schemas.openxmlformats.org/officeDocument/2006/relationships/image" Target="../media/image672.png"/><Relationship Id="rId2" Type="http://schemas.openxmlformats.org/officeDocument/2006/relationships/notesSlide" Target="../notesSlides/notesSlide69.xml"/><Relationship Id="rId16" Type="http://schemas.openxmlformats.org/officeDocument/2006/relationships/image" Target="../media/image671.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668.png"/><Relationship Id="rId5" Type="http://schemas.openxmlformats.org/officeDocument/2006/relationships/image" Target="../media/image20.png"/><Relationship Id="rId15" Type="http://schemas.openxmlformats.org/officeDocument/2006/relationships/image" Target="../media/image107.png"/><Relationship Id="rId10" Type="http://schemas.openxmlformats.org/officeDocument/2006/relationships/image" Target="../media/image667.png"/><Relationship Id="rId4" Type="http://schemas.openxmlformats.org/officeDocument/2006/relationships/image" Target="../media/image45.png"/><Relationship Id="rId9" Type="http://schemas.openxmlformats.org/officeDocument/2006/relationships/image" Target="../media/image59.png"/><Relationship Id="rId14" Type="http://schemas.openxmlformats.org/officeDocument/2006/relationships/image" Target="../media/image670.png"/></Relationships>
</file>

<file path=ppt/slides/_rels/slide7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279.png"/><Relationship Id="rId12" Type="http://schemas.openxmlformats.org/officeDocument/2006/relationships/image" Target="../media/image280.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47.png"/><Relationship Id="rId5" Type="http://schemas.openxmlformats.org/officeDocument/2006/relationships/image" Target="../media/image20.png"/><Relationship Id="rId15" Type="http://schemas.openxmlformats.org/officeDocument/2006/relationships/image" Target="../media/image674.png"/><Relationship Id="rId10" Type="http://schemas.openxmlformats.org/officeDocument/2006/relationships/image" Target="../media/image25.png"/><Relationship Id="rId4" Type="http://schemas.openxmlformats.org/officeDocument/2006/relationships/image" Target="../media/image45.png"/><Relationship Id="rId9" Type="http://schemas.openxmlformats.org/officeDocument/2006/relationships/image" Target="../media/image99.png"/><Relationship Id="rId14" Type="http://schemas.openxmlformats.org/officeDocument/2006/relationships/image" Target="../media/image159.png"/></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67.png"/><Relationship Id="rId5" Type="http://schemas.openxmlformats.org/officeDocument/2006/relationships/image" Target="../media/image20.png"/><Relationship Id="rId15" Type="http://schemas.openxmlformats.org/officeDocument/2006/relationships/image" Target="../media/image69.png"/><Relationship Id="rId10" Type="http://schemas.openxmlformats.org/officeDocument/2006/relationships/image" Target="../media/image66.png"/><Relationship Id="rId4" Type="http://schemas.openxmlformats.org/officeDocument/2006/relationships/image" Target="../media/image45.png"/><Relationship Id="rId9" Type="http://schemas.openxmlformats.org/officeDocument/2006/relationships/image" Target="../media/image65.png"/><Relationship Id="rId14" Type="http://schemas.openxmlformats.org/officeDocument/2006/relationships/image" Target="../media/image25.png"/></Relationships>
</file>

<file path=ppt/slides/_rels/slide80.xml.rels><?xml version="1.0" encoding="UTF-8" standalone="yes"?>
<Relationships xmlns="http://schemas.openxmlformats.org/package/2006/relationships"><Relationship Id="rId8" Type="http://schemas.openxmlformats.org/officeDocument/2006/relationships/image" Target="../media/image648.png"/><Relationship Id="rId13" Type="http://schemas.openxmlformats.org/officeDocument/2006/relationships/image" Target="../media/image681.png"/><Relationship Id="rId18" Type="http://schemas.openxmlformats.org/officeDocument/2006/relationships/image" Target="../media/image686.png"/><Relationship Id="rId3" Type="http://schemas.openxmlformats.org/officeDocument/2006/relationships/image" Target="../media/image675.png"/><Relationship Id="rId7" Type="http://schemas.openxmlformats.org/officeDocument/2006/relationships/image" Target="../media/image677.png"/><Relationship Id="rId12" Type="http://schemas.openxmlformats.org/officeDocument/2006/relationships/image" Target="../media/image680.png"/><Relationship Id="rId17" Type="http://schemas.openxmlformats.org/officeDocument/2006/relationships/image" Target="../media/image685.png"/><Relationship Id="rId2" Type="http://schemas.openxmlformats.org/officeDocument/2006/relationships/notesSlide" Target="../notesSlides/notesSlide71.xml"/><Relationship Id="rId16" Type="http://schemas.openxmlformats.org/officeDocument/2006/relationships/image" Target="../media/image684.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402.png"/><Relationship Id="rId5" Type="http://schemas.openxmlformats.org/officeDocument/2006/relationships/image" Target="../media/image20.png"/><Relationship Id="rId15" Type="http://schemas.openxmlformats.org/officeDocument/2006/relationships/image" Target="../media/image683.png"/><Relationship Id="rId10" Type="http://schemas.openxmlformats.org/officeDocument/2006/relationships/image" Target="../media/image679.png"/><Relationship Id="rId4" Type="http://schemas.openxmlformats.org/officeDocument/2006/relationships/image" Target="../media/image676.png"/><Relationship Id="rId9" Type="http://schemas.openxmlformats.org/officeDocument/2006/relationships/image" Target="../media/image678.png"/><Relationship Id="rId14" Type="http://schemas.openxmlformats.org/officeDocument/2006/relationships/image" Target="../media/image682.png"/></Relationships>
</file>

<file path=ppt/slides/_rels/slide81.xml.rels><?xml version="1.0" encoding="UTF-8" standalone="yes"?>
<Relationships xmlns="http://schemas.openxmlformats.org/package/2006/relationships"><Relationship Id="rId8" Type="http://schemas.openxmlformats.org/officeDocument/2006/relationships/image" Target="../media/image688.png"/><Relationship Id="rId13" Type="http://schemas.openxmlformats.org/officeDocument/2006/relationships/image" Target="../media/image690.png"/><Relationship Id="rId18" Type="http://schemas.openxmlformats.org/officeDocument/2006/relationships/image" Target="../media/image695.png"/><Relationship Id="rId3" Type="http://schemas.openxmlformats.org/officeDocument/2006/relationships/image" Target="../media/image1.png"/><Relationship Id="rId21" Type="http://schemas.openxmlformats.org/officeDocument/2006/relationships/image" Target="../media/image698.png"/><Relationship Id="rId7" Type="http://schemas.openxmlformats.org/officeDocument/2006/relationships/image" Target="../media/image687.png"/><Relationship Id="rId12" Type="http://schemas.openxmlformats.org/officeDocument/2006/relationships/image" Target="../media/image24.png"/><Relationship Id="rId17" Type="http://schemas.openxmlformats.org/officeDocument/2006/relationships/image" Target="../media/image694.png"/><Relationship Id="rId2" Type="http://schemas.openxmlformats.org/officeDocument/2006/relationships/notesSlide" Target="../notesSlides/notesSlide72.xml"/><Relationship Id="rId16" Type="http://schemas.openxmlformats.org/officeDocument/2006/relationships/image" Target="../media/image693.png"/><Relationship Id="rId20" Type="http://schemas.openxmlformats.org/officeDocument/2006/relationships/image" Target="../media/image697.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51.png"/><Relationship Id="rId5" Type="http://schemas.openxmlformats.org/officeDocument/2006/relationships/image" Target="../media/image20.png"/><Relationship Id="rId15" Type="http://schemas.openxmlformats.org/officeDocument/2006/relationships/image" Target="../media/image692.png"/><Relationship Id="rId10" Type="http://schemas.openxmlformats.org/officeDocument/2006/relationships/image" Target="../media/image689.png"/><Relationship Id="rId19" Type="http://schemas.openxmlformats.org/officeDocument/2006/relationships/image" Target="../media/image696.png"/><Relationship Id="rId4" Type="http://schemas.openxmlformats.org/officeDocument/2006/relationships/image" Target="../media/image45.png"/><Relationship Id="rId9" Type="http://schemas.openxmlformats.org/officeDocument/2006/relationships/image" Target="../media/image99.png"/><Relationship Id="rId14" Type="http://schemas.openxmlformats.org/officeDocument/2006/relationships/image" Target="../media/image691.png"/><Relationship Id="rId22" Type="http://schemas.openxmlformats.org/officeDocument/2006/relationships/image" Target="../media/image699.png"/></Relationships>
</file>

<file path=ppt/slides/_rels/slide82.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706.png"/><Relationship Id="rId3" Type="http://schemas.openxmlformats.org/officeDocument/2006/relationships/image" Target="../media/image700.png"/><Relationship Id="rId7" Type="http://schemas.openxmlformats.org/officeDocument/2006/relationships/image" Target="../media/image702.png"/><Relationship Id="rId12" Type="http://schemas.openxmlformats.org/officeDocument/2006/relationships/image" Target="../media/image705.png"/><Relationship Id="rId2" Type="http://schemas.openxmlformats.org/officeDocument/2006/relationships/notesSlide" Target="../notesSlides/notesSlide73.xml"/><Relationship Id="rId16" Type="http://schemas.openxmlformats.org/officeDocument/2006/relationships/image" Target="../media/image708.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704.png"/><Relationship Id="rId5" Type="http://schemas.openxmlformats.org/officeDocument/2006/relationships/image" Target="../media/image20.png"/><Relationship Id="rId15" Type="http://schemas.openxmlformats.org/officeDocument/2006/relationships/image" Target="../media/image707.png"/><Relationship Id="rId10" Type="http://schemas.openxmlformats.org/officeDocument/2006/relationships/image" Target="../media/image703.png"/><Relationship Id="rId4" Type="http://schemas.openxmlformats.org/officeDocument/2006/relationships/image" Target="../media/image701.png"/><Relationship Id="rId9" Type="http://schemas.openxmlformats.org/officeDocument/2006/relationships/image" Target="../media/image110.png"/><Relationship Id="rId14" Type="http://schemas.openxmlformats.org/officeDocument/2006/relationships/image" Target="../media/image88.png"/></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77.png"/><Relationship Id="rId3" Type="http://schemas.openxmlformats.org/officeDocument/2006/relationships/image" Target="../media/image1.png"/><Relationship Id="rId7" Type="http://schemas.openxmlformats.org/officeDocument/2006/relationships/image" Target="../media/image72.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8.xml"/><Relationship Id="rId16"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45.png"/><Relationship Id="rId9" Type="http://schemas.openxmlformats.org/officeDocument/2006/relationships/image" Target="../media/image73.png"/><Relationship Id="rId1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904894" y="3308900"/>
            <a:ext cx="928067" cy="928067"/>
          </a:xfrm>
          <a:prstGeom prst="rect">
            <a:avLst/>
          </a:prstGeom>
        </p:spPr>
      </p:pic>
      <p:pic>
        <p:nvPicPr>
          <p:cNvPr id="4" name="Image 2" descr="preencoded.png"/>
          <p:cNvPicPr>
            <a:picLocks noChangeAspect="1"/>
          </p:cNvPicPr>
          <p:nvPr/>
        </p:nvPicPr>
        <p:blipFill>
          <a:blip r:embed="rId5"/>
          <a:stretch>
            <a:fillRect/>
          </a:stretch>
        </p:blipFill>
        <p:spPr>
          <a:xfrm>
            <a:off x="5192597" y="3587321"/>
            <a:ext cx="334104" cy="371227"/>
          </a:xfrm>
          <a:prstGeom prst="rect">
            <a:avLst/>
          </a:prstGeom>
        </p:spPr>
      </p:pic>
      <p:pic>
        <p:nvPicPr>
          <p:cNvPr id="5" name="Image 3" descr="preencoded.png"/>
          <p:cNvPicPr>
            <a:picLocks noChangeAspect="1"/>
          </p:cNvPicPr>
          <p:nvPr/>
        </p:nvPicPr>
        <p:blipFill>
          <a:blip r:embed="rId6"/>
          <a:stretch>
            <a:fillRect/>
          </a:stretch>
        </p:blipFill>
        <p:spPr>
          <a:xfrm>
            <a:off x="3265782" y="4107039"/>
            <a:ext cx="74245" cy="74245"/>
          </a:xfrm>
          <a:prstGeom prst="rect">
            <a:avLst/>
          </a:prstGeom>
        </p:spPr>
      </p:pic>
      <p:pic>
        <p:nvPicPr>
          <p:cNvPr id="6" name="Image 4" descr="preencoded.png"/>
          <p:cNvPicPr>
            <a:picLocks noChangeAspect="1"/>
          </p:cNvPicPr>
          <p:nvPr/>
        </p:nvPicPr>
        <p:blipFill>
          <a:blip r:embed="rId6"/>
          <a:stretch>
            <a:fillRect/>
          </a:stretch>
        </p:blipFill>
        <p:spPr>
          <a:xfrm>
            <a:off x="3395711" y="4107039"/>
            <a:ext cx="74245" cy="74245"/>
          </a:xfrm>
          <a:prstGeom prst="rect">
            <a:avLst/>
          </a:prstGeom>
        </p:spPr>
      </p:pic>
      <p:pic>
        <p:nvPicPr>
          <p:cNvPr id="7" name="Image 5" descr="preencoded.png"/>
          <p:cNvPicPr>
            <a:picLocks noChangeAspect="1"/>
          </p:cNvPicPr>
          <p:nvPr/>
        </p:nvPicPr>
        <p:blipFill>
          <a:blip r:embed="rId6"/>
          <a:stretch>
            <a:fillRect/>
          </a:stretch>
        </p:blipFill>
        <p:spPr>
          <a:xfrm>
            <a:off x="3525641" y="4107039"/>
            <a:ext cx="74245" cy="74245"/>
          </a:xfrm>
          <a:prstGeom prst="rect">
            <a:avLst/>
          </a:prstGeom>
        </p:spPr>
      </p:pic>
      <p:sp>
        <p:nvSpPr>
          <p:cNvPr id="20" name="Text 0"/>
          <p:cNvSpPr/>
          <p:nvPr/>
        </p:nvSpPr>
        <p:spPr>
          <a:xfrm>
            <a:off x="313365" y="561821"/>
            <a:ext cx="11252529"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IP Addressing Fundamentals</a:t>
            </a:r>
            <a:endParaRPr lang="en-US" sz="3507" dirty="0"/>
          </a:p>
        </p:txBody>
      </p:sp>
      <p:sp>
        <p:nvSpPr>
          <p:cNvPr id="21" name="Text 1"/>
          <p:cNvSpPr/>
          <p:nvPr/>
        </p:nvSpPr>
        <p:spPr>
          <a:xfrm>
            <a:off x="-296982" y="1267152"/>
            <a:ext cx="12473226" cy="296982"/>
          </a:xfrm>
          <a:prstGeom prst="rect">
            <a:avLst/>
          </a:prstGeom>
          <a:noFill/>
          <a:ln/>
        </p:spPr>
        <p:txBody>
          <a:bodyPr vert="horz" wrap="square" lIns="0" tIns="0" rIns="0" bIns="0" rtlCol="0" anchor="t"/>
          <a:lstStyle/>
          <a:p>
            <a:pPr algn="ctr">
              <a:lnSpc>
                <a:spcPts val="2338"/>
              </a:lnSpc>
            </a:pPr>
            <a:r>
              <a:rPr lang="en-US" sz="1754" dirty="0">
                <a:solidFill>
                  <a:srgbClr val="4B5563"/>
                </a:solidFill>
                <a:latin typeface="ui-sans-serif" pitchFamily="34" charset="0"/>
                <a:ea typeface="ui-sans-serif" pitchFamily="34" charset="-122"/>
                <a:cs typeface="ui-sans-serif" pitchFamily="34" charset="-120"/>
              </a:rPr>
              <a:t>Understanding IP Addresses</a:t>
            </a:r>
            <a:endParaRPr lang="en-US" sz="1754" dirty="0"/>
          </a:p>
        </p:txBody>
      </p:sp>
      <p:sp>
        <p:nvSpPr>
          <p:cNvPr id="22" name="Text 2"/>
          <p:cNvSpPr/>
          <p:nvPr/>
        </p:nvSpPr>
        <p:spPr>
          <a:xfrm>
            <a:off x="4534739" y="4366897"/>
            <a:ext cx="280978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Public &amp; Private IP</a:t>
            </a:r>
            <a:endParaRPr lang="en-US" sz="175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04116-FC30-9F6A-614D-A6AE4FE53FDF}"/>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872777B3-6B8F-8B7B-80F2-B7BEF0F47337}"/>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098196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742454"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742453" y="1155785"/>
            <a:ext cx="5048687" cy="2088152"/>
          </a:xfrm>
          <a:prstGeom prst="rect">
            <a:avLst/>
          </a:prstGeom>
        </p:spPr>
      </p:pic>
      <p:pic>
        <p:nvPicPr>
          <p:cNvPr id="5" name="Image 3" descr="preencoded.png"/>
          <p:cNvPicPr>
            <a:picLocks noChangeAspect="1"/>
          </p:cNvPicPr>
          <p:nvPr/>
        </p:nvPicPr>
        <p:blipFill>
          <a:blip r:embed="rId6"/>
          <a:stretch>
            <a:fillRect/>
          </a:stretch>
        </p:blipFill>
        <p:spPr>
          <a:xfrm>
            <a:off x="928067" y="1341398"/>
            <a:ext cx="371227" cy="371227"/>
          </a:xfrm>
          <a:prstGeom prst="rect">
            <a:avLst/>
          </a:prstGeom>
        </p:spPr>
      </p:pic>
      <p:pic>
        <p:nvPicPr>
          <p:cNvPr id="6" name="Image 4" descr="preencoded.png"/>
          <p:cNvPicPr>
            <a:picLocks noChangeAspect="1"/>
          </p:cNvPicPr>
          <p:nvPr/>
        </p:nvPicPr>
        <p:blipFill>
          <a:blip r:embed="rId7"/>
          <a:stretch>
            <a:fillRect/>
          </a:stretch>
        </p:blipFill>
        <p:spPr>
          <a:xfrm>
            <a:off x="928067" y="2677815"/>
            <a:ext cx="1203007" cy="380508"/>
          </a:xfrm>
          <a:prstGeom prst="rect">
            <a:avLst/>
          </a:prstGeom>
        </p:spPr>
      </p:pic>
      <p:pic>
        <p:nvPicPr>
          <p:cNvPr id="7" name="Image 5" descr="preencoded.png"/>
          <p:cNvPicPr>
            <a:picLocks noChangeAspect="1"/>
          </p:cNvPicPr>
          <p:nvPr/>
        </p:nvPicPr>
        <p:blipFill>
          <a:blip r:embed="rId8"/>
          <a:stretch>
            <a:fillRect/>
          </a:stretch>
        </p:blipFill>
        <p:spPr>
          <a:xfrm>
            <a:off x="6088122" y="1155785"/>
            <a:ext cx="5048687" cy="2088152"/>
          </a:xfrm>
          <a:prstGeom prst="rect">
            <a:avLst/>
          </a:prstGeom>
        </p:spPr>
      </p:pic>
      <p:pic>
        <p:nvPicPr>
          <p:cNvPr id="8" name="Image 6" descr="preencoded.png"/>
          <p:cNvPicPr>
            <a:picLocks noChangeAspect="1"/>
          </p:cNvPicPr>
          <p:nvPr/>
        </p:nvPicPr>
        <p:blipFill>
          <a:blip r:embed="rId9"/>
          <a:stretch>
            <a:fillRect/>
          </a:stretch>
        </p:blipFill>
        <p:spPr>
          <a:xfrm>
            <a:off x="6273735" y="1341398"/>
            <a:ext cx="371227" cy="371227"/>
          </a:xfrm>
          <a:prstGeom prst="rect">
            <a:avLst/>
          </a:prstGeom>
        </p:spPr>
      </p:pic>
      <p:pic>
        <p:nvPicPr>
          <p:cNvPr id="9" name="Image 7" descr="preencoded.png"/>
          <p:cNvPicPr>
            <a:picLocks noChangeAspect="1"/>
          </p:cNvPicPr>
          <p:nvPr/>
        </p:nvPicPr>
        <p:blipFill>
          <a:blip r:embed="rId10"/>
          <a:stretch>
            <a:fillRect/>
          </a:stretch>
        </p:blipFill>
        <p:spPr>
          <a:xfrm>
            <a:off x="6343341" y="1397082"/>
            <a:ext cx="232017" cy="259859"/>
          </a:xfrm>
          <a:prstGeom prst="rect">
            <a:avLst/>
          </a:prstGeom>
        </p:spPr>
      </p:pic>
      <p:pic>
        <p:nvPicPr>
          <p:cNvPr id="10" name="Image 8" descr="preencoded.png"/>
          <p:cNvPicPr>
            <a:picLocks noChangeAspect="1"/>
          </p:cNvPicPr>
          <p:nvPr/>
        </p:nvPicPr>
        <p:blipFill>
          <a:blip r:embed="rId11"/>
          <a:stretch>
            <a:fillRect/>
          </a:stretch>
        </p:blipFill>
        <p:spPr>
          <a:xfrm>
            <a:off x="6273736" y="2677815"/>
            <a:ext cx="3698059" cy="380508"/>
          </a:xfrm>
          <a:prstGeom prst="rect">
            <a:avLst/>
          </a:prstGeom>
        </p:spPr>
      </p:pic>
      <p:pic>
        <p:nvPicPr>
          <p:cNvPr id="11" name="Image 9" descr="preencoded.png"/>
          <p:cNvPicPr>
            <a:picLocks noChangeAspect="1"/>
          </p:cNvPicPr>
          <p:nvPr/>
        </p:nvPicPr>
        <p:blipFill>
          <a:blip r:embed="rId12"/>
          <a:stretch>
            <a:fillRect/>
          </a:stretch>
        </p:blipFill>
        <p:spPr>
          <a:xfrm>
            <a:off x="742453" y="3949267"/>
            <a:ext cx="296982" cy="296982"/>
          </a:xfrm>
          <a:prstGeom prst="rect">
            <a:avLst/>
          </a:prstGeom>
        </p:spPr>
      </p:pic>
      <p:pic>
        <p:nvPicPr>
          <p:cNvPr id="12" name="Image 10" descr="preencoded.png"/>
          <p:cNvPicPr>
            <a:picLocks noChangeAspect="1"/>
          </p:cNvPicPr>
          <p:nvPr/>
        </p:nvPicPr>
        <p:blipFill>
          <a:blip r:embed="rId13"/>
          <a:stretch>
            <a:fillRect/>
          </a:stretch>
        </p:blipFill>
        <p:spPr>
          <a:xfrm>
            <a:off x="816699" y="4023513"/>
            <a:ext cx="148491" cy="148491"/>
          </a:xfrm>
          <a:prstGeom prst="rect">
            <a:avLst/>
          </a:prstGeom>
        </p:spPr>
      </p:pic>
      <p:pic>
        <p:nvPicPr>
          <p:cNvPr id="13" name="Image 11" descr="preencoded.png"/>
          <p:cNvPicPr>
            <a:picLocks noChangeAspect="1"/>
          </p:cNvPicPr>
          <p:nvPr/>
        </p:nvPicPr>
        <p:blipFill>
          <a:blip r:embed="rId14"/>
          <a:stretch>
            <a:fillRect/>
          </a:stretch>
        </p:blipFill>
        <p:spPr>
          <a:xfrm>
            <a:off x="6013876" y="3949267"/>
            <a:ext cx="296982" cy="296982"/>
          </a:xfrm>
          <a:prstGeom prst="rect">
            <a:avLst/>
          </a:prstGeom>
        </p:spPr>
      </p:pic>
      <p:pic>
        <p:nvPicPr>
          <p:cNvPr id="14" name="Image 12" descr="preencoded.png"/>
          <p:cNvPicPr>
            <a:picLocks noChangeAspect="1"/>
          </p:cNvPicPr>
          <p:nvPr/>
        </p:nvPicPr>
        <p:blipFill>
          <a:blip r:embed="rId15"/>
          <a:stretch>
            <a:fillRect/>
          </a:stretch>
        </p:blipFill>
        <p:spPr>
          <a:xfrm>
            <a:off x="6097403" y="4023513"/>
            <a:ext cx="129929" cy="148491"/>
          </a:xfrm>
          <a:prstGeom prst="rect">
            <a:avLst/>
          </a:prstGeom>
        </p:spPr>
      </p:pic>
      <p:pic>
        <p:nvPicPr>
          <p:cNvPr id="15" name="Image 13" descr="preencoded.png"/>
          <p:cNvPicPr>
            <a:picLocks noChangeAspect="1"/>
          </p:cNvPicPr>
          <p:nvPr/>
        </p:nvPicPr>
        <p:blipFill>
          <a:blip r:embed="rId16"/>
          <a:stretch>
            <a:fillRect/>
          </a:stretch>
        </p:blipFill>
        <p:spPr>
          <a:xfrm>
            <a:off x="742453" y="4654598"/>
            <a:ext cx="296982" cy="296982"/>
          </a:xfrm>
          <a:prstGeom prst="rect">
            <a:avLst/>
          </a:prstGeom>
        </p:spPr>
      </p:pic>
      <p:pic>
        <p:nvPicPr>
          <p:cNvPr id="16" name="Image 14" descr="preencoded.png"/>
          <p:cNvPicPr>
            <a:picLocks noChangeAspect="1"/>
          </p:cNvPicPr>
          <p:nvPr/>
        </p:nvPicPr>
        <p:blipFill>
          <a:blip r:embed="rId17"/>
          <a:stretch>
            <a:fillRect/>
          </a:stretch>
        </p:blipFill>
        <p:spPr>
          <a:xfrm>
            <a:off x="825980" y="4728844"/>
            <a:ext cx="129929" cy="148491"/>
          </a:xfrm>
          <a:prstGeom prst="rect">
            <a:avLst/>
          </a:prstGeom>
        </p:spPr>
      </p:pic>
      <p:pic>
        <p:nvPicPr>
          <p:cNvPr id="17" name="Image 15" descr="preencoded.png"/>
          <p:cNvPicPr>
            <a:picLocks noChangeAspect="1"/>
          </p:cNvPicPr>
          <p:nvPr/>
        </p:nvPicPr>
        <p:blipFill>
          <a:blip r:embed="rId18"/>
          <a:stretch>
            <a:fillRect/>
          </a:stretch>
        </p:blipFill>
        <p:spPr>
          <a:xfrm>
            <a:off x="6013876" y="4654598"/>
            <a:ext cx="296982" cy="296982"/>
          </a:xfrm>
          <a:prstGeom prst="rect">
            <a:avLst/>
          </a:prstGeom>
        </p:spPr>
      </p:pic>
      <p:pic>
        <p:nvPicPr>
          <p:cNvPr id="18" name="Image 16" descr="preencoded.png"/>
          <p:cNvPicPr>
            <a:picLocks noChangeAspect="1"/>
          </p:cNvPicPr>
          <p:nvPr/>
        </p:nvPicPr>
        <p:blipFill>
          <a:blip r:embed="rId19"/>
          <a:stretch>
            <a:fillRect/>
          </a:stretch>
        </p:blipFill>
        <p:spPr>
          <a:xfrm>
            <a:off x="6088122" y="4728844"/>
            <a:ext cx="148491" cy="148491"/>
          </a:xfrm>
          <a:prstGeom prst="rect">
            <a:avLst/>
          </a:prstGeom>
        </p:spPr>
      </p:pic>
      <p:sp>
        <p:nvSpPr>
          <p:cNvPr id="19"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IPv4 vs IPv6</a:t>
            </a:r>
            <a:endParaRPr lang="en-US" sz="2631" dirty="0"/>
          </a:p>
        </p:txBody>
      </p:sp>
      <p:sp>
        <p:nvSpPr>
          <p:cNvPr id="20" name="Text 1"/>
          <p:cNvSpPr/>
          <p:nvPr/>
        </p:nvSpPr>
        <p:spPr>
          <a:xfrm>
            <a:off x="1410663" y="1378521"/>
            <a:ext cx="65567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IPv4</a:t>
            </a:r>
            <a:endParaRPr lang="en-US" sz="1754" dirty="0"/>
          </a:p>
        </p:txBody>
      </p:sp>
      <p:sp>
        <p:nvSpPr>
          <p:cNvPr id="21" name="Text 2"/>
          <p:cNvSpPr/>
          <p:nvPr/>
        </p:nvSpPr>
        <p:spPr>
          <a:xfrm>
            <a:off x="928067" y="1823993"/>
            <a:ext cx="4677460"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Internet Protocol version 4 uses 32-bit addresses, which limits the total number of available addresses to approximately 4.3 billion.</a:t>
            </a:r>
            <a:endParaRPr lang="en-US" sz="1169" dirty="0"/>
          </a:p>
        </p:txBody>
      </p:sp>
      <p:sp>
        <p:nvSpPr>
          <p:cNvPr id="22" name="Text 3"/>
          <p:cNvSpPr/>
          <p:nvPr/>
        </p:nvSpPr>
        <p:spPr>
          <a:xfrm>
            <a:off x="1039435" y="2789183"/>
            <a:ext cx="1176326" cy="167052"/>
          </a:xfrm>
          <a:prstGeom prst="rect">
            <a:avLst/>
          </a:prstGeom>
          <a:noFill/>
          <a:ln/>
        </p:spPr>
        <p:txBody>
          <a:bodyPr vert="horz" wrap="square" lIns="0" tIns="0" rIns="0" bIns="0" rtlCol="0" anchor="t"/>
          <a:lstStyle/>
          <a:p>
            <a:pPr>
              <a:lnSpc>
                <a:spcPts val="1754"/>
              </a:lnSpc>
            </a:pPr>
            <a:r>
              <a:rPr lang="en-US" sz="1169" dirty="0">
                <a:solidFill>
                  <a:srgbClr val="F97316"/>
                </a:solidFill>
                <a:latin typeface="ui-monospace" pitchFamily="34" charset="0"/>
                <a:ea typeface="ui-monospace" pitchFamily="34" charset="-122"/>
                <a:cs typeface="ui-monospace" pitchFamily="34" charset="-120"/>
              </a:rPr>
              <a:t>192.168.1.1</a:t>
            </a:r>
            <a:endParaRPr lang="en-US" sz="1169" dirty="0"/>
          </a:p>
        </p:txBody>
      </p:sp>
      <p:sp>
        <p:nvSpPr>
          <p:cNvPr id="23" name="Text 4"/>
          <p:cNvSpPr/>
          <p:nvPr/>
        </p:nvSpPr>
        <p:spPr>
          <a:xfrm>
            <a:off x="6756331" y="1378521"/>
            <a:ext cx="65567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IPv6</a:t>
            </a:r>
            <a:endParaRPr lang="en-US" sz="1754" dirty="0"/>
          </a:p>
        </p:txBody>
      </p:sp>
      <p:sp>
        <p:nvSpPr>
          <p:cNvPr id="24" name="Text 5"/>
          <p:cNvSpPr/>
          <p:nvPr/>
        </p:nvSpPr>
        <p:spPr>
          <a:xfrm>
            <a:off x="6273735" y="1823993"/>
            <a:ext cx="4677460"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Internet Protocol version 6 uses 128-bit addresses, providing a vastly larger address space to accommodate the growing internet needs.</a:t>
            </a:r>
            <a:endParaRPr lang="en-US" sz="1169" dirty="0"/>
          </a:p>
        </p:txBody>
      </p:sp>
      <p:sp>
        <p:nvSpPr>
          <p:cNvPr id="25" name="Text 6"/>
          <p:cNvSpPr/>
          <p:nvPr/>
        </p:nvSpPr>
        <p:spPr>
          <a:xfrm>
            <a:off x="6385103" y="2789183"/>
            <a:ext cx="4170387" cy="167052"/>
          </a:xfrm>
          <a:prstGeom prst="rect">
            <a:avLst/>
          </a:prstGeom>
          <a:noFill/>
          <a:ln/>
        </p:spPr>
        <p:txBody>
          <a:bodyPr vert="horz" wrap="square" lIns="0" tIns="0" rIns="0" bIns="0" rtlCol="0" anchor="t"/>
          <a:lstStyle/>
          <a:p>
            <a:pPr>
              <a:lnSpc>
                <a:spcPts val="1754"/>
              </a:lnSpc>
            </a:pPr>
            <a:r>
              <a:rPr lang="en-US" sz="1169" dirty="0">
                <a:solidFill>
                  <a:srgbClr val="3B82F6"/>
                </a:solidFill>
                <a:latin typeface="ui-monospace" pitchFamily="34" charset="0"/>
                <a:ea typeface="ui-monospace" pitchFamily="34" charset="-122"/>
                <a:cs typeface="ui-monospace" pitchFamily="34" charset="-120"/>
              </a:rPr>
              <a:t>2001:0db8:85a3:0000:0000:8a2e:0370:7334</a:t>
            </a:r>
            <a:endParaRPr lang="en-US" sz="1169" dirty="0"/>
          </a:p>
        </p:txBody>
      </p:sp>
      <p:sp>
        <p:nvSpPr>
          <p:cNvPr id="26" name="Text 7"/>
          <p:cNvSpPr/>
          <p:nvPr/>
        </p:nvSpPr>
        <p:spPr>
          <a:xfrm>
            <a:off x="742454" y="3540918"/>
            <a:ext cx="1039435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Differences</a:t>
            </a:r>
            <a:endParaRPr lang="en-US" sz="1461" dirty="0"/>
          </a:p>
        </p:txBody>
      </p:sp>
      <p:sp>
        <p:nvSpPr>
          <p:cNvPr id="27" name="Text 8"/>
          <p:cNvSpPr/>
          <p:nvPr/>
        </p:nvSpPr>
        <p:spPr>
          <a:xfrm>
            <a:off x="1150803" y="3949267"/>
            <a:ext cx="1576729"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Address Length</a:t>
            </a:r>
            <a:endParaRPr lang="en-US" sz="1169" dirty="0"/>
          </a:p>
        </p:txBody>
      </p:sp>
      <p:sp>
        <p:nvSpPr>
          <p:cNvPr id="28" name="Text 9"/>
          <p:cNvSpPr/>
          <p:nvPr/>
        </p:nvSpPr>
        <p:spPr>
          <a:xfrm>
            <a:off x="1150803" y="4172004"/>
            <a:ext cx="157672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32-bit vs 128-bit</a:t>
            </a:r>
            <a:endParaRPr lang="en-US" sz="1169" dirty="0"/>
          </a:p>
        </p:txBody>
      </p:sp>
      <p:sp>
        <p:nvSpPr>
          <p:cNvPr id="29" name="Text 10"/>
          <p:cNvSpPr/>
          <p:nvPr/>
        </p:nvSpPr>
        <p:spPr>
          <a:xfrm>
            <a:off x="6422227" y="3949267"/>
            <a:ext cx="301230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Notation</a:t>
            </a:r>
            <a:endParaRPr lang="en-US" sz="1169" dirty="0"/>
          </a:p>
        </p:txBody>
      </p:sp>
      <p:sp>
        <p:nvSpPr>
          <p:cNvPr id="30" name="Text 11"/>
          <p:cNvSpPr/>
          <p:nvPr/>
        </p:nvSpPr>
        <p:spPr>
          <a:xfrm>
            <a:off x="6422226" y="4172004"/>
            <a:ext cx="361476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Dot-decimal vs Hexadecimal with colons</a:t>
            </a:r>
            <a:endParaRPr lang="en-US" sz="1169" dirty="0"/>
          </a:p>
        </p:txBody>
      </p:sp>
      <p:sp>
        <p:nvSpPr>
          <p:cNvPr id="31" name="Text 12"/>
          <p:cNvSpPr/>
          <p:nvPr/>
        </p:nvSpPr>
        <p:spPr>
          <a:xfrm>
            <a:off x="1150803" y="4654599"/>
            <a:ext cx="1987050"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Address Space</a:t>
            </a:r>
            <a:endParaRPr lang="en-US" sz="1169" dirty="0"/>
          </a:p>
        </p:txBody>
      </p:sp>
      <p:sp>
        <p:nvSpPr>
          <p:cNvPr id="32" name="Text 13"/>
          <p:cNvSpPr/>
          <p:nvPr/>
        </p:nvSpPr>
        <p:spPr>
          <a:xfrm>
            <a:off x="1150803" y="4877335"/>
            <a:ext cx="198705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4.3 billion vs 3.4×10³⁸</a:t>
            </a:r>
            <a:endParaRPr lang="en-US" sz="1169" dirty="0"/>
          </a:p>
        </p:txBody>
      </p:sp>
      <p:sp>
        <p:nvSpPr>
          <p:cNvPr id="33" name="Text 14"/>
          <p:cNvSpPr/>
          <p:nvPr/>
        </p:nvSpPr>
        <p:spPr>
          <a:xfrm>
            <a:off x="6422227" y="4654599"/>
            <a:ext cx="2201694"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Compression</a:t>
            </a:r>
            <a:endParaRPr lang="en-US" sz="1169" dirty="0"/>
          </a:p>
        </p:txBody>
      </p:sp>
      <p:sp>
        <p:nvSpPr>
          <p:cNvPr id="34" name="Text 15"/>
          <p:cNvSpPr/>
          <p:nvPr/>
        </p:nvSpPr>
        <p:spPr>
          <a:xfrm>
            <a:off x="6422226" y="4877335"/>
            <a:ext cx="264203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Leading zeros can be omitted</a:t>
            </a:r>
            <a:endParaRPr lang="en-US" sz="1169"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E8DD9-D1B5-52B0-C887-FD68B5DEA2EE}"/>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63A293CF-2CEA-8F8E-1C85-340926F1E043}"/>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2951498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2195220"/>
            <a:ext cx="5234300" cy="779577"/>
          </a:xfrm>
          <a:prstGeom prst="rect">
            <a:avLst/>
          </a:prstGeom>
        </p:spPr>
      </p:pic>
      <p:pic>
        <p:nvPicPr>
          <p:cNvPr id="7" name="Image 5" descr="preencoded.png"/>
          <p:cNvPicPr>
            <a:picLocks noChangeAspect="1"/>
          </p:cNvPicPr>
          <p:nvPr/>
        </p:nvPicPr>
        <p:blipFill>
          <a:blip r:embed="rId8"/>
          <a:stretch>
            <a:fillRect/>
          </a:stretch>
        </p:blipFill>
        <p:spPr>
          <a:xfrm>
            <a:off x="742453" y="2343711"/>
            <a:ext cx="296982" cy="296982"/>
          </a:xfrm>
          <a:prstGeom prst="rect">
            <a:avLst/>
          </a:prstGeom>
        </p:spPr>
      </p:pic>
      <p:pic>
        <p:nvPicPr>
          <p:cNvPr id="8" name="Image 6" descr="preencoded.png"/>
          <p:cNvPicPr>
            <a:picLocks noChangeAspect="1"/>
          </p:cNvPicPr>
          <p:nvPr/>
        </p:nvPicPr>
        <p:blipFill>
          <a:blip r:embed="rId9"/>
          <a:stretch>
            <a:fillRect/>
          </a:stretch>
        </p:blipFill>
        <p:spPr>
          <a:xfrm>
            <a:off x="1150804" y="2659254"/>
            <a:ext cx="129929" cy="129929"/>
          </a:xfrm>
          <a:prstGeom prst="rect">
            <a:avLst/>
          </a:prstGeom>
        </p:spPr>
      </p:pic>
      <p:pic>
        <p:nvPicPr>
          <p:cNvPr id="9" name="Image 7" descr="preencoded.png"/>
          <p:cNvPicPr>
            <a:picLocks noChangeAspect="1"/>
          </p:cNvPicPr>
          <p:nvPr/>
        </p:nvPicPr>
        <p:blipFill>
          <a:blip r:embed="rId7"/>
          <a:stretch>
            <a:fillRect/>
          </a:stretch>
        </p:blipFill>
        <p:spPr>
          <a:xfrm>
            <a:off x="6050999" y="2195220"/>
            <a:ext cx="5234300" cy="779577"/>
          </a:xfrm>
          <a:prstGeom prst="rect">
            <a:avLst/>
          </a:prstGeom>
        </p:spPr>
      </p:pic>
      <p:pic>
        <p:nvPicPr>
          <p:cNvPr id="10" name="Image 8" descr="preencoded.png"/>
          <p:cNvPicPr>
            <a:picLocks noChangeAspect="1"/>
          </p:cNvPicPr>
          <p:nvPr/>
        </p:nvPicPr>
        <p:blipFill>
          <a:blip r:embed="rId10"/>
          <a:stretch>
            <a:fillRect/>
          </a:stretch>
        </p:blipFill>
        <p:spPr>
          <a:xfrm>
            <a:off x="6199490" y="2343711"/>
            <a:ext cx="296982" cy="296982"/>
          </a:xfrm>
          <a:prstGeom prst="rect">
            <a:avLst/>
          </a:prstGeom>
        </p:spPr>
      </p:pic>
      <p:pic>
        <p:nvPicPr>
          <p:cNvPr id="11" name="Image 9" descr="preencoded.png"/>
          <p:cNvPicPr>
            <a:picLocks noChangeAspect="1"/>
          </p:cNvPicPr>
          <p:nvPr/>
        </p:nvPicPr>
        <p:blipFill>
          <a:blip r:embed="rId11"/>
          <a:stretch>
            <a:fillRect/>
          </a:stretch>
        </p:blipFill>
        <p:spPr>
          <a:xfrm>
            <a:off x="6607840" y="2659254"/>
            <a:ext cx="167052" cy="129929"/>
          </a:xfrm>
          <a:prstGeom prst="rect">
            <a:avLst/>
          </a:prstGeom>
        </p:spPr>
      </p:pic>
      <p:pic>
        <p:nvPicPr>
          <p:cNvPr id="12" name="Image 10" descr="preencoded.png"/>
          <p:cNvPicPr>
            <a:picLocks noChangeAspect="1"/>
          </p:cNvPicPr>
          <p:nvPr/>
        </p:nvPicPr>
        <p:blipFill>
          <a:blip r:embed="rId12"/>
          <a:stretch>
            <a:fillRect/>
          </a:stretch>
        </p:blipFill>
        <p:spPr>
          <a:xfrm>
            <a:off x="593963" y="3197533"/>
            <a:ext cx="5234300" cy="779577"/>
          </a:xfrm>
          <a:prstGeom prst="rect">
            <a:avLst/>
          </a:prstGeom>
        </p:spPr>
      </p:pic>
      <p:pic>
        <p:nvPicPr>
          <p:cNvPr id="13" name="Image 11" descr="preencoded.png"/>
          <p:cNvPicPr>
            <a:picLocks noChangeAspect="1"/>
          </p:cNvPicPr>
          <p:nvPr/>
        </p:nvPicPr>
        <p:blipFill>
          <a:blip r:embed="rId13"/>
          <a:stretch>
            <a:fillRect/>
          </a:stretch>
        </p:blipFill>
        <p:spPr>
          <a:xfrm>
            <a:off x="742453" y="3346023"/>
            <a:ext cx="296982" cy="296982"/>
          </a:xfrm>
          <a:prstGeom prst="rect">
            <a:avLst/>
          </a:prstGeom>
        </p:spPr>
      </p:pic>
      <p:pic>
        <p:nvPicPr>
          <p:cNvPr id="14" name="Image 12" descr="preencoded.png"/>
          <p:cNvPicPr>
            <a:picLocks noChangeAspect="1"/>
          </p:cNvPicPr>
          <p:nvPr/>
        </p:nvPicPr>
        <p:blipFill>
          <a:blip r:embed="rId14"/>
          <a:stretch>
            <a:fillRect/>
          </a:stretch>
        </p:blipFill>
        <p:spPr>
          <a:xfrm>
            <a:off x="1150804" y="3661567"/>
            <a:ext cx="102087" cy="129929"/>
          </a:xfrm>
          <a:prstGeom prst="rect">
            <a:avLst/>
          </a:prstGeom>
        </p:spPr>
      </p:pic>
      <p:pic>
        <p:nvPicPr>
          <p:cNvPr id="15" name="Image 13" descr="preencoded.png"/>
          <p:cNvPicPr>
            <a:picLocks noChangeAspect="1"/>
          </p:cNvPicPr>
          <p:nvPr/>
        </p:nvPicPr>
        <p:blipFill>
          <a:blip r:embed="rId12"/>
          <a:stretch>
            <a:fillRect/>
          </a:stretch>
        </p:blipFill>
        <p:spPr>
          <a:xfrm>
            <a:off x="6050999" y="3197533"/>
            <a:ext cx="5234300" cy="779577"/>
          </a:xfrm>
          <a:prstGeom prst="rect">
            <a:avLst/>
          </a:prstGeom>
        </p:spPr>
      </p:pic>
      <p:pic>
        <p:nvPicPr>
          <p:cNvPr id="16" name="Image 14" descr="preencoded.png"/>
          <p:cNvPicPr>
            <a:picLocks noChangeAspect="1"/>
          </p:cNvPicPr>
          <p:nvPr/>
        </p:nvPicPr>
        <p:blipFill>
          <a:blip r:embed="rId15"/>
          <a:stretch>
            <a:fillRect/>
          </a:stretch>
        </p:blipFill>
        <p:spPr>
          <a:xfrm>
            <a:off x="6199490" y="3346023"/>
            <a:ext cx="296982" cy="296982"/>
          </a:xfrm>
          <a:prstGeom prst="rect">
            <a:avLst/>
          </a:prstGeom>
        </p:spPr>
      </p:pic>
      <p:pic>
        <p:nvPicPr>
          <p:cNvPr id="17" name="Image 15" descr="preencoded.png"/>
          <p:cNvPicPr>
            <a:picLocks noChangeAspect="1"/>
          </p:cNvPicPr>
          <p:nvPr/>
        </p:nvPicPr>
        <p:blipFill>
          <a:blip r:embed="rId16"/>
          <a:stretch>
            <a:fillRect/>
          </a:stretch>
        </p:blipFill>
        <p:spPr>
          <a:xfrm>
            <a:off x="6607840" y="3661567"/>
            <a:ext cx="129929" cy="129929"/>
          </a:xfrm>
          <a:prstGeom prst="rect">
            <a:avLst/>
          </a:prstGeom>
        </p:spPr>
      </p:pic>
      <p:pic>
        <p:nvPicPr>
          <p:cNvPr id="18" name="Image 16" descr="preencoded.png"/>
          <p:cNvPicPr>
            <a:picLocks noChangeAspect="1"/>
          </p:cNvPicPr>
          <p:nvPr/>
        </p:nvPicPr>
        <p:blipFill>
          <a:blip r:embed="rId17"/>
          <a:stretch>
            <a:fillRect/>
          </a:stretch>
        </p:blipFill>
        <p:spPr>
          <a:xfrm>
            <a:off x="8909446" y="4682441"/>
            <a:ext cx="2375853" cy="1187926"/>
          </a:xfrm>
          <a:prstGeom prst="rect">
            <a:avLst/>
          </a:prstGeom>
        </p:spPr>
      </p:pic>
      <p:sp>
        <p:nvSpPr>
          <p:cNvPr id="20" name="Text 0"/>
          <p:cNvSpPr/>
          <p:nvPr/>
        </p:nvSpPr>
        <p:spPr>
          <a:xfrm>
            <a:off x="816700" y="469015"/>
            <a:ext cx="7270770"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21" name="Text 1"/>
          <p:cNvSpPr/>
          <p:nvPr/>
        </p:nvSpPr>
        <p:spPr>
          <a:xfrm>
            <a:off x="593963" y="1304275"/>
            <a:ext cx="1069133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of the following IP address ranges is reserved for private networks according to RFC 1918?</a:t>
            </a:r>
            <a:endParaRPr lang="en-US" sz="1754" dirty="0"/>
          </a:p>
        </p:txBody>
      </p:sp>
      <p:sp>
        <p:nvSpPr>
          <p:cNvPr id="22" name="Text 2"/>
          <p:cNvSpPr/>
          <p:nvPr/>
        </p:nvSpPr>
        <p:spPr>
          <a:xfrm>
            <a:off x="833375" y="234371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3"/>
          <p:cNvSpPr/>
          <p:nvPr/>
        </p:nvSpPr>
        <p:spPr>
          <a:xfrm>
            <a:off x="1150803" y="2343711"/>
            <a:ext cx="2505260"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Arial" pitchFamily="34" charset="0"/>
                <a:ea typeface="Arial" pitchFamily="34" charset="-122"/>
                <a:cs typeface="Arial" pitchFamily="34" charset="-120"/>
              </a:rPr>
              <a:t>8.8.8.0/24</a:t>
            </a:r>
            <a:endParaRPr lang="en-US" sz="1315" dirty="0"/>
          </a:p>
        </p:txBody>
      </p:sp>
      <p:sp>
        <p:nvSpPr>
          <p:cNvPr id="24" name="Text 4"/>
          <p:cNvSpPr/>
          <p:nvPr/>
        </p:nvSpPr>
        <p:spPr>
          <a:xfrm>
            <a:off x="1354978" y="2640693"/>
            <a:ext cx="2505260"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Public IP range (Google DNS)</a:t>
            </a:r>
            <a:endParaRPr lang="en-US" sz="1023" dirty="0"/>
          </a:p>
        </p:txBody>
      </p:sp>
      <p:sp>
        <p:nvSpPr>
          <p:cNvPr id="25" name="Text 5"/>
          <p:cNvSpPr/>
          <p:nvPr/>
        </p:nvSpPr>
        <p:spPr>
          <a:xfrm>
            <a:off x="6291281" y="234371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607840" y="2343711"/>
            <a:ext cx="195868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Arial" pitchFamily="34" charset="0"/>
                <a:ea typeface="Arial" pitchFamily="34" charset="-122"/>
                <a:cs typeface="Arial" pitchFamily="34" charset="-120"/>
              </a:rPr>
              <a:t>172.16.0.0/12</a:t>
            </a:r>
            <a:endParaRPr lang="en-US" sz="1315" dirty="0"/>
          </a:p>
        </p:txBody>
      </p:sp>
      <p:sp>
        <p:nvSpPr>
          <p:cNvPr id="27" name="Text 7"/>
          <p:cNvSpPr/>
          <p:nvPr/>
        </p:nvSpPr>
        <p:spPr>
          <a:xfrm>
            <a:off x="6849138" y="2640693"/>
            <a:ext cx="195868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Valid private IP range</a:t>
            </a:r>
            <a:endParaRPr lang="en-US" sz="1023" dirty="0"/>
          </a:p>
        </p:txBody>
      </p:sp>
      <p:sp>
        <p:nvSpPr>
          <p:cNvPr id="28" name="Text 8"/>
          <p:cNvSpPr/>
          <p:nvPr/>
        </p:nvSpPr>
        <p:spPr>
          <a:xfrm>
            <a:off x="836421" y="334602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9"/>
          <p:cNvSpPr/>
          <p:nvPr/>
        </p:nvSpPr>
        <p:spPr>
          <a:xfrm>
            <a:off x="1150803" y="3346024"/>
            <a:ext cx="191657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Arial" pitchFamily="34" charset="0"/>
                <a:ea typeface="Arial" pitchFamily="34" charset="-122"/>
                <a:cs typeface="Arial" pitchFamily="34" charset="-120"/>
              </a:rPr>
              <a:t>203.0.113.0/24</a:t>
            </a:r>
            <a:endParaRPr lang="en-US" sz="1315" dirty="0"/>
          </a:p>
        </p:txBody>
      </p:sp>
      <p:sp>
        <p:nvSpPr>
          <p:cNvPr id="30" name="Text 10"/>
          <p:cNvSpPr/>
          <p:nvPr/>
        </p:nvSpPr>
        <p:spPr>
          <a:xfrm>
            <a:off x="1327136" y="3643005"/>
            <a:ext cx="191657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Documentation range</a:t>
            </a:r>
            <a:endParaRPr lang="en-US" sz="1023" dirty="0"/>
          </a:p>
        </p:txBody>
      </p:sp>
      <p:sp>
        <p:nvSpPr>
          <p:cNvPr id="31" name="Text 11"/>
          <p:cNvSpPr/>
          <p:nvPr/>
        </p:nvSpPr>
        <p:spPr>
          <a:xfrm>
            <a:off x="6286351" y="334602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2" name="Text 12"/>
          <p:cNvSpPr/>
          <p:nvPr/>
        </p:nvSpPr>
        <p:spPr>
          <a:xfrm>
            <a:off x="6607839" y="3346024"/>
            <a:ext cx="139906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Arial" pitchFamily="34" charset="0"/>
                <a:ea typeface="Arial" pitchFamily="34" charset="-122"/>
                <a:cs typeface="Arial" pitchFamily="34" charset="-120"/>
              </a:rPr>
              <a:t>1.1.1.0/24</a:t>
            </a:r>
            <a:endParaRPr lang="en-US" sz="1315" dirty="0"/>
          </a:p>
        </p:txBody>
      </p:sp>
      <p:sp>
        <p:nvSpPr>
          <p:cNvPr id="33" name="Text 13"/>
          <p:cNvSpPr/>
          <p:nvPr/>
        </p:nvSpPr>
        <p:spPr>
          <a:xfrm>
            <a:off x="6812014" y="3643005"/>
            <a:ext cx="139906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Public IP range</a:t>
            </a:r>
            <a:endParaRPr lang="en-US" sz="1023" dirty="0"/>
          </a:p>
        </p:txBody>
      </p:sp>
    </p:spTree>
    <p:extLst>
      <p:ext uri="{BB962C8B-B14F-4D97-AF65-F5344CB8AC3E}">
        <p14:creationId xmlns:p14="http://schemas.microsoft.com/office/powerpoint/2010/main" val="3497610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593963"/>
          </a:xfrm>
          <a:prstGeom prst="rect">
            <a:avLst/>
          </a:prstGeom>
        </p:spPr>
      </p:pic>
      <p:pic>
        <p:nvPicPr>
          <p:cNvPr id="7" name="Image 5" descr="preencoded.png"/>
          <p:cNvPicPr>
            <a:picLocks noChangeAspect="1"/>
          </p:cNvPicPr>
          <p:nvPr/>
        </p:nvPicPr>
        <p:blipFill>
          <a:blip r:embed="rId8"/>
          <a:stretch>
            <a:fillRect/>
          </a:stretch>
        </p:blipFill>
        <p:spPr>
          <a:xfrm>
            <a:off x="742454" y="1378521"/>
            <a:ext cx="222736" cy="296982"/>
          </a:xfrm>
          <a:prstGeom prst="rect">
            <a:avLst/>
          </a:prstGeom>
        </p:spPr>
      </p:pic>
      <p:pic>
        <p:nvPicPr>
          <p:cNvPr id="8" name="Image 6" descr="preencoded.png"/>
          <p:cNvPicPr>
            <a:picLocks noChangeAspect="1"/>
          </p:cNvPicPr>
          <p:nvPr/>
        </p:nvPicPr>
        <p:blipFill>
          <a:blip r:embed="rId9"/>
          <a:stretch>
            <a:fillRect/>
          </a:stretch>
        </p:blipFill>
        <p:spPr>
          <a:xfrm>
            <a:off x="593963" y="3086165"/>
            <a:ext cx="3464736" cy="853822"/>
          </a:xfrm>
          <a:prstGeom prst="rect">
            <a:avLst/>
          </a:prstGeom>
        </p:spPr>
      </p:pic>
      <p:pic>
        <p:nvPicPr>
          <p:cNvPr id="9" name="Image 7" descr="preencoded.png"/>
          <p:cNvPicPr>
            <a:picLocks noChangeAspect="1"/>
          </p:cNvPicPr>
          <p:nvPr/>
        </p:nvPicPr>
        <p:blipFill>
          <a:blip r:embed="rId10"/>
          <a:stretch>
            <a:fillRect/>
          </a:stretch>
        </p:blipFill>
        <p:spPr>
          <a:xfrm>
            <a:off x="742453" y="3234655"/>
            <a:ext cx="296982" cy="296982"/>
          </a:xfrm>
          <a:prstGeom prst="rect">
            <a:avLst/>
          </a:prstGeom>
        </p:spPr>
      </p:pic>
      <p:pic>
        <p:nvPicPr>
          <p:cNvPr id="10" name="Image 8" descr="preencoded.png"/>
          <p:cNvPicPr>
            <a:picLocks noChangeAspect="1"/>
          </p:cNvPicPr>
          <p:nvPr/>
        </p:nvPicPr>
        <p:blipFill>
          <a:blip r:embed="rId11"/>
          <a:stretch>
            <a:fillRect/>
          </a:stretch>
        </p:blipFill>
        <p:spPr>
          <a:xfrm>
            <a:off x="798138" y="3308901"/>
            <a:ext cx="185613" cy="148491"/>
          </a:xfrm>
          <a:prstGeom prst="rect">
            <a:avLst/>
          </a:prstGeom>
        </p:spPr>
      </p:pic>
      <p:pic>
        <p:nvPicPr>
          <p:cNvPr id="11" name="Image 9" descr="preencoded.png"/>
          <p:cNvPicPr>
            <a:picLocks noChangeAspect="1"/>
          </p:cNvPicPr>
          <p:nvPr/>
        </p:nvPicPr>
        <p:blipFill>
          <a:blip r:embed="rId12"/>
          <a:stretch>
            <a:fillRect/>
          </a:stretch>
        </p:blipFill>
        <p:spPr>
          <a:xfrm>
            <a:off x="4207190" y="3086165"/>
            <a:ext cx="3464736" cy="853822"/>
          </a:xfrm>
          <a:prstGeom prst="rect">
            <a:avLst/>
          </a:prstGeom>
        </p:spPr>
      </p:pic>
      <p:pic>
        <p:nvPicPr>
          <p:cNvPr id="12" name="Image 10" descr="preencoded.png"/>
          <p:cNvPicPr>
            <a:picLocks noChangeAspect="1"/>
          </p:cNvPicPr>
          <p:nvPr/>
        </p:nvPicPr>
        <p:blipFill>
          <a:blip r:embed="rId13"/>
          <a:stretch>
            <a:fillRect/>
          </a:stretch>
        </p:blipFill>
        <p:spPr>
          <a:xfrm>
            <a:off x="4355680" y="3234655"/>
            <a:ext cx="296982" cy="296982"/>
          </a:xfrm>
          <a:prstGeom prst="rect">
            <a:avLst/>
          </a:prstGeom>
        </p:spPr>
      </p:pic>
      <p:pic>
        <p:nvPicPr>
          <p:cNvPr id="13" name="Image 11" descr="preencoded.png"/>
          <p:cNvPicPr>
            <a:picLocks noChangeAspect="1"/>
          </p:cNvPicPr>
          <p:nvPr/>
        </p:nvPicPr>
        <p:blipFill>
          <a:blip r:embed="rId14"/>
          <a:stretch>
            <a:fillRect/>
          </a:stretch>
        </p:blipFill>
        <p:spPr>
          <a:xfrm>
            <a:off x="4429926" y="3308901"/>
            <a:ext cx="148491" cy="148491"/>
          </a:xfrm>
          <a:prstGeom prst="rect">
            <a:avLst/>
          </a:prstGeom>
        </p:spPr>
      </p:pic>
      <p:pic>
        <p:nvPicPr>
          <p:cNvPr id="14" name="Image 12" descr="preencoded.png"/>
          <p:cNvPicPr>
            <a:picLocks noChangeAspect="1"/>
          </p:cNvPicPr>
          <p:nvPr/>
        </p:nvPicPr>
        <p:blipFill>
          <a:blip r:embed="rId15"/>
          <a:stretch>
            <a:fillRect/>
          </a:stretch>
        </p:blipFill>
        <p:spPr>
          <a:xfrm>
            <a:off x="7820418" y="3086165"/>
            <a:ext cx="3464881" cy="853822"/>
          </a:xfrm>
          <a:prstGeom prst="rect">
            <a:avLst/>
          </a:prstGeom>
        </p:spPr>
      </p:pic>
      <p:pic>
        <p:nvPicPr>
          <p:cNvPr id="15" name="Image 13" descr="preencoded.png"/>
          <p:cNvPicPr>
            <a:picLocks noChangeAspect="1"/>
          </p:cNvPicPr>
          <p:nvPr/>
        </p:nvPicPr>
        <p:blipFill>
          <a:blip r:embed="rId16"/>
          <a:stretch>
            <a:fillRect/>
          </a:stretch>
        </p:blipFill>
        <p:spPr>
          <a:xfrm>
            <a:off x="7968908" y="3234655"/>
            <a:ext cx="296982" cy="296982"/>
          </a:xfrm>
          <a:prstGeom prst="rect">
            <a:avLst/>
          </a:prstGeom>
        </p:spPr>
      </p:pic>
      <p:pic>
        <p:nvPicPr>
          <p:cNvPr id="16" name="Image 14" descr="preencoded.png"/>
          <p:cNvPicPr>
            <a:picLocks noChangeAspect="1"/>
          </p:cNvPicPr>
          <p:nvPr/>
        </p:nvPicPr>
        <p:blipFill>
          <a:blip r:embed="rId17"/>
          <a:stretch>
            <a:fillRect/>
          </a:stretch>
        </p:blipFill>
        <p:spPr>
          <a:xfrm>
            <a:off x="8024593" y="3308901"/>
            <a:ext cx="185613" cy="148491"/>
          </a:xfrm>
          <a:prstGeom prst="rect">
            <a:avLst/>
          </a:prstGeom>
        </p:spPr>
      </p:pic>
      <p:pic>
        <p:nvPicPr>
          <p:cNvPr id="17" name="Image 15" descr="preencoded.png"/>
          <p:cNvPicPr>
            <a:picLocks noChangeAspect="1"/>
          </p:cNvPicPr>
          <p:nvPr/>
        </p:nvPicPr>
        <p:blipFill>
          <a:blip r:embed="rId18"/>
          <a:stretch>
            <a:fillRect/>
          </a:stretch>
        </p:blipFill>
        <p:spPr>
          <a:xfrm>
            <a:off x="593963" y="4979422"/>
            <a:ext cx="10691336" cy="1299294"/>
          </a:xfrm>
          <a:prstGeom prst="rect">
            <a:avLst/>
          </a:prstGeom>
        </p:spPr>
      </p:pic>
      <p:pic>
        <p:nvPicPr>
          <p:cNvPr id="18" name="Image 16" descr="preencoded.png"/>
          <p:cNvPicPr>
            <a:picLocks noChangeAspect="1"/>
          </p:cNvPicPr>
          <p:nvPr/>
        </p:nvPicPr>
        <p:blipFill>
          <a:blip r:embed="rId19"/>
          <a:stretch>
            <a:fillRect/>
          </a:stretch>
        </p:blipFill>
        <p:spPr>
          <a:xfrm>
            <a:off x="742454" y="5183597"/>
            <a:ext cx="148491" cy="148491"/>
          </a:xfrm>
          <a:prstGeom prst="rect">
            <a:avLst/>
          </a:prstGeom>
        </p:spPr>
      </p:pic>
      <p:sp>
        <p:nvSpPr>
          <p:cNvPr id="21" name="Text 1"/>
          <p:cNvSpPr/>
          <p:nvPr/>
        </p:nvSpPr>
        <p:spPr>
          <a:xfrm>
            <a:off x="1076558" y="1397082"/>
            <a:ext cx="416220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Correct Answer: </a:t>
            </a:r>
            <a:r>
              <a:rPr lang="en-US" sz="1461" b="1" dirty="0">
                <a:solidFill>
                  <a:srgbClr val="F97316"/>
                </a:solidFill>
                <a:latin typeface="ui-sans-serif" pitchFamily="34" charset="0"/>
                <a:ea typeface="ui-sans-serif" pitchFamily="34" charset="-122"/>
                <a:cs typeface="ui-sans-serif" pitchFamily="34" charset="-120"/>
              </a:rPr>
              <a:t>B. 172.16.0.0/12</a:t>
            </a:r>
            <a:endParaRPr lang="en-US" sz="1461" dirty="0"/>
          </a:p>
        </p:txBody>
      </p:sp>
      <p:sp>
        <p:nvSpPr>
          <p:cNvPr id="22" name="Text 2"/>
          <p:cNvSpPr/>
          <p:nvPr/>
        </p:nvSpPr>
        <p:spPr>
          <a:xfrm>
            <a:off x="593963" y="2046729"/>
            <a:ext cx="1069133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3" name="Text 3"/>
          <p:cNvSpPr/>
          <p:nvPr/>
        </p:nvSpPr>
        <p:spPr>
          <a:xfrm>
            <a:off x="593963" y="2417956"/>
            <a:ext cx="10691336"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The Internet Assigned Numbers Authority (IANA) reserves specific IPv4 address ranges for private internets, as defined in RFC 1918. These ranges include:</a:t>
            </a:r>
            <a:endParaRPr lang="en-US" sz="1315" dirty="0"/>
          </a:p>
        </p:txBody>
      </p:sp>
      <p:sp>
        <p:nvSpPr>
          <p:cNvPr id="24" name="Text 4"/>
          <p:cNvSpPr/>
          <p:nvPr/>
        </p:nvSpPr>
        <p:spPr>
          <a:xfrm>
            <a:off x="1150803" y="3271778"/>
            <a:ext cx="91026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10.0.0.0/8</a:t>
            </a:r>
            <a:endParaRPr lang="en-US" sz="1169" dirty="0"/>
          </a:p>
        </p:txBody>
      </p:sp>
      <p:sp>
        <p:nvSpPr>
          <p:cNvPr id="25" name="Text 5"/>
          <p:cNvSpPr/>
          <p:nvPr/>
        </p:nvSpPr>
        <p:spPr>
          <a:xfrm>
            <a:off x="742453" y="3605883"/>
            <a:ext cx="380130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Class A private network range</a:t>
            </a:r>
            <a:endParaRPr lang="en-US" sz="1023" dirty="0"/>
          </a:p>
        </p:txBody>
      </p:sp>
      <p:sp>
        <p:nvSpPr>
          <p:cNvPr id="26" name="Text 6"/>
          <p:cNvSpPr/>
          <p:nvPr/>
        </p:nvSpPr>
        <p:spPr>
          <a:xfrm>
            <a:off x="4764030" y="3271778"/>
            <a:ext cx="125028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172.16.0.0/12</a:t>
            </a:r>
            <a:endParaRPr lang="en-US" sz="1169" dirty="0"/>
          </a:p>
        </p:txBody>
      </p:sp>
      <p:sp>
        <p:nvSpPr>
          <p:cNvPr id="27" name="Text 7"/>
          <p:cNvSpPr/>
          <p:nvPr/>
        </p:nvSpPr>
        <p:spPr>
          <a:xfrm>
            <a:off x="4355680" y="3605883"/>
            <a:ext cx="380130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Class B private network range</a:t>
            </a:r>
            <a:endParaRPr lang="en-US" sz="1023" dirty="0"/>
          </a:p>
        </p:txBody>
      </p:sp>
      <p:sp>
        <p:nvSpPr>
          <p:cNvPr id="28" name="Text 8"/>
          <p:cNvSpPr/>
          <p:nvPr/>
        </p:nvSpPr>
        <p:spPr>
          <a:xfrm>
            <a:off x="8377259" y="3271778"/>
            <a:ext cx="136373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192.168.0.0/16</a:t>
            </a:r>
            <a:endParaRPr lang="en-US" sz="1169" dirty="0"/>
          </a:p>
        </p:txBody>
      </p:sp>
      <p:sp>
        <p:nvSpPr>
          <p:cNvPr id="29" name="Text 9"/>
          <p:cNvSpPr/>
          <p:nvPr/>
        </p:nvSpPr>
        <p:spPr>
          <a:xfrm>
            <a:off x="7968909" y="3605883"/>
            <a:ext cx="380148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Class C private network range</a:t>
            </a:r>
            <a:endParaRPr lang="en-US" sz="1023" dirty="0"/>
          </a:p>
        </p:txBody>
      </p:sp>
      <p:sp>
        <p:nvSpPr>
          <p:cNvPr id="30" name="Text 10"/>
          <p:cNvSpPr/>
          <p:nvPr/>
        </p:nvSpPr>
        <p:spPr>
          <a:xfrm>
            <a:off x="593963" y="4162723"/>
            <a:ext cx="10691336"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These private IP ranges can be used freely within private networks without requiring registration with IANA. They are not accessible from the public internet without Network Address Translation (NAT).</a:t>
            </a:r>
            <a:endParaRPr lang="en-US" sz="1315" dirty="0"/>
          </a:p>
        </p:txBody>
      </p:sp>
      <p:sp>
        <p:nvSpPr>
          <p:cNvPr id="31" name="Text 11"/>
          <p:cNvSpPr/>
          <p:nvPr/>
        </p:nvSpPr>
        <p:spPr>
          <a:xfrm>
            <a:off x="965190" y="5127913"/>
            <a:ext cx="10969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Key Points:</a:t>
            </a:r>
            <a:endParaRPr lang="en-US" sz="1315" dirty="0"/>
          </a:p>
        </p:txBody>
      </p:sp>
      <p:sp>
        <p:nvSpPr>
          <p:cNvPr id="32" name="Text 12"/>
          <p:cNvSpPr/>
          <p:nvPr/>
        </p:nvSpPr>
        <p:spPr>
          <a:xfrm>
            <a:off x="779577" y="5462017"/>
            <a:ext cx="1242867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Private IP addresses are not routable on the public internet</a:t>
            </a:r>
            <a:endParaRPr lang="en-US" sz="1169" dirty="0"/>
          </a:p>
        </p:txBody>
      </p:sp>
      <p:sp>
        <p:nvSpPr>
          <p:cNvPr id="33" name="Text 13"/>
          <p:cNvSpPr/>
          <p:nvPr/>
        </p:nvSpPr>
        <p:spPr>
          <a:xfrm>
            <a:off x="779577" y="5684754"/>
            <a:ext cx="1242867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NAT is used to translate private addresses to public addresses for internet communication</a:t>
            </a:r>
            <a:endParaRPr lang="en-US" sz="1169" dirty="0"/>
          </a:p>
        </p:txBody>
      </p:sp>
      <p:sp>
        <p:nvSpPr>
          <p:cNvPr id="34" name="Text 14"/>
          <p:cNvSpPr/>
          <p:nvPr/>
        </p:nvSpPr>
        <p:spPr>
          <a:xfrm>
            <a:off x="779577" y="5907490"/>
            <a:ext cx="1242867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RFC 1918 defines the standards for private IP addressing</a:t>
            </a:r>
            <a:endParaRPr lang="en-US" sz="1169" dirty="0"/>
          </a:p>
        </p:txBody>
      </p:sp>
    </p:spTree>
    <p:extLst>
      <p:ext uri="{BB962C8B-B14F-4D97-AF65-F5344CB8AC3E}">
        <p14:creationId xmlns:p14="http://schemas.microsoft.com/office/powerpoint/2010/main" val="3414938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19D7B-B040-09D1-596C-9F0FCF9FD5CA}"/>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0A5E5FDD-D686-A9DB-CBB8-E89F0E63E611}"/>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3314500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742454"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742454" y="1192907"/>
            <a:ext cx="222736" cy="222736"/>
          </a:xfrm>
          <a:prstGeom prst="rect">
            <a:avLst/>
          </a:prstGeom>
        </p:spPr>
      </p:pic>
      <p:pic>
        <p:nvPicPr>
          <p:cNvPr id="5" name="Image 3" descr="preencoded.png"/>
          <p:cNvPicPr>
            <a:picLocks noChangeAspect="1"/>
          </p:cNvPicPr>
          <p:nvPr/>
        </p:nvPicPr>
        <p:blipFill>
          <a:blip r:embed="rId6"/>
          <a:stretch>
            <a:fillRect/>
          </a:stretch>
        </p:blipFill>
        <p:spPr>
          <a:xfrm>
            <a:off x="742454" y="2417956"/>
            <a:ext cx="222736" cy="222736"/>
          </a:xfrm>
          <a:prstGeom prst="rect">
            <a:avLst/>
          </a:prstGeom>
        </p:spPr>
      </p:pic>
      <p:pic>
        <p:nvPicPr>
          <p:cNvPr id="6" name="Image 4" descr="preencoded.png"/>
          <p:cNvPicPr>
            <a:picLocks noChangeAspect="1"/>
          </p:cNvPicPr>
          <p:nvPr/>
        </p:nvPicPr>
        <p:blipFill>
          <a:blip r:embed="rId7"/>
          <a:stretch>
            <a:fillRect/>
          </a:stretch>
        </p:blipFill>
        <p:spPr>
          <a:xfrm>
            <a:off x="1076558" y="2752060"/>
            <a:ext cx="259859" cy="259859"/>
          </a:xfrm>
          <a:prstGeom prst="rect">
            <a:avLst/>
          </a:prstGeom>
        </p:spPr>
      </p:pic>
      <p:pic>
        <p:nvPicPr>
          <p:cNvPr id="7" name="Image 5" descr="preencoded.png"/>
          <p:cNvPicPr>
            <a:picLocks noChangeAspect="1"/>
          </p:cNvPicPr>
          <p:nvPr/>
        </p:nvPicPr>
        <p:blipFill>
          <a:blip r:embed="rId8"/>
          <a:stretch>
            <a:fillRect/>
          </a:stretch>
        </p:blipFill>
        <p:spPr>
          <a:xfrm>
            <a:off x="1141523" y="2807744"/>
            <a:ext cx="129929" cy="148491"/>
          </a:xfrm>
          <a:prstGeom prst="rect">
            <a:avLst/>
          </a:prstGeom>
        </p:spPr>
      </p:pic>
      <p:pic>
        <p:nvPicPr>
          <p:cNvPr id="8" name="Image 6" descr="preencoded.png"/>
          <p:cNvPicPr>
            <a:picLocks noChangeAspect="1"/>
          </p:cNvPicPr>
          <p:nvPr/>
        </p:nvPicPr>
        <p:blipFill>
          <a:blip r:embed="rId9"/>
          <a:stretch>
            <a:fillRect/>
          </a:stretch>
        </p:blipFill>
        <p:spPr>
          <a:xfrm>
            <a:off x="1076558" y="3104726"/>
            <a:ext cx="259859" cy="259859"/>
          </a:xfrm>
          <a:prstGeom prst="rect">
            <a:avLst/>
          </a:prstGeom>
        </p:spPr>
      </p:pic>
      <p:pic>
        <p:nvPicPr>
          <p:cNvPr id="9" name="Image 7" descr="preencoded.png"/>
          <p:cNvPicPr>
            <a:picLocks noChangeAspect="1"/>
          </p:cNvPicPr>
          <p:nvPr/>
        </p:nvPicPr>
        <p:blipFill>
          <a:blip r:embed="rId10"/>
          <a:stretch>
            <a:fillRect/>
          </a:stretch>
        </p:blipFill>
        <p:spPr>
          <a:xfrm>
            <a:off x="1132242" y="3160410"/>
            <a:ext cx="148491" cy="148491"/>
          </a:xfrm>
          <a:prstGeom prst="rect">
            <a:avLst/>
          </a:prstGeom>
        </p:spPr>
      </p:pic>
      <p:pic>
        <p:nvPicPr>
          <p:cNvPr id="10" name="Image 8" descr="preencoded.png"/>
          <p:cNvPicPr>
            <a:picLocks noChangeAspect="1"/>
          </p:cNvPicPr>
          <p:nvPr/>
        </p:nvPicPr>
        <p:blipFill>
          <a:blip r:embed="rId11"/>
          <a:stretch>
            <a:fillRect/>
          </a:stretch>
        </p:blipFill>
        <p:spPr>
          <a:xfrm>
            <a:off x="1076558" y="3457392"/>
            <a:ext cx="259859" cy="259859"/>
          </a:xfrm>
          <a:prstGeom prst="rect">
            <a:avLst/>
          </a:prstGeom>
        </p:spPr>
      </p:pic>
      <p:pic>
        <p:nvPicPr>
          <p:cNvPr id="11" name="Image 9" descr="preencoded.png"/>
          <p:cNvPicPr>
            <a:picLocks noChangeAspect="1"/>
          </p:cNvPicPr>
          <p:nvPr/>
        </p:nvPicPr>
        <p:blipFill>
          <a:blip r:embed="rId12"/>
          <a:stretch>
            <a:fillRect/>
          </a:stretch>
        </p:blipFill>
        <p:spPr>
          <a:xfrm>
            <a:off x="1113681" y="3513076"/>
            <a:ext cx="185613" cy="148491"/>
          </a:xfrm>
          <a:prstGeom prst="rect">
            <a:avLst/>
          </a:prstGeom>
        </p:spPr>
      </p:pic>
      <p:pic>
        <p:nvPicPr>
          <p:cNvPr id="12" name="Image 10" descr="preencoded.png"/>
          <p:cNvPicPr>
            <a:picLocks noChangeAspect="1"/>
          </p:cNvPicPr>
          <p:nvPr/>
        </p:nvPicPr>
        <p:blipFill>
          <a:blip r:embed="rId13"/>
          <a:stretch>
            <a:fillRect/>
          </a:stretch>
        </p:blipFill>
        <p:spPr>
          <a:xfrm>
            <a:off x="742454" y="4125600"/>
            <a:ext cx="222736" cy="222736"/>
          </a:xfrm>
          <a:prstGeom prst="rect">
            <a:avLst/>
          </a:prstGeom>
        </p:spPr>
      </p:pic>
      <p:pic>
        <p:nvPicPr>
          <p:cNvPr id="13" name="Image 11" descr="preencoded.png"/>
          <p:cNvPicPr>
            <a:picLocks noChangeAspect="1"/>
          </p:cNvPicPr>
          <p:nvPr/>
        </p:nvPicPr>
        <p:blipFill>
          <a:blip r:embed="rId14"/>
          <a:stretch>
            <a:fillRect/>
          </a:stretch>
        </p:blipFill>
        <p:spPr>
          <a:xfrm>
            <a:off x="6162368" y="1192907"/>
            <a:ext cx="194894" cy="222736"/>
          </a:xfrm>
          <a:prstGeom prst="rect">
            <a:avLst/>
          </a:prstGeom>
        </p:spPr>
      </p:pic>
      <p:pic>
        <p:nvPicPr>
          <p:cNvPr id="14" name="Image 12" descr="preencoded.png"/>
          <p:cNvPicPr>
            <a:picLocks noChangeAspect="1"/>
          </p:cNvPicPr>
          <p:nvPr/>
        </p:nvPicPr>
        <p:blipFill>
          <a:blip r:embed="rId15"/>
          <a:stretch>
            <a:fillRect/>
          </a:stretch>
        </p:blipFill>
        <p:spPr>
          <a:xfrm>
            <a:off x="6496471" y="2083852"/>
            <a:ext cx="4640337" cy="872383"/>
          </a:xfrm>
          <a:prstGeom prst="rect">
            <a:avLst/>
          </a:prstGeom>
        </p:spPr>
      </p:pic>
      <p:pic>
        <p:nvPicPr>
          <p:cNvPr id="15" name="Image 13" descr="preencoded.png"/>
          <p:cNvPicPr>
            <a:picLocks noChangeAspect="1"/>
          </p:cNvPicPr>
          <p:nvPr/>
        </p:nvPicPr>
        <p:blipFill>
          <a:blip r:embed="rId16"/>
          <a:stretch>
            <a:fillRect/>
          </a:stretch>
        </p:blipFill>
        <p:spPr>
          <a:xfrm>
            <a:off x="6162367" y="3772935"/>
            <a:ext cx="222736" cy="222736"/>
          </a:xfrm>
          <a:prstGeom prst="rect">
            <a:avLst/>
          </a:prstGeom>
        </p:spPr>
      </p:pic>
      <p:pic>
        <p:nvPicPr>
          <p:cNvPr id="16" name="Image 14" descr="preencoded.png"/>
          <p:cNvPicPr>
            <a:picLocks noChangeAspect="1"/>
          </p:cNvPicPr>
          <p:nvPr/>
        </p:nvPicPr>
        <p:blipFill>
          <a:blip r:embed="rId17"/>
          <a:stretch>
            <a:fillRect/>
          </a:stretch>
        </p:blipFill>
        <p:spPr>
          <a:xfrm>
            <a:off x="6505752" y="4366898"/>
            <a:ext cx="271459" cy="278420"/>
          </a:xfrm>
          <a:prstGeom prst="rect">
            <a:avLst/>
          </a:prstGeom>
        </p:spPr>
      </p:pic>
      <p:pic>
        <p:nvPicPr>
          <p:cNvPr id="17" name="Image 15" descr="preencoded.png"/>
          <p:cNvPicPr>
            <a:picLocks noChangeAspect="1"/>
          </p:cNvPicPr>
          <p:nvPr/>
        </p:nvPicPr>
        <p:blipFill>
          <a:blip r:embed="rId17"/>
          <a:stretch>
            <a:fillRect/>
          </a:stretch>
        </p:blipFill>
        <p:spPr>
          <a:xfrm>
            <a:off x="6795773" y="4366898"/>
            <a:ext cx="271459" cy="278420"/>
          </a:xfrm>
          <a:prstGeom prst="rect">
            <a:avLst/>
          </a:prstGeom>
        </p:spPr>
      </p:pic>
      <p:pic>
        <p:nvPicPr>
          <p:cNvPr id="18" name="Image 16" descr="preencoded.png"/>
          <p:cNvPicPr>
            <a:picLocks noChangeAspect="1"/>
          </p:cNvPicPr>
          <p:nvPr/>
        </p:nvPicPr>
        <p:blipFill>
          <a:blip r:embed="rId18"/>
          <a:stretch>
            <a:fillRect/>
          </a:stretch>
        </p:blipFill>
        <p:spPr>
          <a:xfrm>
            <a:off x="7085795" y="4366898"/>
            <a:ext cx="271459" cy="278420"/>
          </a:xfrm>
          <a:prstGeom prst="rect">
            <a:avLst/>
          </a:prstGeom>
        </p:spPr>
      </p:pic>
      <p:pic>
        <p:nvPicPr>
          <p:cNvPr id="19" name="Image 17" descr="preencoded.png"/>
          <p:cNvPicPr>
            <a:picLocks noChangeAspect="1"/>
          </p:cNvPicPr>
          <p:nvPr/>
        </p:nvPicPr>
        <p:blipFill>
          <a:blip r:embed="rId18"/>
          <a:stretch>
            <a:fillRect/>
          </a:stretch>
        </p:blipFill>
        <p:spPr>
          <a:xfrm>
            <a:off x="7375816" y="4366898"/>
            <a:ext cx="271459" cy="278420"/>
          </a:xfrm>
          <a:prstGeom prst="rect">
            <a:avLst/>
          </a:prstGeom>
        </p:spPr>
      </p:pic>
      <p:pic>
        <p:nvPicPr>
          <p:cNvPr id="20" name="Image 18" descr="preencoded.png"/>
          <p:cNvPicPr>
            <a:picLocks noChangeAspect="1"/>
          </p:cNvPicPr>
          <p:nvPr/>
        </p:nvPicPr>
        <p:blipFill>
          <a:blip r:embed="rId17"/>
          <a:stretch>
            <a:fillRect/>
          </a:stretch>
        </p:blipFill>
        <p:spPr>
          <a:xfrm>
            <a:off x="7665837" y="4366898"/>
            <a:ext cx="271459" cy="278420"/>
          </a:xfrm>
          <a:prstGeom prst="rect">
            <a:avLst/>
          </a:prstGeom>
        </p:spPr>
      </p:pic>
      <p:pic>
        <p:nvPicPr>
          <p:cNvPr id="21" name="Image 19" descr="preencoded.png"/>
          <p:cNvPicPr>
            <a:picLocks noChangeAspect="1"/>
          </p:cNvPicPr>
          <p:nvPr/>
        </p:nvPicPr>
        <p:blipFill>
          <a:blip r:embed="rId17"/>
          <a:stretch>
            <a:fillRect/>
          </a:stretch>
        </p:blipFill>
        <p:spPr>
          <a:xfrm>
            <a:off x="7955857" y="4366898"/>
            <a:ext cx="271459" cy="278420"/>
          </a:xfrm>
          <a:prstGeom prst="rect">
            <a:avLst/>
          </a:prstGeom>
        </p:spPr>
      </p:pic>
      <p:pic>
        <p:nvPicPr>
          <p:cNvPr id="22" name="Image 20" descr="preencoded.png"/>
          <p:cNvPicPr>
            <a:picLocks noChangeAspect="1"/>
          </p:cNvPicPr>
          <p:nvPr/>
        </p:nvPicPr>
        <p:blipFill>
          <a:blip r:embed="rId18"/>
          <a:stretch>
            <a:fillRect/>
          </a:stretch>
        </p:blipFill>
        <p:spPr>
          <a:xfrm>
            <a:off x="8245879" y="4366898"/>
            <a:ext cx="271459" cy="278420"/>
          </a:xfrm>
          <a:prstGeom prst="rect">
            <a:avLst/>
          </a:prstGeom>
        </p:spPr>
      </p:pic>
      <p:pic>
        <p:nvPicPr>
          <p:cNvPr id="23" name="Image 21" descr="preencoded.png"/>
          <p:cNvPicPr>
            <a:picLocks noChangeAspect="1"/>
          </p:cNvPicPr>
          <p:nvPr/>
        </p:nvPicPr>
        <p:blipFill>
          <a:blip r:embed="rId18"/>
          <a:stretch>
            <a:fillRect/>
          </a:stretch>
        </p:blipFill>
        <p:spPr>
          <a:xfrm>
            <a:off x="8535900" y="4366898"/>
            <a:ext cx="271459" cy="278420"/>
          </a:xfrm>
          <a:prstGeom prst="rect">
            <a:avLst/>
          </a:prstGeom>
        </p:spPr>
      </p:pic>
      <p:pic>
        <p:nvPicPr>
          <p:cNvPr id="24" name="Image 22" descr="preencoded.png"/>
          <p:cNvPicPr>
            <a:picLocks noChangeAspect="1"/>
          </p:cNvPicPr>
          <p:nvPr/>
        </p:nvPicPr>
        <p:blipFill>
          <a:blip r:embed="rId19"/>
          <a:stretch>
            <a:fillRect/>
          </a:stretch>
        </p:blipFill>
        <p:spPr>
          <a:xfrm>
            <a:off x="8825921" y="4366898"/>
            <a:ext cx="271459" cy="278420"/>
          </a:xfrm>
          <a:prstGeom prst="rect">
            <a:avLst/>
          </a:prstGeom>
        </p:spPr>
      </p:pic>
      <p:pic>
        <p:nvPicPr>
          <p:cNvPr id="25" name="Image 23" descr="preencoded.png"/>
          <p:cNvPicPr>
            <a:picLocks noChangeAspect="1"/>
          </p:cNvPicPr>
          <p:nvPr/>
        </p:nvPicPr>
        <p:blipFill>
          <a:blip r:embed="rId19"/>
          <a:stretch>
            <a:fillRect/>
          </a:stretch>
        </p:blipFill>
        <p:spPr>
          <a:xfrm>
            <a:off x="9115942" y="4366898"/>
            <a:ext cx="271459" cy="278420"/>
          </a:xfrm>
          <a:prstGeom prst="rect">
            <a:avLst/>
          </a:prstGeom>
        </p:spPr>
      </p:pic>
      <p:pic>
        <p:nvPicPr>
          <p:cNvPr id="26" name="Image 24" descr="preencoded.png"/>
          <p:cNvPicPr>
            <a:picLocks noChangeAspect="1"/>
          </p:cNvPicPr>
          <p:nvPr/>
        </p:nvPicPr>
        <p:blipFill>
          <a:blip r:embed="rId20"/>
          <a:stretch>
            <a:fillRect/>
          </a:stretch>
        </p:blipFill>
        <p:spPr>
          <a:xfrm>
            <a:off x="9405963" y="4366898"/>
            <a:ext cx="271459" cy="278420"/>
          </a:xfrm>
          <a:prstGeom prst="rect">
            <a:avLst/>
          </a:prstGeom>
        </p:spPr>
      </p:pic>
      <p:pic>
        <p:nvPicPr>
          <p:cNvPr id="27" name="Image 25" descr="preencoded.png"/>
          <p:cNvPicPr>
            <a:picLocks noChangeAspect="1"/>
          </p:cNvPicPr>
          <p:nvPr/>
        </p:nvPicPr>
        <p:blipFill>
          <a:blip r:embed="rId20"/>
          <a:stretch>
            <a:fillRect/>
          </a:stretch>
        </p:blipFill>
        <p:spPr>
          <a:xfrm>
            <a:off x="9695984" y="4366898"/>
            <a:ext cx="271459" cy="278420"/>
          </a:xfrm>
          <a:prstGeom prst="rect">
            <a:avLst/>
          </a:prstGeom>
        </p:spPr>
      </p:pic>
      <p:pic>
        <p:nvPicPr>
          <p:cNvPr id="28" name="Image 26" descr="preencoded.png"/>
          <p:cNvPicPr>
            <a:picLocks noChangeAspect="1"/>
          </p:cNvPicPr>
          <p:nvPr/>
        </p:nvPicPr>
        <p:blipFill>
          <a:blip r:embed="rId19"/>
          <a:stretch>
            <a:fillRect/>
          </a:stretch>
        </p:blipFill>
        <p:spPr>
          <a:xfrm>
            <a:off x="9986005" y="4366898"/>
            <a:ext cx="271459" cy="278420"/>
          </a:xfrm>
          <a:prstGeom prst="rect">
            <a:avLst/>
          </a:prstGeom>
        </p:spPr>
      </p:pic>
      <p:pic>
        <p:nvPicPr>
          <p:cNvPr id="29" name="Image 27" descr="preencoded.png"/>
          <p:cNvPicPr>
            <a:picLocks noChangeAspect="1"/>
          </p:cNvPicPr>
          <p:nvPr/>
        </p:nvPicPr>
        <p:blipFill>
          <a:blip r:embed="rId19"/>
          <a:stretch>
            <a:fillRect/>
          </a:stretch>
        </p:blipFill>
        <p:spPr>
          <a:xfrm>
            <a:off x="10276026" y="4366898"/>
            <a:ext cx="271459" cy="278420"/>
          </a:xfrm>
          <a:prstGeom prst="rect">
            <a:avLst/>
          </a:prstGeom>
        </p:spPr>
      </p:pic>
      <p:pic>
        <p:nvPicPr>
          <p:cNvPr id="30" name="Image 28" descr="preencoded.png"/>
          <p:cNvPicPr>
            <a:picLocks noChangeAspect="1"/>
          </p:cNvPicPr>
          <p:nvPr/>
        </p:nvPicPr>
        <p:blipFill>
          <a:blip r:embed="rId20"/>
          <a:stretch>
            <a:fillRect/>
          </a:stretch>
        </p:blipFill>
        <p:spPr>
          <a:xfrm>
            <a:off x="10566048" y="4366898"/>
            <a:ext cx="271459" cy="278420"/>
          </a:xfrm>
          <a:prstGeom prst="rect">
            <a:avLst/>
          </a:prstGeom>
        </p:spPr>
      </p:pic>
      <p:pic>
        <p:nvPicPr>
          <p:cNvPr id="31" name="Image 29" descr="preencoded.png"/>
          <p:cNvPicPr>
            <a:picLocks noChangeAspect="1"/>
          </p:cNvPicPr>
          <p:nvPr/>
        </p:nvPicPr>
        <p:blipFill>
          <a:blip r:embed="rId20"/>
          <a:stretch>
            <a:fillRect/>
          </a:stretch>
        </p:blipFill>
        <p:spPr>
          <a:xfrm>
            <a:off x="10856068" y="4366898"/>
            <a:ext cx="271459" cy="278420"/>
          </a:xfrm>
          <a:prstGeom prst="rect">
            <a:avLst/>
          </a:prstGeom>
        </p:spPr>
      </p:pic>
      <p:pic>
        <p:nvPicPr>
          <p:cNvPr id="32" name="Image 30" descr="preencoded.png"/>
          <p:cNvPicPr>
            <a:picLocks noChangeAspect="1"/>
          </p:cNvPicPr>
          <p:nvPr/>
        </p:nvPicPr>
        <p:blipFill>
          <a:blip r:embed="rId21"/>
          <a:stretch>
            <a:fillRect/>
          </a:stretch>
        </p:blipFill>
        <p:spPr>
          <a:xfrm>
            <a:off x="6496472" y="4682441"/>
            <a:ext cx="1401672" cy="259859"/>
          </a:xfrm>
          <a:prstGeom prst="rect">
            <a:avLst/>
          </a:prstGeom>
        </p:spPr>
      </p:pic>
      <p:pic>
        <p:nvPicPr>
          <p:cNvPr id="33" name="Image 31" descr="preencoded.png"/>
          <p:cNvPicPr>
            <a:picLocks noChangeAspect="1"/>
          </p:cNvPicPr>
          <p:nvPr/>
        </p:nvPicPr>
        <p:blipFill>
          <a:blip r:embed="rId22"/>
          <a:stretch>
            <a:fillRect/>
          </a:stretch>
        </p:blipFill>
        <p:spPr>
          <a:xfrm>
            <a:off x="10111438" y="4682441"/>
            <a:ext cx="1025370" cy="259859"/>
          </a:xfrm>
          <a:prstGeom prst="rect">
            <a:avLst/>
          </a:prstGeom>
        </p:spPr>
      </p:pic>
      <p:sp>
        <p:nvSpPr>
          <p:cNvPr id="34" name="Text 0"/>
          <p:cNvSpPr/>
          <p:nvPr/>
        </p:nvSpPr>
        <p:spPr>
          <a:xfrm>
            <a:off x="742453" y="450453"/>
            <a:ext cx="1247322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CIDR (Classless Inter-Domain Routing)?</a:t>
            </a:r>
            <a:endParaRPr lang="en-US" sz="2631" dirty="0"/>
          </a:p>
        </p:txBody>
      </p:sp>
      <p:sp>
        <p:nvSpPr>
          <p:cNvPr id="35" name="Text 1"/>
          <p:cNvSpPr/>
          <p:nvPr/>
        </p:nvSpPr>
        <p:spPr>
          <a:xfrm>
            <a:off x="1076558" y="1155784"/>
            <a:ext cx="497444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Definition</a:t>
            </a:r>
            <a:endParaRPr lang="en-US" sz="1754" dirty="0"/>
          </a:p>
        </p:txBody>
      </p:sp>
      <p:sp>
        <p:nvSpPr>
          <p:cNvPr id="36" name="Text 2"/>
          <p:cNvSpPr/>
          <p:nvPr/>
        </p:nvSpPr>
        <p:spPr>
          <a:xfrm>
            <a:off x="1076558" y="1527011"/>
            <a:ext cx="464033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 fundamental method introduced in 1993 to enhance efficiency of IP address allocation and optimize internet routing.</a:t>
            </a:r>
            <a:endParaRPr lang="en-US" sz="1169" dirty="0"/>
          </a:p>
        </p:txBody>
      </p:sp>
      <p:sp>
        <p:nvSpPr>
          <p:cNvPr id="37" name="Text 3"/>
          <p:cNvSpPr/>
          <p:nvPr/>
        </p:nvSpPr>
        <p:spPr>
          <a:xfrm>
            <a:off x="1076558" y="2380833"/>
            <a:ext cx="497444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Purpose</a:t>
            </a:r>
            <a:endParaRPr lang="en-US" sz="1754" dirty="0"/>
          </a:p>
        </p:txBody>
      </p:sp>
      <p:sp>
        <p:nvSpPr>
          <p:cNvPr id="38" name="Text 4"/>
          <p:cNvSpPr/>
          <p:nvPr/>
        </p:nvSpPr>
        <p:spPr>
          <a:xfrm>
            <a:off x="1429223" y="2752061"/>
            <a:ext cx="428697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Maximize utilization of finite IPv4 address space</a:t>
            </a:r>
            <a:endParaRPr lang="en-US" sz="1169" dirty="0"/>
          </a:p>
        </p:txBody>
      </p:sp>
      <p:sp>
        <p:nvSpPr>
          <p:cNvPr id="39" name="Text 5"/>
          <p:cNvSpPr/>
          <p:nvPr/>
        </p:nvSpPr>
        <p:spPr>
          <a:xfrm>
            <a:off x="1429224" y="3104726"/>
            <a:ext cx="343849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Mitigate rapid growth of routing tables</a:t>
            </a:r>
            <a:endParaRPr lang="en-US" sz="1169" dirty="0"/>
          </a:p>
        </p:txBody>
      </p:sp>
      <p:sp>
        <p:nvSpPr>
          <p:cNvPr id="40" name="Text 6"/>
          <p:cNvSpPr/>
          <p:nvPr/>
        </p:nvSpPr>
        <p:spPr>
          <a:xfrm>
            <a:off x="1429224" y="3457392"/>
            <a:ext cx="428767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Enable flexible IP address assignment without class boundaries</a:t>
            </a:r>
            <a:endParaRPr lang="en-US" sz="1169" dirty="0"/>
          </a:p>
        </p:txBody>
      </p:sp>
      <p:sp>
        <p:nvSpPr>
          <p:cNvPr id="41" name="Text 7"/>
          <p:cNvSpPr/>
          <p:nvPr/>
        </p:nvSpPr>
        <p:spPr>
          <a:xfrm>
            <a:off x="1076558" y="4088477"/>
            <a:ext cx="497444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Previous System</a:t>
            </a:r>
            <a:endParaRPr lang="en-US" sz="1754" dirty="0"/>
          </a:p>
        </p:txBody>
      </p:sp>
      <p:sp>
        <p:nvSpPr>
          <p:cNvPr id="42" name="Text 8"/>
          <p:cNvSpPr/>
          <p:nvPr/>
        </p:nvSpPr>
        <p:spPr>
          <a:xfrm>
            <a:off x="1076558" y="4459704"/>
            <a:ext cx="464033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Replaced the traditional classful network addressing system which rigidly categorized IP addresses into classes A, B, and C.</a:t>
            </a:r>
            <a:endParaRPr lang="en-US" sz="1169" dirty="0"/>
          </a:p>
        </p:txBody>
      </p:sp>
      <p:sp>
        <p:nvSpPr>
          <p:cNvPr id="43" name="Text 9"/>
          <p:cNvSpPr/>
          <p:nvPr/>
        </p:nvSpPr>
        <p:spPr>
          <a:xfrm>
            <a:off x="6468629" y="1155784"/>
            <a:ext cx="497444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CIDR Notation</a:t>
            </a:r>
            <a:endParaRPr lang="en-US" sz="1754" dirty="0"/>
          </a:p>
        </p:txBody>
      </p:sp>
      <p:sp>
        <p:nvSpPr>
          <p:cNvPr id="44" name="Text 10"/>
          <p:cNvSpPr/>
          <p:nvPr/>
        </p:nvSpPr>
        <p:spPr>
          <a:xfrm>
            <a:off x="6496471" y="1527012"/>
            <a:ext cx="464033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Provides a concise way to represent an IP address and its associated network mask.</a:t>
            </a:r>
            <a:endParaRPr lang="en-US" sz="1169" dirty="0"/>
          </a:p>
        </p:txBody>
      </p:sp>
      <p:sp>
        <p:nvSpPr>
          <p:cNvPr id="45" name="Text 11"/>
          <p:cNvSpPr/>
          <p:nvPr/>
        </p:nvSpPr>
        <p:spPr>
          <a:xfrm>
            <a:off x="6635682" y="2223062"/>
            <a:ext cx="523430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Format: IP address/prefix length</a:t>
            </a:r>
            <a:endParaRPr lang="en-US" sz="1461" dirty="0"/>
          </a:p>
        </p:txBody>
      </p:sp>
      <p:sp>
        <p:nvSpPr>
          <p:cNvPr id="46" name="Text 12"/>
          <p:cNvSpPr/>
          <p:nvPr/>
        </p:nvSpPr>
        <p:spPr>
          <a:xfrm>
            <a:off x="6635682" y="2557166"/>
            <a:ext cx="1871506" cy="259859"/>
          </a:xfrm>
          <a:prstGeom prst="rect">
            <a:avLst/>
          </a:prstGeom>
          <a:noFill/>
          <a:ln/>
        </p:spPr>
        <p:txBody>
          <a:bodyPr vert="horz" wrap="square" lIns="0" tIns="0" rIns="0" bIns="0" rtlCol="0" anchor="t"/>
          <a:lstStyle/>
          <a:p>
            <a:pPr>
              <a:lnSpc>
                <a:spcPts val="2046"/>
              </a:lnSpc>
            </a:pPr>
            <a:r>
              <a:rPr lang="en-US" sz="1461" dirty="0">
                <a:solidFill>
                  <a:srgbClr val="000000"/>
                </a:solidFill>
                <a:latin typeface="ui-monospace" pitchFamily="34" charset="0"/>
                <a:ea typeface="ui-monospace" pitchFamily="34" charset="-122"/>
                <a:cs typeface="ui-monospace" pitchFamily="34" charset="-120"/>
              </a:rPr>
              <a:t>192.168.1.0</a:t>
            </a:r>
            <a:r>
              <a:rPr lang="en-US" sz="1461" b="1" dirty="0">
                <a:solidFill>
                  <a:srgbClr val="2563EB"/>
                </a:solidFill>
                <a:latin typeface="ui-monospace" pitchFamily="34" charset="0"/>
                <a:ea typeface="ui-monospace" pitchFamily="34" charset="-122"/>
                <a:cs typeface="ui-monospace" pitchFamily="34" charset="-120"/>
              </a:rPr>
              <a:t>/24</a:t>
            </a:r>
            <a:endParaRPr lang="en-US" sz="1461" dirty="0"/>
          </a:p>
        </p:txBody>
      </p:sp>
      <p:sp>
        <p:nvSpPr>
          <p:cNvPr id="47" name="Text 13"/>
          <p:cNvSpPr/>
          <p:nvPr/>
        </p:nvSpPr>
        <p:spPr>
          <a:xfrm>
            <a:off x="8306638" y="2594289"/>
            <a:ext cx="79819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(Example)</a:t>
            </a:r>
            <a:endParaRPr lang="en-US" sz="1023" dirty="0"/>
          </a:p>
        </p:txBody>
      </p:sp>
      <p:sp>
        <p:nvSpPr>
          <p:cNvPr id="48" name="Text 14"/>
          <p:cNvSpPr/>
          <p:nvPr/>
        </p:nvSpPr>
        <p:spPr>
          <a:xfrm>
            <a:off x="6496471" y="3104726"/>
            <a:ext cx="464033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prefix length specifies the number of bits dedicated to the network portion.</a:t>
            </a:r>
            <a:endParaRPr lang="en-US" sz="1169" dirty="0"/>
          </a:p>
        </p:txBody>
      </p:sp>
      <p:sp>
        <p:nvSpPr>
          <p:cNvPr id="49" name="Text 15"/>
          <p:cNvSpPr/>
          <p:nvPr/>
        </p:nvSpPr>
        <p:spPr>
          <a:xfrm>
            <a:off x="6496472" y="3735812"/>
            <a:ext cx="596932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Visual Representation</a:t>
            </a:r>
            <a:endParaRPr lang="en-US" sz="1754" dirty="0"/>
          </a:p>
        </p:txBody>
      </p:sp>
      <p:sp>
        <p:nvSpPr>
          <p:cNvPr id="50" name="Text 16"/>
          <p:cNvSpPr/>
          <p:nvPr/>
        </p:nvSpPr>
        <p:spPr>
          <a:xfrm>
            <a:off x="6496471" y="4107039"/>
            <a:ext cx="464033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In /24 notation:</a:t>
            </a:r>
            <a:endParaRPr lang="en-US" sz="1169" dirty="0"/>
          </a:p>
        </p:txBody>
      </p:sp>
      <p:sp>
        <p:nvSpPr>
          <p:cNvPr id="51" name="Text 17"/>
          <p:cNvSpPr/>
          <p:nvPr/>
        </p:nvSpPr>
        <p:spPr>
          <a:xfrm>
            <a:off x="6589713"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1</a:t>
            </a:r>
            <a:endParaRPr lang="en-US" sz="1169" dirty="0"/>
          </a:p>
        </p:txBody>
      </p:sp>
      <p:sp>
        <p:nvSpPr>
          <p:cNvPr id="52" name="Text 18"/>
          <p:cNvSpPr/>
          <p:nvPr/>
        </p:nvSpPr>
        <p:spPr>
          <a:xfrm>
            <a:off x="6879735"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1</a:t>
            </a:r>
            <a:endParaRPr lang="en-US" sz="1169" dirty="0"/>
          </a:p>
        </p:txBody>
      </p:sp>
      <p:sp>
        <p:nvSpPr>
          <p:cNvPr id="53" name="Text 19"/>
          <p:cNvSpPr/>
          <p:nvPr/>
        </p:nvSpPr>
        <p:spPr>
          <a:xfrm>
            <a:off x="7169755"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1</a:t>
            </a:r>
            <a:endParaRPr lang="en-US" sz="1169" dirty="0"/>
          </a:p>
        </p:txBody>
      </p:sp>
      <p:sp>
        <p:nvSpPr>
          <p:cNvPr id="54" name="Text 20"/>
          <p:cNvSpPr/>
          <p:nvPr/>
        </p:nvSpPr>
        <p:spPr>
          <a:xfrm>
            <a:off x="7459776"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1</a:t>
            </a:r>
            <a:endParaRPr lang="en-US" sz="1169" dirty="0"/>
          </a:p>
        </p:txBody>
      </p:sp>
      <p:sp>
        <p:nvSpPr>
          <p:cNvPr id="55" name="Text 21"/>
          <p:cNvSpPr/>
          <p:nvPr/>
        </p:nvSpPr>
        <p:spPr>
          <a:xfrm>
            <a:off x="7749797"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1</a:t>
            </a:r>
            <a:endParaRPr lang="en-US" sz="1169" dirty="0"/>
          </a:p>
        </p:txBody>
      </p:sp>
      <p:sp>
        <p:nvSpPr>
          <p:cNvPr id="56" name="Text 22"/>
          <p:cNvSpPr/>
          <p:nvPr/>
        </p:nvSpPr>
        <p:spPr>
          <a:xfrm>
            <a:off x="8039819"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1</a:t>
            </a:r>
            <a:endParaRPr lang="en-US" sz="1169" dirty="0"/>
          </a:p>
        </p:txBody>
      </p:sp>
      <p:sp>
        <p:nvSpPr>
          <p:cNvPr id="57" name="Text 23"/>
          <p:cNvSpPr/>
          <p:nvPr/>
        </p:nvSpPr>
        <p:spPr>
          <a:xfrm>
            <a:off x="8329840"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1</a:t>
            </a:r>
            <a:endParaRPr lang="en-US" sz="1169" dirty="0"/>
          </a:p>
        </p:txBody>
      </p:sp>
      <p:sp>
        <p:nvSpPr>
          <p:cNvPr id="58" name="Text 24"/>
          <p:cNvSpPr/>
          <p:nvPr/>
        </p:nvSpPr>
        <p:spPr>
          <a:xfrm>
            <a:off x="8619860"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1</a:t>
            </a:r>
            <a:endParaRPr lang="en-US" sz="1169" dirty="0"/>
          </a:p>
        </p:txBody>
      </p:sp>
      <p:sp>
        <p:nvSpPr>
          <p:cNvPr id="59" name="Text 25"/>
          <p:cNvSpPr/>
          <p:nvPr/>
        </p:nvSpPr>
        <p:spPr>
          <a:xfrm>
            <a:off x="8909881"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60" name="Text 26"/>
          <p:cNvSpPr/>
          <p:nvPr/>
        </p:nvSpPr>
        <p:spPr>
          <a:xfrm>
            <a:off x="9199903"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61" name="Text 27"/>
          <p:cNvSpPr/>
          <p:nvPr/>
        </p:nvSpPr>
        <p:spPr>
          <a:xfrm>
            <a:off x="9489924"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62" name="Text 28"/>
          <p:cNvSpPr/>
          <p:nvPr/>
        </p:nvSpPr>
        <p:spPr>
          <a:xfrm>
            <a:off x="9779945"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63" name="Text 29"/>
          <p:cNvSpPr/>
          <p:nvPr/>
        </p:nvSpPr>
        <p:spPr>
          <a:xfrm>
            <a:off x="10069965"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64" name="Text 30"/>
          <p:cNvSpPr/>
          <p:nvPr/>
        </p:nvSpPr>
        <p:spPr>
          <a:xfrm>
            <a:off x="10359987"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65" name="Text 31"/>
          <p:cNvSpPr/>
          <p:nvPr/>
        </p:nvSpPr>
        <p:spPr>
          <a:xfrm>
            <a:off x="10650008"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66" name="Text 32"/>
          <p:cNvSpPr/>
          <p:nvPr/>
        </p:nvSpPr>
        <p:spPr>
          <a:xfrm>
            <a:off x="10940029" y="4366898"/>
            <a:ext cx="325752"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67" name="Text 33"/>
          <p:cNvSpPr/>
          <p:nvPr/>
        </p:nvSpPr>
        <p:spPr>
          <a:xfrm>
            <a:off x="6552156" y="4682441"/>
            <a:ext cx="1682006" cy="259859"/>
          </a:xfrm>
          <a:prstGeom prst="rect">
            <a:avLst/>
          </a:prstGeom>
          <a:noFill/>
          <a:ln/>
        </p:spPr>
        <p:txBody>
          <a:bodyPr vert="horz" wrap="square" lIns="0" tIns="0" rIns="0" bIns="0" rtlCol="0" anchor="t"/>
          <a:lstStyle/>
          <a:p>
            <a:pPr>
              <a:lnSpc>
                <a:spcPts val="1754"/>
              </a:lnSpc>
            </a:pPr>
            <a:r>
              <a:rPr lang="en-US" sz="1169" dirty="0">
                <a:solidFill>
                  <a:srgbClr val="FFFFFF"/>
                </a:solidFill>
                <a:latin typeface="ui-sans-serif" pitchFamily="34" charset="0"/>
                <a:ea typeface="ui-sans-serif" pitchFamily="34" charset="-122"/>
                <a:cs typeface="ui-sans-serif" pitchFamily="34" charset="-120"/>
              </a:rPr>
              <a:t>Network (24 bits)</a:t>
            </a:r>
            <a:endParaRPr lang="en-US" sz="1169" dirty="0"/>
          </a:p>
        </p:txBody>
      </p:sp>
      <p:sp>
        <p:nvSpPr>
          <p:cNvPr id="68" name="Text 34"/>
          <p:cNvSpPr/>
          <p:nvPr/>
        </p:nvSpPr>
        <p:spPr>
          <a:xfrm>
            <a:off x="10167123" y="4682441"/>
            <a:ext cx="1230443" cy="259859"/>
          </a:xfrm>
          <a:prstGeom prst="rect">
            <a:avLst/>
          </a:prstGeom>
          <a:noFill/>
          <a:ln/>
        </p:spPr>
        <p:txBody>
          <a:bodyPr vert="horz" wrap="square" lIns="0" tIns="0" rIns="0" bIns="0" rtlCol="0" anchor="t"/>
          <a:lstStyle/>
          <a:p>
            <a:pPr>
              <a:lnSpc>
                <a:spcPts val="1754"/>
              </a:lnSpc>
            </a:pPr>
            <a:r>
              <a:rPr lang="en-US" sz="1169" dirty="0">
                <a:solidFill>
                  <a:srgbClr val="FFFFFF"/>
                </a:solidFill>
                <a:latin typeface="ui-sans-serif" pitchFamily="34" charset="0"/>
                <a:ea typeface="ui-sans-serif" pitchFamily="34" charset="-122"/>
                <a:cs typeface="ui-sans-serif" pitchFamily="34" charset="-120"/>
              </a:rPr>
              <a:t>Host (8 bits)</a:t>
            </a:r>
            <a:endParaRPr lang="en-US" sz="1169" dirty="0"/>
          </a:p>
        </p:txBody>
      </p:sp>
      <p:sp>
        <p:nvSpPr>
          <p:cNvPr id="69" name="Text 35"/>
          <p:cNvSpPr/>
          <p:nvPr/>
        </p:nvSpPr>
        <p:spPr>
          <a:xfrm>
            <a:off x="6496471" y="5053667"/>
            <a:ext cx="464033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/24 indicates that the first 24 bits are used for the network portion, while the remaining 8 bits are available for host addresses.</a:t>
            </a:r>
            <a:endParaRPr lang="en-US" sz="1169"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742454"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742454" y="1109381"/>
            <a:ext cx="148491" cy="148491"/>
          </a:xfrm>
          <a:prstGeom prst="rect">
            <a:avLst/>
          </a:prstGeom>
        </p:spPr>
      </p:pic>
      <p:pic>
        <p:nvPicPr>
          <p:cNvPr id="5" name="Image 3" descr="preencoded.png"/>
          <p:cNvPicPr>
            <a:picLocks noChangeAspect="1"/>
          </p:cNvPicPr>
          <p:nvPr/>
        </p:nvPicPr>
        <p:blipFill>
          <a:blip r:embed="rId6"/>
          <a:stretch>
            <a:fillRect/>
          </a:stretch>
        </p:blipFill>
        <p:spPr>
          <a:xfrm>
            <a:off x="742454" y="1675502"/>
            <a:ext cx="1559153" cy="445472"/>
          </a:xfrm>
          <a:prstGeom prst="rect">
            <a:avLst/>
          </a:prstGeom>
        </p:spPr>
      </p:pic>
      <p:pic>
        <p:nvPicPr>
          <p:cNvPr id="6" name="Image 4" descr="preencoded.png"/>
          <p:cNvPicPr>
            <a:picLocks noChangeAspect="1"/>
          </p:cNvPicPr>
          <p:nvPr/>
        </p:nvPicPr>
        <p:blipFill>
          <a:blip r:embed="rId7"/>
          <a:stretch>
            <a:fillRect/>
          </a:stretch>
        </p:blipFill>
        <p:spPr>
          <a:xfrm>
            <a:off x="881664" y="1814712"/>
            <a:ext cx="185613" cy="148491"/>
          </a:xfrm>
          <a:prstGeom prst="rect">
            <a:avLst/>
          </a:prstGeom>
        </p:spPr>
      </p:pic>
      <p:pic>
        <p:nvPicPr>
          <p:cNvPr id="7" name="Image 5" descr="preencoded.png"/>
          <p:cNvPicPr>
            <a:picLocks noChangeAspect="1"/>
          </p:cNvPicPr>
          <p:nvPr/>
        </p:nvPicPr>
        <p:blipFill>
          <a:blip r:embed="rId8"/>
          <a:stretch>
            <a:fillRect/>
          </a:stretch>
        </p:blipFill>
        <p:spPr>
          <a:xfrm>
            <a:off x="2301607" y="1675502"/>
            <a:ext cx="2598589" cy="445472"/>
          </a:xfrm>
          <a:prstGeom prst="rect">
            <a:avLst/>
          </a:prstGeom>
        </p:spPr>
      </p:pic>
      <p:pic>
        <p:nvPicPr>
          <p:cNvPr id="8" name="Image 6" descr="preencoded.png"/>
          <p:cNvPicPr>
            <a:picLocks noChangeAspect="1"/>
          </p:cNvPicPr>
          <p:nvPr/>
        </p:nvPicPr>
        <p:blipFill>
          <a:blip r:embed="rId9"/>
          <a:stretch>
            <a:fillRect/>
          </a:stretch>
        </p:blipFill>
        <p:spPr>
          <a:xfrm>
            <a:off x="2440817" y="1814712"/>
            <a:ext cx="167052" cy="148491"/>
          </a:xfrm>
          <a:prstGeom prst="rect">
            <a:avLst/>
          </a:prstGeom>
        </p:spPr>
      </p:pic>
      <p:pic>
        <p:nvPicPr>
          <p:cNvPr id="9" name="Image 7" descr="preencoded.png"/>
          <p:cNvPicPr>
            <a:picLocks noChangeAspect="1"/>
          </p:cNvPicPr>
          <p:nvPr/>
        </p:nvPicPr>
        <p:blipFill>
          <a:blip r:embed="rId8"/>
          <a:stretch>
            <a:fillRect/>
          </a:stretch>
        </p:blipFill>
        <p:spPr>
          <a:xfrm>
            <a:off x="4900195" y="1675502"/>
            <a:ext cx="2598589" cy="445472"/>
          </a:xfrm>
          <a:prstGeom prst="rect">
            <a:avLst/>
          </a:prstGeom>
        </p:spPr>
      </p:pic>
      <p:pic>
        <p:nvPicPr>
          <p:cNvPr id="10" name="Image 8" descr="preencoded.png"/>
          <p:cNvPicPr>
            <a:picLocks noChangeAspect="1"/>
          </p:cNvPicPr>
          <p:nvPr/>
        </p:nvPicPr>
        <p:blipFill>
          <a:blip r:embed="rId10"/>
          <a:stretch>
            <a:fillRect/>
          </a:stretch>
        </p:blipFill>
        <p:spPr>
          <a:xfrm>
            <a:off x="5039406" y="1814712"/>
            <a:ext cx="148491" cy="148491"/>
          </a:xfrm>
          <a:prstGeom prst="rect">
            <a:avLst/>
          </a:prstGeom>
        </p:spPr>
      </p:pic>
      <p:pic>
        <p:nvPicPr>
          <p:cNvPr id="11" name="Image 9" descr="preencoded.png"/>
          <p:cNvPicPr>
            <a:picLocks noChangeAspect="1"/>
          </p:cNvPicPr>
          <p:nvPr/>
        </p:nvPicPr>
        <p:blipFill>
          <a:blip r:embed="rId11"/>
          <a:stretch>
            <a:fillRect/>
          </a:stretch>
        </p:blipFill>
        <p:spPr>
          <a:xfrm>
            <a:off x="7498784" y="1675502"/>
            <a:ext cx="3638024" cy="445472"/>
          </a:xfrm>
          <a:prstGeom prst="rect">
            <a:avLst/>
          </a:prstGeom>
        </p:spPr>
      </p:pic>
      <p:pic>
        <p:nvPicPr>
          <p:cNvPr id="12" name="Image 10" descr="preencoded.png"/>
          <p:cNvPicPr>
            <a:picLocks noChangeAspect="1"/>
          </p:cNvPicPr>
          <p:nvPr/>
        </p:nvPicPr>
        <p:blipFill>
          <a:blip r:embed="rId12"/>
          <a:stretch>
            <a:fillRect/>
          </a:stretch>
        </p:blipFill>
        <p:spPr>
          <a:xfrm>
            <a:off x="7637994" y="1814712"/>
            <a:ext cx="148491" cy="148491"/>
          </a:xfrm>
          <a:prstGeom prst="rect">
            <a:avLst/>
          </a:prstGeom>
        </p:spPr>
      </p:pic>
      <p:pic>
        <p:nvPicPr>
          <p:cNvPr id="13" name="Image 11" descr="preencoded.png"/>
          <p:cNvPicPr>
            <a:picLocks noChangeAspect="1"/>
          </p:cNvPicPr>
          <p:nvPr/>
        </p:nvPicPr>
        <p:blipFill>
          <a:blip r:embed="rId13"/>
          <a:stretch>
            <a:fillRect/>
          </a:stretch>
        </p:blipFill>
        <p:spPr>
          <a:xfrm>
            <a:off x="742454" y="2120975"/>
            <a:ext cx="1559153" cy="371227"/>
          </a:xfrm>
          <a:prstGeom prst="rect">
            <a:avLst/>
          </a:prstGeom>
        </p:spPr>
      </p:pic>
      <p:pic>
        <p:nvPicPr>
          <p:cNvPr id="14" name="Image 12" descr="preencoded.png"/>
          <p:cNvPicPr>
            <a:picLocks noChangeAspect="1"/>
          </p:cNvPicPr>
          <p:nvPr/>
        </p:nvPicPr>
        <p:blipFill>
          <a:blip r:embed="rId14"/>
          <a:stretch>
            <a:fillRect/>
          </a:stretch>
        </p:blipFill>
        <p:spPr>
          <a:xfrm>
            <a:off x="2301607" y="2120975"/>
            <a:ext cx="2598589" cy="371227"/>
          </a:xfrm>
          <a:prstGeom prst="rect">
            <a:avLst/>
          </a:prstGeom>
        </p:spPr>
      </p:pic>
      <p:pic>
        <p:nvPicPr>
          <p:cNvPr id="15" name="Image 13" descr="preencoded.png"/>
          <p:cNvPicPr>
            <a:picLocks noChangeAspect="1"/>
          </p:cNvPicPr>
          <p:nvPr/>
        </p:nvPicPr>
        <p:blipFill>
          <a:blip r:embed="rId14"/>
          <a:stretch>
            <a:fillRect/>
          </a:stretch>
        </p:blipFill>
        <p:spPr>
          <a:xfrm>
            <a:off x="4900195" y="2120975"/>
            <a:ext cx="2598589" cy="371227"/>
          </a:xfrm>
          <a:prstGeom prst="rect">
            <a:avLst/>
          </a:prstGeom>
        </p:spPr>
      </p:pic>
      <p:pic>
        <p:nvPicPr>
          <p:cNvPr id="16" name="Image 14" descr="preencoded.png"/>
          <p:cNvPicPr>
            <a:picLocks noChangeAspect="1"/>
          </p:cNvPicPr>
          <p:nvPr/>
        </p:nvPicPr>
        <p:blipFill>
          <a:blip r:embed="rId15"/>
          <a:stretch>
            <a:fillRect/>
          </a:stretch>
        </p:blipFill>
        <p:spPr>
          <a:xfrm>
            <a:off x="7498784" y="2120975"/>
            <a:ext cx="3638024" cy="371227"/>
          </a:xfrm>
          <a:prstGeom prst="rect">
            <a:avLst/>
          </a:prstGeom>
        </p:spPr>
      </p:pic>
      <p:pic>
        <p:nvPicPr>
          <p:cNvPr id="17" name="Image 15" descr="preencoded.png"/>
          <p:cNvPicPr>
            <a:picLocks noChangeAspect="1"/>
          </p:cNvPicPr>
          <p:nvPr/>
        </p:nvPicPr>
        <p:blipFill>
          <a:blip r:embed="rId16"/>
          <a:stretch>
            <a:fillRect/>
          </a:stretch>
        </p:blipFill>
        <p:spPr>
          <a:xfrm>
            <a:off x="742454" y="2492202"/>
            <a:ext cx="10394355" cy="371227"/>
          </a:xfrm>
          <a:prstGeom prst="rect">
            <a:avLst/>
          </a:prstGeom>
        </p:spPr>
      </p:pic>
      <p:pic>
        <p:nvPicPr>
          <p:cNvPr id="18" name="Image 16" descr="preencoded.png"/>
          <p:cNvPicPr>
            <a:picLocks noChangeAspect="1"/>
          </p:cNvPicPr>
          <p:nvPr/>
        </p:nvPicPr>
        <p:blipFill>
          <a:blip r:embed="rId13"/>
          <a:stretch>
            <a:fillRect/>
          </a:stretch>
        </p:blipFill>
        <p:spPr>
          <a:xfrm>
            <a:off x="742454" y="2492202"/>
            <a:ext cx="1559153" cy="371227"/>
          </a:xfrm>
          <a:prstGeom prst="rect">
            <a:avLst/>
          </a:prstGeom>
        </p:spPr>
      </p:pic>
      <p:pic>
        <p:nvPicPr>
          <p:cNvPr id="19" name="Image 17" descr="preencoded.png"/>
          <p:cNvPicPr>
            <a:picLocks noChangeAspect="1"/>
          </p:cNvPicPr>
          <p:nvPr/>
        </p:nvPicPr>
        <p:blipFill>
          <a:blip r:embed="rId14"/>
          <a:stretch>
            <a:fillRect/>
          </a:stretch>
        </p:blipFill>
        <p:spPr>
          <a:xfrm>
            <a:off x="2301607" y="2492202"/>
            <a:ext cx="2598589" cy="371227"/>
          </a:xfrm>
          <a:prstGeom prst="rect">
            <a:avLst/>
          </a:prstGeom>
        </p:spPr>
      </p:pic>
      <p:pic>
        <p:nvPicPr>
          <p:cNvPr id="20" name="Image 18" descr="preencoded.png"/>
          <p:cNvPicPr>
            <a:picLocks noChangeAspect="1"/>
          </p:cNvPicPr>
          <p:nvPr/>
        </p:nvPicPr>
        <p:blipFill>
          <a:blip r:embed="rId14"/>
          <a:stretch>
            <a:fillRect/>
          </a:stretch>
        </p:blipFill>
        <p:spPr>
          <a:xfrm>
            <a:off x="4900195" y="2492202"/>
            <a:ext cx="2598589" cy="371227"/>
          </a:xfrm>
          <a:prstGeom prst="rect">
            <a:avLst/>
          </a:prstGeom>
        </p:spPr>
      </p:pic>
      <p:pic>
        <p:nvPicPr>
          <p:cNvPr id="21" name="Image 19" descr="preencoded.png"/>
          <p:cNvPicPr>
            <a:picLocks noChangeAspect="1"/>
          </p:cNvPicPr>
          <p:nvPr/>
        </p:nvPicPr>
        <p:blipFill>
          <a:blip r:embed="rId15"/>
          <a:stretch>
            <a:fillRect/>
          </a:stretch>
        </p:blipFill>
        <p:spPr>
          <a:xfrm>
            <a:off x="7498784" y="2492202"/>
            <a:ext cx="3638024" cy="371227"/>
          </a:xfrm>
          <a:prstGeom prst="rect">
            <a:avLst/>
          </a:prstGeom>
        </p:spPr>
      </p:pic>
      <p:pic>
        <p:nvPicPr>
          <p:cNvPr id="22" name="Image 20" descr="preencoded.png"/>
          <p:cNvPicPr>
            <a:picLocks noChangeAspect="1"/>
          </p:cNvPicPr>
          <p:nvPr/>
        </p:nvPicPr>
        <p:blipFill>
          <a:blip r:embed="rId13"/>
          <a:stretch>
            <a:fillRect/>
          </a:stretch>
        </p:blipFill>
        <p:spPr>
          <a:xfrm>
            <a:off x="742454" y="2863429"/>
            <a:ext cx="1559153" cy="371227"/>
          </a:xfrm>
          <a:prstGeom prst="rect">
            <a:avLst/>
          </a:prstGeom>
        </p:spPr>
      </p:pic>
      <p:pic>
        <p:nvPicPr>
          <p:cNvPr id="23" name="Image 21" descr="preencoded.png"/>
          <p:cNvPicPr>
            <a:picLocks noChangeAspect="1"/>
          </p:cNvPicPr>
          <p:nvPr/>
        </p:nvPicPr>
        <p:blipFill>
          <a:blip r:embed="rId14"/>
          <a:stretch>
            <a:fillRect/>
          </a:stretch>
        </p:blipFill>
        <p:spPr>
          <a:xfrm>
            <a:off x="2301607" y="2863429"/>
            <a:ext cx="2598589" cy="371227"/>
          </a:xfrm>
          <a:prstGeom prst="rect">
            <a:avLst/>
          </a:prstGeom>
        </p:spPr>
      </p:pic>
      <p:pic>
        <p:nvPicPr>
          <p:cNvPr id="24" name="Image 22" descr="preencoded.png"/>
          <p:cNvPicPr>
            <a:picLocks noChangeAspect="1"/>
          </p:cNvPicPr>
          <p:nvPr/>
        </p:nvPicPr>
        <p:blipFill>
          <a:blip r:embed="rId14"/>
          <a:stretch>
            <a:fillRect/>
          </a:stretch>
        </p:blipFill>
        <p:spPr>
          <a:xfrm>
            <a:off x="4900195" y="2863429"/>
            <a:ext cx="2598589" cy="371227"/>
          </a:xfrm>
          <a:prstGeom prst="rect">
            <a:avLst/>
          </a:prstGeom>
        </p:spPr>
      </p:pic>
      <p:pic>
        <p:nvPicPr>
          <p:cNvPr id="25" name="Image 23" descr="preencoded.png"/>
          <p:cNvPicPr>
            <a:picLocks noChangeAspect="1"/>
          </p:cNvPicPr>
          <p:nvPr/>
        </p:nvPicPr>
        <p:blipFill>
          <a:blip r:embed="rId15"/>
          <a:stretch>
            <a:fillRect/>
          </a:stretch>
        </p:blipFill>
        <p:spPr>
          <a:xfrm>
            <a:off x="7498784" y="2863429"/>
            <a:ext cx="3638024" cy="371227"/>
          </a:xfrm>
          <a:prstGeom prst="rect">
            <a:avLst/>
          </a:prstGeom>
        </p:spPr>
      </p:pic>
      <p:pic>
        <p:nvPicPr>
          <p:cNvPr id="26" name="Image 24" descr="preencoded.png"/>
          <p:cNvPicPr>
            <a:picLocks noChangeAspect="1"/>
          </p:cNvPicPr>
          <p:nvPr/>
        </p:nvPicPr>
        <p:blipFill>
          <a:blip r:embed="rId17"/>
          <a:stretch>
            <a:fillRect/>
          </a:stretch>
        </p:blipFill>
        <p:spPr>
          <a:xfrm>
            <a:off x="742454" y="3234656"/>
            <a:ext cx="10394355" cy="371227"/>
          </a:xfrm>
          <a:prstGeom prst="rect">
            <a:avLst/>
          </a:prstGeom>
        </p:spPr>
      </p:pic>
      <p:pic>
        <p:nvPicPr>
          <p:cNvPr id="27" name="Image 25" descr="preencoded.png"/>
          <p:cNvPicPr>
            <a:picLocks noChangeAspect="1"/>
          </p:cNvPicPr>
          <p:nvPr/>
        </p:nvPicPr>
        <p:blipFill>
          <a:blip r:embed="rId13"/>
          <a:stretch>
            <a:fillRect/>
          </a:stretch>
        </p:blipFill>
        <p:spPr>
          <a:xfrm>
            <a:off x="742454" y="3234656"/>
            <a:ext cx="1559153" cy="371227"/>
          </a:xfrm>
          <a:prstGeom prst="rect">
            <a:avLst/>
          </a:prstGeom>
        </p:spPr>
      </p:pic>
      <p:pic>
        <p:nvPicPr>
          <p:cNvPr id="28" name="Image 26" descr="preencoded.png"/>
          <p:cNvPicPr>
            <a:picLocks noChangeAspect="1"/>
          </p:cNvPicPr>
          <p:nvPr/>
        </p:nvPicPr>
        <p:blipFill>
          <a:blip r:embed="rId14"/>
          <a:stretch>
            <a:fillRect/>
          </a:stretch>
        </p:blipFill>
        <p:spPr>
          <a:xfrm>
            <a:off x="2301607" y="3234656"/>
            <a:ext cx="2598589" cy="371227"/>
          </a:xfrm>
          <a:prstGeom prst="rect">
            <a:avLst/>
          </a:prstGeom>
        </p:spPr>
      </p:pic>
      <p:pic>
        <p:nvPicPr>
          <p:cNvPr id="29" name="Image 27" descr="preencoded.png"/>
          <p:cNvPicPr>
            <a:picLocks noChangeAspect="1"/>
          </p:cNvPicPr>
          <p:nvPr/>
        </p:nvPicPr>
        <p:blipFill>
          <a:blip r:embed="rId14"/>
          <a:stretch>
            <a:fillRect/>
          </a:stretch>
        </p:blipFill>
        <p:spPr>
          <a:xfrm>
            <a:off x="4900195" y="3234656"/>
            <a:ext cx="2598589" cy="371227"/>
          </a:xfrm>
          <a:prstGeom prst="rect">
            <a:avLst/>
          </a:prstGeom>
        </p:spPr>
      </p:pic>
      <p:pic>
        <p:nvPicPr>
          <p:cNvPr id="30" name="Image 28" descr="preencoded.png"/>
          <p:cNvPicPr>
            <a:picLocks noChangeAspect="1"/>
          </p:cNvPicPr>
          <p:nvPr/>
        </p:nvPicPr>
        <p:blipFill>
          <a:blip r:embed="rId15"/>
          <a:stretch>
            <a:fillRect/>
          </a:stretch>
        </p:blipFill>
        <p:spPr>
          <a:xfrm>
            <a:off x="7498784" y="3234656"/>
            <a:ext cx="3638024" cy="371227"/>
          </a:xfrm>
          <a:prstGeom prst="rect">
            <a:avLst/>
          </a:prstGeom>
        </p:spPr>
      </p:pic>
      <p:pic>
        <p:nvPicPr>
          <p:cNvPr id="31" name="Image 29" descr="preencoded.png"/>
          <p:cNvPicPr>
            <a:picLocks noChangeAspect="1"/>
          </p:cNvPicPr>
          <p:nvPr/>
        </p:nvPicPr>
        <p:blipFill>
          <a:blip r:embed="rId13"/>
          <a:stretch>
            <a:fillRect/>
          </a:stretch>
        </p:blipFill>
        <p:spPr>
          <a:xfrm>
            <a:off x="742454" y="3605882"/>
            <a:ext cx="1559153" cy="371227"/>
          </a:xfrm>
          <a:prstGeom prst="rect">
            <a:avLst/>
          </a:prstGeom>
        </p:spPr>
      </p:pic>
      <p:pic>
        <p:nvPicPr>
          <p:cNvPr id="32" name="Image 30" descr="preencoded.png"/>
          <p:cNvPicPr>
            <a:picLocks noChangeAspect="1"/>
          </p:cNvPicPr>
          <p:nvPr/>
        </p:nvPicPr>
        <p:blipFill>
          <a:blip r:embed="rId14"/>
          <a:stretch>
            <a:fillRect/>
          </a:stretch>
        </p:blipFill>
        <p:spPr>
          <a:xfrm>
            <a:off x="2301607" y="3605882"/>
            <a:ext cx="2598589" cy="371227"/>
          </a:xfrm>
          <a:prstGeom prst="rect">
            <a:avLst/>
          </a:prstGeom>
        </p:spPr>
      </p:pic>
      <p:pic>
        <p:nvPicPr>
          <p:cNvPr id="33" name="Image 31" descr="preencoded.png"/>
          <p:cNvPicPr>
            <a:picLocks noChangeAspect="1"/>
          </p:cNvPicPr>
          <p:nvPr/>
        </p:nvPicPr>
        <p:blipFill>
          <a:blip r:embed="rId14"/>
          <a:stretch>
            <a:fillRect/>
          </a:stretch>
        </p:blipFill>
        <p:spPr>
          <a:xfrm>
            <a:off x="4900195" y="3605882"/>
            <a:ext cx="2598589" cy="371227"/>
          </a:xfrm>
          <a:prstGeom prst="rect">
            <a:avLst/>
          </a:prstGeom>
        </p:spPr>
      </p:pic>
      <p:pic>
        <p:nvPicPr>
          <p:cNvPr id="34" name="Image 32" descr="preencoded.png"/>
          <p:cNvPicPr>
            <a:picLocks noChangeAspect="1"/>
          </p:cNvPicPr>
          <p:nvPr/>
        </p:nvPicPr>
        <p:blipFill>
          <a:blip r:embed="rId15"/>
          <a:stretch>
            <a:fillRect/>
          </a:stretch>
        </p:blipFill>
        <p:spPr>
          <a:xfrm>
            <a:off x="7498784" y="3605882"/>
            <a:ext cx="3638024" cy="371227"/>
          </a:xfrm>
          <a:prstGeom prst="rect">
            <a:avLst/>
          </a:prstGeom>
        </p:spPr>
      </p:pic>
      <p:pic>
        <p:nvPicPr>
          <p:cNvPr id="35" name="Image 33" descr="preencoded.png"/>
          <p:cNvPicPr>
            <a:picLocks noChangeAspect="1"/>
          </p:cNvPicPr>
          <p:nvPr/>
        </p:nvPicPr>
        <p:blipFill>
          <a:blip r:embed="rId17"/>
          <a:stretch>
            <a:fillRect/>
          </a:stretch>
        </p:blipFill>
        <p:spPr>
          <a:xfrm>
            <a:off x="742454" y="3977109"/>
            <a:ext cx="10394355" cy="371227"/>
          </a:xfrm>
          <a:prstGeom prst="rect">
            <a:avLst/>
          </a:prstGeom>
        </p:spPr>
      </p:pic>
      <p:pic>
        <p:nvPicPr>
          <p:cNvPr id="36" name="Image 34" descr="preencoded.png"/>
          <p:cNvPicPr>
            <a:picLocks noChangeAspect="1"/>
          </p:cNvPicPr>
          <p:nvPr/>
        </p:nvPicPr>
        <p:blipFill>
          <a:blip r:embed="rId13"/>
          <a:stretch>
            <a:fillRect/>
          </a:stretch>
        </p:blipFill>
        <p:spPr>
          <a:xfrm>
            <a:off x="742454" y="3977109"/>
            <a:ext cx="1559153" cy="371227"/>
          </a:xfrm>
          <a:prstGeom prst="rect">
            <a:avLst/>
          </a:prstGeom>
        </p:spPr>
      </p:pic>
      <p:pic>
        <p:nvPicPr>
          <p:cNvPr id="37" name="Image 35" descr="preencoded.png"/>
          <p:cNvPicPr>
            <a:picLocks noChangeAspect="1"/>
          </p:cNvPicPr>
          <p:nvPr/>
        </p:nvPicPr>
        <p:blipFill>
          <a:blip r:embed="rId14"/>
          <a:stretch>
            <a:fillRect/>
          </a:stretch>
        </p:blipFill>
        <p:spPr>
          <a:xfrm>
            <a:off x="2301607" y="3977109"/>
            <a:ext cx="2598589" cy="371227"/>
          </a:xfrm>
          <a:prstGeom prst="rect">
            <a:avLst/>
          </a:prstGeom>
        </p:spPr>
      </p:pic>
      <p:pic>
        <p:nvPicPr>
          <p:cNvPr id="38" name="Image 36" descr="preencoded.png"/>
          <p:cNvPicPr>
            <a:picLocks noChangeAspect="1"/>
          </p:cNvPicPr>
          <p:nvPr/>
        </p:nvPicPr>
        <p:blipFill>
          <a:blip r:embed="rId14"/>
          <a:stretch>
            <a:fillRect/>
          </a:stretch>
        </p:blipFill>
        <p:spPr>
          <a:xfrm>
            <a:off x="4900195" y="3977109"/>
            <a:ext cx="2598589" cy="371227"/>
          </a:xfrm>
          <a:prstGeom prst="rect">
            <a:avLst/>
          </a:prstGeom>
        </p:spPr>
      </p:pic>
      <p:pic>
        <p:nvPicPr>
          <p:cNvPr id="39" name="Image 37" descr="preencoded.png"/>
          <p:cNvPicPr>
            <a:picLocks noChangeAspect="1"/>
          </p:cNvPicPr>
          <p:nvPr/>
        </p:nvPicPr>
        <p:blipFill>
          <a:blip r:embed="rId15"/>
          <a:stretch>
            <a:fillRect/>
          </a:stretch>
        </p:blipFill>
        <p:spPr>
          <a:xfrm>
            <a:off x="7498784" y="3977109"/>
            <a:ext cx="3638024" cy="371227"/>
          </a:xfrm>
          <a:prstGeom prst="rect">
            <a:avLst/>
          </a:prstGeom>
        </p:spPr>
      </p:pic>
      <p:pic>
        <p:nvPicPr>
          <p:cNvPr id="40" name="Image 38" descr="preencoded.png"/>
          <p:cNvPicPr>
            <a:picLocks noChangeAspect="1"/>
          </p:cNvPicPr>
          <p:nvPr/>
        </p:nvPicPr>
        <p:blipFill>
          <a:blip r:embed="rId13"/>
          <a:stretch>
            <a:fillRect/>
          </a:stretch>
        </p:blipFill>
        <p:spPr>
          <a:xfrm>
            <a:off x="742454" y="4348336"/>
            <a:ext cx="1559153" cy="371227"/>
          </a:xfrm>
          <a:prstGeom prst="rect">
            <a:avLst/>
          </a:prstGeom>
        </p:spPr>
      </p:pic>
      <p:pic>
        <p:nvPicPr>
          <p:cNvPr id="41" name="Image 39" descr="preencoded.png"/>
          <p:cNvPicPr>
            <a:picLocks noChangeAspect="1"/>
          </p:cNvPicPr>
          <p:nvPr/>
        </p:nvPicPr>
        <p:blipFill>
          <a:blip r:embed="rId14"/>
          <a:stretch>
            <a:fillRect/>
          </a:stretch>
        </p:blipFill>
        <p:spPr>
          <a:xfrm>
            <a:off x="2301607" y="4348336"/>
            <a:ext cx="2598589" cy="371227"/>
          </a:xfrm>
          <a:prstGeom prst="rect">
            <a:avLst/>
          </a:prstGeom>
        </p:spPr>
      </p:pic>
      <p:pic>
        <p:nvPicPr>
          <p:cNvPr id="42" name="Image 40" descr="preencoded.png"/>
          <p:cNvPicPr>
            <a:picLocks noChangeAspect="1"/>
          </p:cNvPicPr>
          <p:nvPr/>
        </p:nvPicPr>
        <p:blipFill>
          <a:blip r:embed="rId14"/>
          <a:stretch>
            <a:fillRect/>
          </a:stretch>
        </p:blipFill>
        <p:spPr>
          <a:xfrm>
            <a:off x="4900195" y="4348336"/>
            <a:ext cx="2598589" cy="371227"/>
          </a:xfrm>
          <a:prstGeom prst="rect">
            <a:avLst/>
          </a:prstGeom>
        </p:spPr>
      </p:pic>
      <p:pic>
        <p:nvPicPr>
          <p:cNvPr id="43" name="Image 41" descr="preencoded.png"/>
          <p:cNvPicPr>
            <a:picLocks noChangeAspect="1"/>
          </p:cNvPicPr>
          <p:nvPr/>
        </p:nvPicPr>
        <p:blipFill>
          <a:blip r:embed="rId15"/>
          <a:stretch>
            <a:fillRect/>
          </a:stretch>
        </p:blipFill>
        <p:spPr>
          <a:xfrm>
            <a:off x="7498784" y="4348336"/>
            <a:ext cx="3638024" cy="371227"/>
          </a:xfrm>
          <a:prstGeom prst="rect">
            <a:avLst/>
          </a:prstGeom>
        </p:spPr>
      </p:pic>
      <p:pic>
        <p:nvPicPr>
          <p:cNvPr id="44" name="Image 42" descr="preencoded.png"/>
          <p:cNvPicPr>
            <a:picLocks noChangeAspect="1"/>
          </p:cNvPicPr>
          <p:nvPr/>
        </p:nvPicPr>
        <p:blipFill>
          <a:blip r:embed="rId17"/>
          <a:stretch>
            <a:fillRect/>
          </a:stretch>
        </p:blipFill>
        <p:spPr>
          <a:xfrm>
            <a:off x="742454" y="4719563"/>
            <a:ext cx="10394355" cy="371227"/>
          </a:xfrm>
          <a:prstGeom prst="rect">
            <a:avLst/>
          </a:prstGeom>
        </p:spPr>
      </p:pic>
      <p:pic>
        <p:nvPicPr>
          <p:cNvPr id="45" name="Image 43" descr="preencoded.png"/>
          <p:cNvPicPr>
            <a:picLocks noChangeAspect="1"/>
          </p:cNvPicPr>
          <p:nvPr/>
        </p:nvPicPr>
        <p:blipFill>
          <a:blip r:embed="rId13"/>
          <a:stretch>
            <a:fillRect/>
          </a:stretch>
        </p:blipFill>
        <p:spPr>
          <a:xfrm>
            <a:off x="742454" y="4719563"/>
            <a:ext cx="1559153" cy="371227"/>
          </a:xfrm>
          <a:prstGeom prst="rect">
            <a:avLst/>
          </a:prstGeom>
        </p:spPr>
      </p:pic>
      <p:pic>
        <p:nvPicPr>
          <p:cNvPr id="46" name="Image 44" descr="preencoded.png"/>
          <p:cNvPicPr>
            <a:picLocks noChangeAspect="1"/>
          </p:cNvPicPr>
          <p:nvPr/>
        </p:nvPicPr>
        <p:blipFill>
          <a:blip r:embed="rId14"/>
          <a:stretch>
            <a:fillRect/>
          </a:stretch>
        </p:blipFill>
        <p:spPr>
          <a:xfrm>
            <a:off x="2301607" y="4719563"/>
            <a:ext cx="2598589" cy="371227"/>
          </a:xfrm>
          <a:prstGeom prst="rect">
            <a:avLst/>
          </a:prstGeom>
        </p:spPr>
      </p:pic>
      <p:pic>
        <p:nvPicPr>
          <p:cNvPr id="47" name="Image 45" descr="preencoded.png"/>
          <p:cNvPicPr>
            <a:picLocks noChangeAspect="1"/>
          </p:cNvPicPr>
          <p:nvPr/>
        </p:nvPicPr>
        <p:blipFill>
          <a:blip r:embed="rId14"/>
          <a:stretch>
            <a:fillRect/>
          </a:stretch>
        </p:blipFill>
        <p:spPr>
          <a:xfrm>
            <a:off x="4900195" y="4719563"/>
            <a:ext cx="2598589" cy="371227"/>
          </a:xfrm>
          <a:prstGeom prst="rect">
            <a:avLst/>
          </a:prstGeom>
        </p:spPr>
      </p:pic>
      <p:pic>
        <p:nvPicPr>
          <p:cNvPr id="48" name="Image 46" descr="preencoded.png"/>
          <p:cNvPicPr>
            <a:picLocks noChangeAspect="1"/>
          </p:cNvPicPr>
          <p:nvPr/>
        </p:nvPicPr>
        <p:blipFill>
          <a:blip r:embed="rId15"/>
          <a:stretch>
            <a:fillRect/>
          </a:stretch>
        </p:blipFill>
        <p:spPr>
          <a:xfrm>
            <a:off x="7498784" y="4719563"/>
            <a:ext cx="3638024" cy="371227"/>
          </a:xfrm>
          <a:prstGeom prst="rect">
            <a:avLst/>
          </a:prstGeom>
        </p:spPr>
      </p:pic>
      <p:pic>
        <p:nvPicPr>
          <p:cNvPr id="49" name="Image 47" descr="preencoded.png"/>
          <p:cNvPicPr>
            <a:picLocks noChangeAspect="1"/>
          </p:cNvPicPr>
          <p:nvPr/>
        </p:nvPicPr>
        <p:blipFill>
          <a:blip r:embed="rId13"/>
          <a:stretch>
            <a:fillRect/>
          </a:stretch>
        </p:blipFill>
        <p:spPr>
          <a:xfrm>
            <a:off x="742454" y="5090790"/>
            <a:ext cx="1559153" cy="371227"/>
          </a:xfrm>
          <a:prstGeom prst="rect">
            <a:avLst/>
          </a:prstGeom>
        </p:spPr>
      </p:pic>
      <p:pic>
        <p:nvPicPr>
          <p:cNvPr id="50" name="Image 48" descr="preencoded.png"/>
          <p:cNvPicPr>
            <a:picLocks noChangeAspect="1"/>
          </p:cNvPicPr>
          <p:nvPr/>
        </p:nvPicPr>
        <p:blipFill>
          <a:blip r:embed="rId14"/>
          <a:stretch>
            <a:fillRect/>
          </a:stretch>
        </p:blipFill>
        <p:spPr>
          <a:xfrm>
            <a:off x="2301607" y="5090790"/>
            <a:ext cx="2598589" cy="371227"/>
          </a:xfrm>
          <a:prstGeom prst="rect">
            <a:avLst/>
          </a:prstGeom>
        </p:spPr>
      </p:pic>
      <p:pic>
        <p:nvPicPr>
          <p:cNvPr id="51" name="Image 49" descr="preencoded.png"/>
          <p:cNvPicPr>
            <a:picLocks noChangeAspect="1"/>
          </p:cNvPicPr>
          <p:nvPr/>
        </p:nvPicPr>
        <p:blipFill>
          <a:blip r:embed="rId14"/>
          <a:stretch>
            <a:fillRect/>
          </a:stretch>
        </p:blipFill>
        <p:spPr>
          <a:xfrm>
            <a:off x="4900195" y="5090790"/>
            <a:ext cx="2598589" cy="371227"/>
          </a:xfrm>
          <a:prstGeom prst="rect">
            <a:avLst/>
          </a:prstGeom>
        </p:spPr>
      </p:pic>
      <p:pic>
        <p:nvPicPr>
          <p:cNvPr id="52" name="Image 50" descr="preencoded.png"/>
          <p:cNvPicPr>
            <a:picLocks noChangeAspect="1"/>
          </p:cNvPicPr>
          <p:nvPr/>
        </p:nvPicPr>
        <p:blipFill>
          <a:blip r:embed="rId15"/>
          <a:stretch>
            <a:fillRect/>
          </a:stretch>
        </p:blipFill>
        <p:spPr>
          <a:xfrm>
            <a:off x="7498784" y="5090790"/>
            <a:ext cx="3638024" cy="371227"/>
          </a:xfrm>
          <a:prstGeom prst="rect">
            <a:avLst/>
          </a:prstGeom>
        </p:spPr>
      </p:pic>
      <p:pic>
        <p:nvPicPr>
          <p:cNvPr id="53" name="Image 51" descr="preencoded.png"/>
          <p:cNvPicPr>
            <a:picLocks noChangeAspect="1"/>
          </p:cNvPicPr>
          <p:nvPr/>
        </p:nvPicPr>
        <p:blipFill>
          <a:blip r:embed="rId17"/>
          <a:stretch>
            <a:fillRect/>
          </a:stretch>
        </p:blipFill>
        <p:spPr>
          <a:xfrm>
            <a:off x="742454" y="5462017"/>
            <a:ext cx="10394355" cy="371227"/>
          </a:xfrm>
          <a:prstGeom prst="rect">
            <a:avLst/>
          </a:prstGeom>
        </p:spPr>
      </p:pic>
      <p:pic>
        <p:nvPicPr>
          <p:cNvPr id="54" name="Image 52" descr="preencoded.png"/>
          <p:cNvPicPr>
            <a:picLocks noChangeAspect="1"/>
          </p:cNvPicPr>
          <p:nvPr/>
        </p:nvPicPr>
        <p:blipFill>
          <a:blip r:embed="rId13"/>
          <a:stretch>
            <a:fillRect/>
          </a:stretch>
        </p:blipFill>
        <p:spPr>
          <a:xfrm>
            <a:off x="742454" y="5462017"/>
            <a:ext cx="1559153" cy="371227"/>
          </a:xfrm>
          <a:prstGeom prst="rect">
            <a:avLst/>
          </a:prstGeom>
        </p:spPr>
      </p:pic>
      <p:pic>
        <p:nvPicPr>
          <p:cNvPr id="55" name="Image 53" descr="preencoded.png"/>
          <p:cNvPicPr>
            <a:picLocks noChangeAspect="1"/>
          </p:cNvPicPr>
          <p:nvPr/>
        </p:nvPicPr>
        <p:blipFill>
          <a:blip r:embed="rId14"/>
          <a:stretch>
            <a:fillRect/>
          </a:stretch>
        </p:blipFill>
        <p:spPr>
          <a:xfrm>
            <a:off x="2301607" y="5462017"/>
            <a:ext cx="2598589" cy="371227"/>
          </a:xfrm>
          <a:prstGeom prst="rect">
            <a:avLst/>
          </a:prstGeom>
        </p:spPr>
      </p:pic>
      <p:pic>
        <p:nvPicPr>
          <p:cNvPr id="56" name="Image 54" descr="preencoded.png"/>
          <p:cNvPicPr>
            <a:picLocks noChangeAspect="1"/>
          </p:cNvPicPr>
          <p:nvPr/>
        </p:nvPicPr>
        <p:blipFill>
          <a:blip r:embed="rId14"/>
          <a:stretch>
            <a:fillRect/>
          </a:stretch>
        </p:blipFill>
        <p:spPr>
          <a:xfrm>
            <a:off x="4900195" y="5462017"/>
            <a:ext cx="2598589" cy="371227"/>
          </a:xfrm>
          <a:prstGeom prst="rect">
            <a:avLst/>
          </a:prstGeom>
        </p:spPr>
      </p:pic>
      <p:pic>
        <p:nvPicPr>
          <p:cNvPr id="57" name="Image 55" descr="preencoded.png"/>
          <p:cNvPicPr>
            <a:picLocks noChangeAspect="1"/>
          </p:cNvPicPr>
          <p:nvPr/>
        </p:nvPicPr>
        <p:blipFill>
          <a:blip r:embed="rId15"/>
          <a:stretch>
            <a:fillRect/>
          </a:stretch>
        </p:blipFill>
        <p:spPr>
          <a:xfrm>
            <a:off x="7498784" y="5462017"/>
            <a:ext cx="3638024" cy="371227"/>
          </a:xfrm>
          <a:prstGeom prst="rect">
            <a:avLst/>
          </a:prstGeom>
        </p:spPr>
      </p:pic>
      <p:pic>
        <p:nvPicPr>
          <p:cNvPr id="58" name="Image 56" descr="preencoded.png"/>
          <p:cNvPicPr>
            <a:picLocks noChangeAspect="1"/>
          </p:cNvPicPr>
          <p:nvPr/>
        </p:nvPicPr>
        <p:blipFill>
          <a:blip r:embed="rId18"/>
          <a:stretch>
            <a:fillRect/>
          </a:stretch>
        </p:blipFill>
        <p:spPr>
          <a:xfrm>
            <a:off x="742454" y="5833244"/>
            <a:ext cx="1559153" cy="371227"/>
          </a:xfrm>
          <a:prstGeom prst="rect">
            <a:avLst/>
          </a:prstGeom>
        </p:spPr>
      </p:pic>
      <p:pic>
        <p:nvPicPr>
          <p:cNvPr id="59" name="Image 57" descr="preencoded.png"/>
          <p:cNvPicPr>
            <a:picLocks noChangeAspect="1"/>
          </p:cNvPicPr>
          <p:nvPr/>
        </p:nvPicPr>
        <p:blipFill>
          <a:blip r:embed="rId19"/>
          <a:stretch>
            <a:fillRect/>
          </a:stretch>
        </p:blipFill>
        <p:spPr>
          <a:xfrm>
            <a:off x="2301607" y="5833244"/>
            <a:ext cx="2598589" cy="371227"/>
          </a:xfrm>
          <a:prstGeom prst="rect">
            <a:avLst/>
          </a:prstGeom>
        </p:spPr>
      </p:pic>
      <p:pic>
        <p:nvPicPr>
          <p:cNvPr id="60" name="Image 58" descr="preencoded.png"/>
          <p:cNvPicPr>
            <a:picLocks noChangeAspect="1"/>
          </p:cNvPicPr>
          <p:nvPr/>
        </p:nvPicPr>
        <p:blipFill>
          <a:blip r:embed="rId19"/>
          <a:stretch>
            <a:fillRect/>
          </a:stretch>
        </p:blipFill>
        <p:spPr>
          <a:xfrm>
            <a:off x="4900195" y="5833244"/>
            <a:ext cx="2598589" cy="371227"/>
          </a:xfrm>
          <a:prstGeom prst="rect">
            <a:avLst/>
          </a:prstGeom>
        </p:spPr>
      </p:pic>
      <p:pic>
        <p:nvPicPr>
          <p:cNvPr id="61" name="Image 59" descr="preencoded.png"/>
          <p:cNvPicPr>
            <a:picLocks noChangeAspect="1"/>
          </p:cNvPicPr>
          <p:nvPr/>
        </p:nvPicPr>
        <p:blipFill>
          <a:blip r:embed="rId20"/>
          <a:stretch>
            <a:fillRect/>
          </a:stretch>
        </p:blipFill>
        <p:spPr>
          <a:xfrm>
            <a:off x="7498784" y="5833244"/>
            <a:ext cx="3638024" cy="371227"/>
          </a:xfrm>
          <a:prstGeom prst="rect">
            <a:avLst/>
          </a:prstGeom>
        </p:spPr>
      </p:pic>
      <p:pic>
        <p:nvPicPr>
          <p:cNvPr id="62" name="Image 60" descr="preencoded.png"/>
          <p:cNvPicPr>
            <a:picLocks noChangeAspect="1"/>
          </p:cNvPicPr>
          <p:nvPr/>
        </p:nvPicPr>
        <p:blipFill>
          <a:blip r:embed="rId17"/>
          <a:stretch>
            <a:fillRect/>
          </a:stretch>
        </p:blipFill>
        <p:spPr>
          <a:xfrm>
            <a:off x="742454" y="6204471"/>
            <a:ext cx="10394355" cy="371227"/>
          </a:xfrm>
          <a:prstGeom prst="rect">
            <a:avLst/>
          </a:prstGeom>
        </p:spPr>
      </p:pic>
      <p:pic>
        <p:nvPicPr>
          <p:cNvPr id="63" name="Image 61" descr="preencoded.png"/>
          <p:cNvPicPr>
            <a:picLocks noChangeAspect="1"/>
          </p:cNvPicPr>
          <p:nvPr/>
        </p:nvPicPr>
        <p:blipFill>
          <a:blip r:embed="rId18"/>
          <a:stretch>
            <a:fillRect/>
          </a:stretch>
        </p:blipFill>
        <p:spPr>
          <a:xfrm>
            <a:off x="742454" y="6204471"/>
            <a:ext cx="1559153" cy="371227"/>
          </a:xfrm>
          <a:prstGeom prst="rect">
            <a:avLst/>
          </a:prstGeom>
        </p:spPr>
      </p:pic>
      <p:pic>
        <p:nvPicPr>
          <p:cNvPr id="64" name="Image 62" descr="preencoded.png"/>
          <p:cNvPicPr>
            <a:picLocks noChangeAspect="1"/>
          </p:cNvPicPr>
          <p:nvPr/>
        </p:nvPicPr>
        <p:blipFill>
          <a:blip r:embed="rId19"/>
          <a:stretch>
            <a:fillRect/>
          </a:stretch>
        </p:blipFill>
        <p:spPr>
          <a:xfrm>
            <a:off x="2301607" y="6204471"/>
            <a:ext cx="2598589" cy="371227"/>
          </a:xfrm>
          <a:prstGeom prst="rect">
            <a:avLst/>
          </a:prstGeom>
        </p:spPr>
      </p:pic>
      <p:pic>
        <p:nvPicPr>
          <p:cNvPr id="65" name="Image 63" descr="preencoded.png"/>
          <p:cNvPicPr>
            <a:picLocks noChangeAspect="1"/>
          </p:cNvPicPr>
          <p:nvPr/>
        </p:nvPicPr>
        <p:blipFill>
          <a:blip r:embed="rId19"/>
          <a:stretch>
            <a:fillRect/>
          </a:stretch>
        </p:blipFill>
        <p:spPr>
          <a:xfrm>
            <a:off x="4900195" y="6204471"/>
            <a:ext cx="2598589" cy="371227"/>
          </a:xfrm>
          <a:prstGeom prst="rect">
            <a:avLst/>
          </a:prstGeom>
        </p:spPr>
      </p:pic>
      <p:pic>
        <p:nvPicPr>
          <p:cNvPr id="66" name="Image 64" descr="preencoded.png"/>
          <p:cNvPicPr>
            <a:picLocks noChangeAspect="1"/>
          </p:cNvPicPr>
          <p:nvPr/>
        </p:nvPicPr>
        <p:blipFill>
          <a:blip r:embed="rId20"/>
          <a:stretch>
            <a:fillRect/>
          </a:stretch>
        </p:blipFill>
        <p:spPr>
          <a:xfrm>
            <a:off x="7498784" y="6204471"/>
            <a:ext cx="3638024" cy="371227"/>
          </a:xfrm>
          <a:prstGeom prst="rect">
            <a:avLst/>
          </a:prstGeom>
        </p:spPr>
      </p:pic>
      <p:pic>
        <p:nvPicPr>
          <p:cNvPr id="67" name="Image 65" descr="preencoded.png"/>
          <p:cNvPicPr>
            <a:picLocks noChangeAspect="1"/>
          </p:cNvPicPr>
          <p:nvPr/>
        </p:nvPicPr>
        <p:blipFill>
          <a:blip r:embed="rId18"/>
          <a:stretch>
            <a:fillRect/>
          </a:stretch>
        </p:blipFill>
        <p:spPr>
          <a:xfrm>
            <a:off x="742454" y="6575698"/>
            <a:ext cx="1559153" cy="371227"/>
          </a:xfrm>
          <a:prstGeom prst="rect">
            <a:avLst/>
          </a:prstGeom>
        </p:spPr>
      </p:pic>
      <p:pic>
        <p:nvPicPr>
          <p:cNvPr id="68" name="Image 66" descr="preencoded.png"/>
          <p:cNvPicPr>
            <a:picLocks noChangeAspect="1"/>
          </p:cNvPicPr>
          <p:nvPr/>
        </p:nvPicPr>
        <p:blipFill>
          <a:blip r:embed="rId19"/>
          <a:stretch>
            <a:fillRect/>
          </a:stretch>
        </p:blipFill>
        <p:spPr>
          <a:xfrm>
            <a:off x="2301607" y="6575698"/>
            <a:ext cx="2598589" cy="371227"/>
          </a:xfrm>
          <a:prstGeom prst="rect">
            <a:avLst/>
          </a:prstGeom>
        </p:spPr>
      </p:pic>
      <p:pic>
        <p:nvPicPr>
          <p:cNvPr id="69" name="Image 67" descr="preencoded.png"/>
          <p:cNvPicPr>
            <a:picLocks noChangeAspect="1"/>
          </p:cNvPicPr>
          <p:nvPr/>
        </p:nvPicPr>
        <p:blipFill>
          <a:blip r:embed="rId19"/>
          <a:stretch>
            <a:fillRect/>
          </a:stretch>
        </p:blipFill>
        <p:spPr>
          <a:xfrm>
            <a:off x="4900195" y="6575698"/>
            <a:ext cx="2598589" cy="371227"/>
          </a:xfrm>
          <a:prstGeom prst="rect">
            <a:avLst/>
          </a:prstGeom>
        </p:spPr>
      </p:pic>
      <p:pic>
        <p:nvPicPr>
          <p:cNvPr id="70" name="Image 68" descr="preencoded.png"/>
          <p:cNvPicPr>
            <a:picLocks noChangeAspect="1"/>
          </p:cNvPicPr>
          <p:nvPr/>
        </p:nvPicPr>
        <p:blipFill>
          <a:blip r:embed="rId20"/>
          <a:stretch>
            <a:fillRect/>
          </a:stretch>
        </p:blipFill>
        <p:spPr>
          <a:xfrm>
            <a:off x="7498784" y="6575698"/>
            <a:ext cx="3638024" cy="371227"/>
          </a:xfrm>
          <a:prstGeom prst="rect">
            <a:avLst/>
          </a:prstGeom>
        </p:spPr>
      </p:pic>
      <p:pic>
        <p:nvPicPr>
          <p:cNvPr id="71" name="Image 69" descr="preencoded.png"/>
          <p:cNvPicPr>
            <a:picLocks noChangeAspect="1"/>
          </p:cNvPicPr>
          <p:nvPr/>
        </p:nvPicPr>
        <p:blipFill>
          <a:blip r:embed="rId17"/>
          <a:stretch>
            <a:fillRect/>
          </a:stretch>
        </p:blipFill>
        <p:spPr>
          <a:xfrm>
            <a:off x="742454" y="7026151"/>
            <a:ext cx="10394355" cy="371227"/>
          </a:xfrm>
          <a:prstGeom prst="rect">
            <a:avLst/>
          </a:prstGeom>
        </p:spPr>
      </p:pic>
      <p:pic>
        <p:nvPicPr>
          <p:cNvPr id="72" name="Image 70" descr="preencoded.png"/>
          <p:cNvPicPr>
            <a:picLocks noChangeAspect="1"/>
          </p:cNvPicPr>
          <p:nvPr/>
        </p:nvPicPr>
        <p:blipFill>
          <a:blip r:embed="rId18"/>
          <a:stretch>
            <a:fillRect/>
          </a:stretch>
        </p:blipFill>
        <p:spPr>
          <a:xfrm>
            <a:off x="742454" y="7026151"/>
            <a:ext cx="1559153" cy="371227"/>
          </a:xfrm>
          <a:prstGeom prst="rect">
            <a:avLst/>
          </a:prstGeom>
        </p:spPr>
      </p:pic>
      <p:pic>
        <p:nvPicPr>
          <p:cNvPr id="73" name="Image 71" descr="preencoded.png"/>
          <p:cNvPicPr>
            <a:picLocks noChangeAspect="1"/>
          </p:cNvPicPr>
          <p:nvPr/>
        </p:nvPicPr>
        <p:blipFill>
          <a:blip r:embed="rId19"/>
          <a:stretch>
            <a:fillRect/>
          </a:stretch>
        </p:blipFill>
        <p:spPr>
          <a:xfrm>
            <a:off x="2301607" y="7026151"/>
            <a:ext cx="2598589" cy="371227"/>
          </a:xfrm>
          <a:prstGeom prst="rect">
            <a:avLst/>
          </a:prstGeom>
        </p:spPr>
      </p:pic>
      <p:pic>
        <p:nvPicPr>
          <p:cNvPr id="74" name="Image 72" descr="preencoded.png"/>
          <p:cNvPicPr>
            <a:picLocks noChangeAspect="1"/>
          </p:cNvPicPr>
          <p:nvPr/>
        </p:nvPicPr>
        <p:blipFill>
          <a:blip r:embed="rId19"/>
          <a:stretch>
            <a:fillRect/>
          </a:stretch>
        </p:blipFill>
        <p:spPr>
          <a:xfrm>
            <a:off x="4900195" y="7026151"/>
            <a:ext cx="2598589" cy="371227"/>
          </a:xfrm>
          <a:prstGeom prst="rect">
            <a:avLst/>
          </a:prstGeom>
        </p:spPr>
      </p:pic>
      <p:pic>
        <p:nvPicPr>
          <p:cNvPr id="75" name="Image 73" descr="preencoded.png"/>
          <p:cNvPicPr>
            <a:picLocks noChangeAspect="1"/>
          </p:cNvPicPr>
          <p:nvPr/>
        </p:nvPicPr>
        <p:blipFill>
          <a:blip r:embed="rId20"/>
          <a:stretch>
            <a:fillRect/>
          </a:stretch>
        </p:blipFill>
        <p:spPr>
          <a:xfrm>
            <a:off x="7498784" y="7026151"/>
            <a:ext cx="3638024" cy="371227"/>
          </a:xfrm>
          <a:prstGeom prst="rect">
            <a:avLst/>
          </a:prstGeom>
        </p:spPr>
      </p:pic>
      <p:pic>
        <p:nvPicPr>
          <p:cNvPr id="76" name="Image 74" descr="preencoded.png"/>
          <p:cNvPicPr>
            <a:picLocks noChangeAspect="1"/>
          </p:cNvPicPr>
          <p:nvPr/>
        </p:nvPicPr>
        <p:blipFill>
          <a:blip r:embed="rId18"/>
          <a:stretch>
            <a:fillRect/>
          </a:stretch>
        </p:blipFill>
        <p:spPr>
          <a:xfrm>
            <a:off x="742454" y="7397378"/>
            <a:ext cx="1559153" cy="371227"/>
          </a:xfrm>
          <a:prstGeom prst="rect">
            <a:avLst/>
          </a:prstGeom>
        </p:spPr>
      </p:pic>
      <p:pic>
        <p:nvPicPr>
          <p:cNvPr id="77" name="Image 75" descr="preencoded.png"/>
          <p:cNvPicPr>
            <a:picLocks noChangeAspect="1"/>
          </p:cNvPicPr>
          <p:nvPr/>
        </p:nvPicPr>
        <p:blipFill>
          <a:blip r:embed="rId19"/>
          <a:stretch>
            <a:fillRect/>
          </a:stretch>
        </p:blipFill>
        <p:spPr>
          <a:xfrm>
            <a:off x="2301607" y="7397378"/>
            <a:ext cx="2598589" cy="371227"/>
          </a:xfrm>
          <a:prstGeom prst="rect">
            <a:avLst/>
          </a:prstGeom>
        </p:spPr>
      </p:pic>
      <p:pic>
        <p:nvPicPr>
          <p:cNvPr id="78" name="Image 76" descr="preencoded.png"/>
          <p:cNvPicPr>
            <a:picLocks noChangeAspect="1"/>
          </p:cNvPicPr>
          <p:nvPr/>
        </p:nvPicPr>
        <p:blipFill>
          <a:blip r:embed="rId19"/>
          <a:stretch>
            <a:fillRect/>
          </a:stretch>
        </p:blipFill>
        <p:spPr>
          <a:xfrm>
            <a:off x="4900195" y="7397378"/>
            <a:ext cx="2598589" cy="371227"/>
          </a:xfrm>
          <a:prstGeom prst="rect">
            <a:avLst/>
          </a:prstGeom>
        </p:spPr>
      </p:pic>
      <p:pic>
        <p:nvPicPr>
          <p:cNvPr id="79" name="Image 77" descr="preencoded.png"/>
          <p:cNvPicPr>
            <a:picLocks noChangeAspect="1"/>
          </p:cNvPicPr>
          <p:nvPr/>
        </p:nvPicPr>
        <p:blipFill>
          <a:blip r:embed="rId20"/>
          <a:stretch>
            <a:fillRect/>
          </a:stretch>
        </p:blipFill>
        <p:spPr>
          <a:xfrm>
            <a:off x="7498784" y="7397378"/>
            <a:ext cx="3638024" cy="371227"/>
          </a:xfrm>
          <a:prstGeom prst="rect">
            <a:avLst/>
          </a:prstGeom>
        </p:spPr>
      </p:pic>
      <p:pic>
        <p:nvPicPr>
          <p:cNvPr id="80" name="Image 78" descr="preencoded.png"/>
          <p:cNvPicPr>
            <a:picLocks noChangeAspect="1"/>
          </p:cNvPicPr>
          <p:nvPr/>
        </p:nvPicPr>
        <p:blipFill>
          <a:blip r:embed="rId17"/>
          <a:stretch>
            <a:fillRect/>
          </a:stretch>
        </p:blipFill>
        <p:spPr>
          <a:xfrm>
            <a:off x="742454" y="7768605"/>
            <a:ext cx="10394355" cy="371227"/>
          </a:xfrm>
          <a:prstGeom prst="rect">
            <a:avLst/>
          </a:prstGeom>
        </p:spPr>
      </p:pic>
      <p:pic>
        <p:nvPicPr>
          <p:cNvPr id="81" name="Image 79" descr="preencoded.png"/>
          <p:cNvPicPr>
            <a:picLocks noChangeAspect="1"/>
          </p:cNvPicPr>
          <p:nvPr/>
        </p:nvPicPr>
        <p:blipFill>
          <a:blip r:embed="rId18"/>
          <a:stretch>
            <a:fillRect/>
          </a:stretch>
        </p:blipFill>
        <p:spPr>
          <a:xfrm>
            <a:off x="742454" y="7768605"/>
            <a:ext cx="1559153" cy="371227"/>
          </a:xfrm>
          <a:prstGeom prst="rect">
            <a:avLst/>
          </a:prstGeom>
        </p:spPr>
      </p:pic>
      <p:pic>
        <p:nvPicPr>
          <p:cNvPr id="82" name="Image 80" descr="preencoded.png"/>
          <p:cNvPicPr>
            <a:picLocks noChangeAspect="1"/>
          </p:cNvPicPr>
          <p:nvPr/>
        </p:nvPicPr>
        <p:blipFill>
          <a:blip r:embed="rId19"/>
          <a:stretch>
            <a:fillRect/>
          </a:stretch>
        </p:blipFill>
        <p:spPr>
          <a:xfrm>
            <a:off x="2301607" y="7768605"/>
            <a:ext cx="2598589" cy="371227"/>
          </a:xfrm>
          <a:prstGeom prst="rect">
            <a:avLst/>
          </a:prstGeom>
        </p:spPr>
      </p:pic>
      <p:pic>
        <p:nvPicPr>
          <p:cNvPr id="83" name="Image 81" descr="preencoded.png"/>
          <p:cNvPicPr>
            <a:picLocks noChangeAspect="1"/>
          </p:cNvPicPr>
          <p:nvPr/>
        </p:nvPicPr>
        <p:blipFill>
          <a:blip r:embed="rId19"/>
          <a:stretch>
            <a:fillRect/>
          </a:stretch>
        </p:blipFill>
        <p:spPr>
          <a:xfrm>
            <a:off x="4900195" y="7768605"/>
            <a:ext cx="2598589" cy="371227"/>
          </a:xfrm>
          <a:prstGeom prst="rect">
            <a:avLst/>
          </a:prstGeom>
        </p:spPr>
      </p:pic>
      <p:pic>
        <p:nvPicPr>
          <p:cNvPr id="84" name="Image 82" descr="preencoded.png"/>
          <p:cNvPicPr>
            <a:picLocks noChangeAspect="1"/>
          </p:cNvPicPr>
          <p:nvPr/>
        </p:nvPicPr>
        <p:blipFill>
          <a:blip r:embed="rId20"/>
          <a:stretch>
            <a:fillRect/>
          </a:stretch>
        </p:blipFill>
        <p:spPr>
          <a:xfrm>
            <a:off x="7498784" y="7768605"/>
            <a:ext cx="3638024" cy="371227"/>
          </a:xfrm>
          <a:prstGeom prst="rect">
            <a:avLst/>
          </a:prstGeom>
        </p:spPr>
      </p:pic>
      <p:pic>
        <p:nvPicPr>
          <p:cNvPr id="85" name="Image 83" descr="preencoded.png"/>
          <p:cNvPicPr>
            <a:picLocks noChangeAspect="1"/>
          </p:cNvPicPr>
          <p:nvPr/>
        </p:nvPicPr>
        <p:blipFill>
          <a:blip r:embed="rId17"/>
          <a:stretch>
            <a:fillRect/>
          </a:stretch>
        </p:blipFill>
        <p:spPr>
          <a:xfrm>
            <a:off x="742454" y="8139832"/>
            <a:ext cx="10394355" cy="371227"/>
          </a:xfrm>
          <a:prstGeom prst="rect">
            <a:avLst/>
          </a:prstGeom>
        </p:spPr>
      </p:pic>
      <p:pic>
        <p:nvPicPr>
          <p:cNvPr id="86" name="Image 84" descr="preencoded.png"/>
          <p:cNvPicPr>
            <a:picLocks noChangeAspect="1"/>
          </p:cNvPicPr>
          <p:nvPr/>
        </p:nvPicPr>
        <p:blipFill>
          <a:blip r:embed="rId18"/>
          <a:stretch>
            <a:fillRect/>
          </a:stretch>
        </p:blipFill>
        <p:spPr>
          <a:xfrm>
            <a:off x="742454" y="8139832"/>
            <a:ext cx="1559153" cy="371227"/>
          </a:xfrm>
          <a:prstGeom prst="rect">
            <a:avLst/>
          </a:prstGeom>
        </p:spPr>
      </p:pic>
      <p:pic>
        <p:nvPicPr>
          <p:cNvPr id="87" name="Image 85" descr="preencoded.png"/>
          <p:cNvPicPr>
            <a:picLocks noChangeAspect="1"/>
          </p:cNvPicPr>
          <p:nvPr/>
        </p:nvPicPr>
        <p:blipFill>
          <a:blip r:embed="rId19"/>
          <a:stretch>
            <a:fillRect/>
          </a:stretch>
        </p:blipFill>
        <p:spPr>
          <a:xfrm>
            <a:off x="2301607" y="8139832"/>
            <a:ext cx="2598589" cy="371227"/>
          </a:xfrm>
          <a:prstGeom prst="rect">
            <a:avLst/>
          </a:prstGeom>
        </p:spPr>
      </p:pic>
      <p:pic>
        <p:nvPicPr>
          <p:cNvPr id="88" name="Image 86" descr="preencoded.png"/>
          <p:cNvPicPr>
            <a:picLocks noChangeAspect="1"/>
          </p:cNvPicPr>
          <p:nvPr/>
        </p:nvPicPr>
        <p:blipFill>
          <a:blip r:embed="rId19"/>
          <a:stretch>
            <a:fillRect/>
          </a:stretch>
        </p:blipFill>
        <p:spPr>
          <a:xfrm>
            <a:off x="4900195" y="8139832"/>
            <a:ext cx="2598589" cy="371227"/>
          </a:xfrm>
          <a:prstGeom prst="rect">
            <a:avLst/>
          </a:prstGeom>
        </p:spPr>
      </p:pic>
      <p:pic>
        <p:nvPicPr>
          <p:cNvPr id="89" name="Image 87" descr="preencoded.png"/>
          <p:cNvPicPr>
            <a:picLocks noChangeAspect="1"/>
          </p:cNvPicPr>
          <p:nvPr/>
        </p:nvPicPr>
        <p:blipFill>
          <a:blip r:embed="rId20"/>
          <a:stretch>
            <a:fillRect/>
          </a:stretch>
        </p:blipFill>
        <p:spPr>
          <a:xfrm>
            <a:off x="7498784" y="8139832"/>
            <a:ext cx="3638024" cy="371227"/>
          </a:xfrm>
          <a:prstGeom prst="rect">
            <a:avLst/>
          </a:prstGeom>
        </p:spPr>
      </p:pic>
      <p:pic>
        <p:nvPicPr>
          <p:cNvPr id="90" name="Image 88" descr="preencoded.png"/>
          <p:cNvPicPr>
            <a:picLocks noChangeAspect="1"/>
          </p:cNvPicPr>
          <p:nvPr/>
        </p:nvPicPr>
        <p:blipFill>
          <a:blip r:embed="rId17"/>
          <a:stretch>
            <a:fillRect/>
          </a:stretch>
        </p:blipFill>
        <p:spPr>
          <a:xfrm>
            <a:off x="742454" y="8511059"/>
            <a:ext cx="10394355" cy="371227"/>
          </a:xfrm>
          <a:prstGeom prst="rect">
            <a:avLst/>
          </a:prstGeom>
        </p:spPr>
      </p:pic>
      <p:pic>
        <p:nvPicPr>
          <p:cNvPr id="91" name="Image 89" descr="preencoded.png"/>
          <p:cNvPicPr>
            <a:picLocks noChangeAspect="1"/>
          </p:cNvPicPr>
          <p:nvPr/>
        </p:nvPicPr>
        <p:blipFill>
          <a:blip r:embed="rId18"/>
          <a:stretch>
            <a:fillRect/>
          </a:stretch>
        </p:blipFill>
        <p:spPr>
          <a:xfrm>
            <a:off x="742454" y="8511059"/>
            <a:ext cx="1559153" cy="371227"/>
          </a:xfrm>
          <a:prstGeom prst="rect">
            <a:avLst/>
          </a:prstGeom>
        </p:spPr>
      </p:pic>
      <p:pic>
        <p:nvPicPr>
          <p:cNvPr id="92" name="Image 90" descr="preencoded.png"/>
          <p:cNvPicPr>
            <a:picLocks noChangeAspect="1"/>
          </p:cNvPicPr>
          <p:nvPr/>
        </p:nvPicPr>
        <p:blipFill>
          <a:blip r:embed="rId19"/>
          <a:stretch>
            <a:fillRect/>
          </a:stretch>
        </p:blipFill>
        <p:spPr>
          <a:xfrm>
            <a:off x="2301607" y="8511059"/>
            <a:ext cx="2598589" cy="371227"/>
          </a:xfrm>
          <a:prstGeom prst="rect">
            <a:avLst/>
          </a:prstGeom>
        </p:spPr>
      </p:pic>
      <p:pic>
        <p:nvPicPr>
          <p:cNvPr id="93" name="Image 91" descr="preencoded.png"/>
          <p:cNvPicPr>
            <a:picLocks noChangeAspect="1"/>
          </p:cNvPicPr>
          <p:nvPr/>
        </p:nvPicPr>
        <p:blipFill>
          <a:blip r:embed="rId19"/>
          <a:stretch>
            <a:fillRect/>
          </a:stretch>
        </p:blipFill>
        <p:spPr>
          <a:xfrm>
            <a:off x="4900195" y="8511059"/>
            <a:ext cx="2598589" cy="371227"/>
          </a:xfrm>
          <a:prstGeom prst="rect">
            <a:avLst/>
          </a:prstGeom>
        </p:spPr>
      </p:pic>
      <p:pic>
        <p:nvPicPr>
          <p:cNvPr id="94" name="Image 92" descr="preencoded.png"/>
          <p:cNvPicPr>
            <a:picLocks noChangeAspect="1"/>
          </p:cNvPicPr>
          <p:nvPr/>
        </p:nvPicPr>
        <p:blipFill>
          <a:blip r:embed="rId20"/>
          <a:stretch>
            <a:fillRect/>
          </a:stretch>
        </p:blipFill>
        <p:spPr>
          <a:xfrm>
            <a:off x="7498784" y="8511059"/>
            <a:ext cx="3638024" cy="371227"/>
          </a:xfrm>
          <a:prstGeom prst="rect">
            <a:avLst/>
          </a:prstGeom>
        </p:spPr>
      </p:pic>
      <p:pic>
        <p:nvPicPr>
          <p:cNvPr id="95" name="Image 93" descr="preencoded.png"/>
          <p:cNvPicPr>
            <a:picLocks noChangeAspect="1"/>
          </p:cNvPicPr>
          <p:nvPr/>
        </p:nvPicPr>
        <p:blipFill>
          <a:blip r:embed="rId18"/>
          <a:stretch>
            <a:fillRect/>
          </a:stretch>
        </p:blipFill>
        <p:spPr>
          <a:xfrm>
            <a:off x="742454" y="8882286"/>
            <a:ext cx="1559153" cy="371227"/>
          </a:xfrm>
          <a:prstGeom prst="rect">
            <a:avLst/>
          </a:prstGeom>
        </p:spPr>
      </p:pic>
      <p:pic>
        <p:nvPicPr>
          <p:cNvPr id="96" name="Image 94" descr="preencoded.png"/>
          <p:cNvPicPr>
            <a:picLocks noChangeAspect="1"/>
          </p:cNvPicPr>
          <p:nvPr/>
        </p:nvPicPr>
        <p:blipFill>
          <a:blip r:embed="rId19"/>
          <a:stretch>
            <a:fillRect/>
          </a:stretch>
        </p:blipFill>
        <p:spPr>
          <a:xfrm>
            <a:off x="2301607" y="8882286"/>
            <a:ext cx="2598589" cy="371227"/>
          </a:xfrm>
          <a:prstGeom prst="rect">
            <a:avLst/>
          </a:prstGeom>
        </p:spPr>
      </p:pic>
      <p:pic>
        <p:nvPicPr>
          <p:cNvPr id="97" name="Image 95" descr="preencoded.png"/>
          <p:cNvPicPr>
            <a:picLocks noChangeAspect="1"/>
          </p:cNvPicPr>
          <p:nvPr/>
        </p:nvPicPr>
        <p:blipFill>
          <a:blip r:embed="rId19"/>
          <a:stretch>
            <a:fillRect/>
          </a:stretch>
        </p:blipFill>
        <p:spPr>
          <a:xfrm>
            <a:off x="4900195" y="8882286"/>
            <a:ext cx="2598589" cy="371227"/>
          </a:xfrm>
          <a:prstGeom prst="rect">
            <a:avLst/>
          </a:prstGeom>
        </p:spPr>
      </p:pic>
      <p:pic>
        <p:nvPicPr>
          <p:cNvPr id="98" name="Image 96" descr="preencoded.png"/>
          <p:cNvPicPr>
            <a:picLocks noChangeAspect="1"/>
          </p:cNvPicPr>
          <p:nvPr/>
        </p:nvPicPr>
        <p:blipFill>
          <a:blip r:embed="rId20"/>
          <a:stretch>
            <a:fillRect/>
          </a:stretch>
        </p:blipFill>
        <p:spPr>
          <a:xfrm>
            <a:off x="7498784" y="8882286"/>
            <a:ext cx="3638024" cy="371227"/>
          </a:xfrm>
          <a:prstGeom prst="rect">
            <a:avLst/>
          </a:prstGeom>
        </p:spPr>
      </p:pic>
      <p:pic>
        <p:nvPicPr>
          <p:cNvPr id="99" name="Image 97" descr="preencoded.png"/>
          <p:cNvPicPr>
            <a:picLocks noChangeAspect="1"/>
          </p:cNvPicPr>
          <p:nvPr/>
        </p:nvPicPr>
        <p:blipFill>
          <a:blip r:embed="rId17"/>
          <a:stretch>
            <a:fillRect/>
          </a:stretch>
        </p:blipFill>
        <p:spPr>
          <a:xfrm>
            <a:off x="742454" y="9253513"/>
            <a:ext cx="10394355" cy="371227"/>
          </a:xfrm>
          <a:prstGeom prst="rect">
            <a:avLst/>
          </a:prstGeom>
        </p:spPr>
      </p:pic>
      <p:pic>
        <p:nvPicPr>
          <p:cNvPr id="100" name="Image 98" descr="preencoded.png"/>
          <p:cNvPicPr>
            <a:picLocks noChangeAspect="1"/>
          </p:cNvPicPr>
          <p:nvPr/>
        </p:nvPicPr>
        <p:blipFill>
          <a:blip r:embed="rId18"/>
          <a:stretch>
            <a:fillRect/>
          </a:stretch>
        </p:blipFill>
        <p:spPr>
          <a:xfrm>
            <a:off x="742454" y="9253513"/>
            <a:ext cx="1559153" cy="371227"/>
          </a:xfrm>
          <a:prstGeom prst="rect">
            <a:avLst/>
          </a:prstGeom>
        </p:spPr>
      </p:pic>
      <p:pic>
        <p:nvPicPr>
          <p:cNvPr id="101" name="Image 99" descr="preencoded.png"/>
          <p:cNvPicPr>
            <a:picLocks noChangeAspect="1"/>
          </p:cNvPicPr>
          <p:nvPr/>
        </p:nvPicPr>
        <p:blipFill>
          <a:blip r:embed="rId19"/>
          <a:stretch>
            <a:fillRect/>
          </a:stretch>
        </p:blipFill>
        <p:spPr>
          <a:xfrm>
            <a:off x="2301607" y="9253513"/>
            <a:ext cx="2598589" cy="371227"/>
          </a:xfrm>
          <a:prstGeom prst="rect">
            <a:avLst/>
          </a:prstGeom>
        </p:spPr>
      </p:pic>
      <p:pic>
        <p:nvPicPr>
          <p:cNvPr id="102" name="Image 100" descr="preencoded.png"/>
          <p:cNvPicPr>
            <a:picLocks noChangeAspect="1"/>
          </p:cNvPicPr>
          <p:nvPr/>
        </p:nvPicPr>
        <p:blipFill>
          <a:blip r:embed="rId19"/>
          <a:stretch>
            <a:fillRect/>
          </a:stretch>
        </p:blipFill>
        <p:spPr>
          <a:xfrm>
            <a:off x="4900195" y="9253513"/>
            <a:ext cx="2598589" cy="371227"/>
          </a:xfrm>
          <a:prstGeom prst="rect">
            <a:avLst/>
          </a:prstGeom>
        </p:spPr>
      </p:pic>
      <p:pic>
        <p:nvPicPr>
          <p:cNvPr id="103" name="Image 101" descr="preencoded.png"/>
          <p:cNvPicPr>
            <a:picLocks noChangeAspect="1"/>
          </p:cNvPicPr>
          <p:nvPr/>
        </p:nvPicPr>
        <p:blipFill>
          <a:blip r:embed="rId20"/>
          <a:stretch>
            <a:fillRect/>
          </a:stretch>
        </p:blipFill>
        <p:spPr>
          <a:xfrm>
            <a:off x="7498784" y="9253513"/>
            <a:ext cx="3638024" cy="371227"/>
          </a:xfrm>
          <a:prstGeom prst="rect">
            <a:avLst/>
          </a:prstGeom>
        </p:spPr>
      </p:pic>
      <p:pic>
        <p:nvPicPr>
          <p:cNvPr id="104" name="Image 102" descr="preencoded.png"/>
          <p:cNvPicPr>
            <a:picLocks noChangeAspect="1"/>
          </p:cNvPicPr>
          <p:nvPr/>
        </p:nvPicPr>
        <p:blipFill>
          <a:blip r:embed="rId18"/>
          <a:stretch>
            <a:fillRect/>
          </a:stretch>
        </p:blipFill>
        <p:spPr>
          <a:xfrm>
            <a:off x="742454" y="9624740"/>
            <a:ext cx="1559153" cy="371227"/>
          </a:xfrm>
          <a:prstGeom prst="rect">
            <a:avLst/>
          </a:prstGeom>
        </p:spPr>
      </p:pic>
      <p:pic>
        <p:nvPicPr>
          <p:cNvPr id="105" name="Image 103" descr="preencoded.png"/>
          <p:cNvPicPr>
            <a:picLocks noChangeAspect="1"/>
          </p:cNvPicPr>
          <p:nvPr/>
        </p:nvPicPr>
        <p:blipFill>
          <a:blip r:embed="rId19"/>
          <a:stretch>
            <a:fillRect/>
          </a:stretch>
        </p:blipFill>
        <p:spPr>
          <a:xfrm>
            <a:off x="2301607" y="9624740"/>
            <a:ext cx="2598589" cy="371227"/>
          </a:xfrm>
          <a:prstGeom prst="rect">
            <a:avLst/>
          </a:prstGeom>
        </p:spPr>
      </p:pic>
      <p:pic>
        <p:nvPicPr>
          <p:cNvPr id="106" name="Image 104" descr="preencoded.png"/>
          <p:cNvPicPr>
            <a:picLocks noChangeAspect="1"/>
          </p:cNvPicPr>
          <p:nvPr/>
        </p:nvPicPr>
        <p:blipFill>
          <a:blip r:embed="rId19"/>
          <a:stretch>
            <a:fillRect/>
          </a:stretch>
        </p:blipFill>
        <p:spPr>
          <a:xfrm>
            <a:off x="4900195" y="9624740"/>
            <a:ext cx="2598589" cy="371227"/>
          </a:xfrm>
          <a:prstGeom prst="rect">
            <a:avLst/>
          </a:prstGeom>
        </p:spPr>
      </p:pic>
      <p:pic>
        <p:nvPicPr>
          <p:cNvPr id="107" name="Image 105" descr="preencoded.png"/>
          <p:cNvPicPr>
            <a:picLocks noChangeAspect="1"/>
          </p:cNvPicPr>
          <p:nvPr/>
        </p:nvPicPr>
        <p:blipFill>
          <a:blip r:embed="rId20"/>
          <a:stretch>
            <a:fillRect/>
          </a:stretch>
        </p:blipFill>
        <p:spPr>
          <a:xfrm>
            <a:off x="7498784" y="9624740"/>
            <a:ext cx="3638024" cy="371227"/>
          </a:xfrm>
          <a:prstGeom prst="rect">
            <a:avLst/>
          </a:prstGeom>
        </p:spPr>
      </p:pic>
      <p:pic>
        <p:nvPicPr>
          <p:cNvPr id="108" name="Image 106" descr="preencoded.png"/>
          <p:cNvPicPr>
            <a:picLocks noChangeAspect="1"/>
          </p:cNvPicPr>
          <p:nvPr/>
        </p:nvPicPr>
        <p:blipFill>
          <a:blip r:embed="rId17"/>
          <a:stretch>
            <a:fillRect/>
          </a:stretch>
        </p:blipFill>
        <p:spPr>
          <a:xfrm>
            <a:off x="742454" y="9995967"/>
            <a:ext cx="10394355" cy="371227"/>
          </a:xfrm>
          <a:prstGeom prst="rect">
            <a:avLst/>
          </a:prstGeom>
        </p:spPr>
      </p:pic>
      <p:pic>
        <p:nvPicPr>
          <p:cNvPr id="109" name="Image 107" descr="preencoded.png"/>
          <p:cNvPicPr>
            <a:picLocks noChangeAspect="1"/>
          </p:cNvPicPr>
          <p:nvPr/>
        </p:nvPicPr>
        <p:blipFill>
          <a:blip r:embed="rId18"/>
          <a:stretch>
            <a:fillRect/>
          </a:stretch>
        </p:blipFill>
        <p:spPr>
          <a:xfrm>
            <a:off x="742454" y="9995967"/>
            <a:ext cx="1559153" cy="371227"/>
          </a:xfrm>
          <a:prstGeom prst="rect">
            <a:avLst/>
          </a:prstGeom>
        </p:spPr>
      </p:pic>
      <p:pic>
        <p:nvPicPr>
          <p:cNvPr id="110" name="Image 108" descr="preencoded.png"/>
          <p:cNvPicPr>
            <a:picLocks noChangeAspect="1"/>
          </p:cNvPicPr>
          <p:nvPr/>
        </p:nvPicPr>
        <p:blipFill>
          <a:blip r:embed="rId19"/>
          <a:stretch>
            <a:fillRect/>
          </a:stretch>
        </p:blipFill>
        <p:spPr>
          <a:xfrm>
            <a:off x="2301607" y="9995967"/>
            <a:ext cx="2598589" cy="371227"/>
          </a:xfrm>
          <a:prstGeom prst="rect">
            <a:avLst/>
          </a:prstGeom>
        </p:spPr>
      </p:pic>
      <p:pic>
        <p:nvPicPr>
          <p:cNvPr id="111" name="Image 109" descr="preencoded.png"/>
          <p:cNvPicPr>
            <a:picLocks noChangeAspect="1"/>
          </p:cNvPicPr>
          <p:nvPr/>
        </p:nvPicPr>
        <p:blipFill>
          <a:blip r:embed="rId19"/>
          <a:stretch>
            <a:fillRect/>
          </a:stretch>
        </p:blipFill>
        <p:spPr>
          <a:xfrm>
            <a:off x="4900195" y="9995967"/>
            <a:ext cx="2598589" cy="371227"/>
          </a:xfrm>
          <a:prstGeom prst="rect">
            <a:avLst/>
          </a:prstGeom>
        </p:spPr>
      </p:pic>
      <p:pic>
        <p:nvPicPr>
          <p:cNvPr id="112" name="Image 110" descr="preencoded.png"/>
          <p:cNvPicPr>
            <a:picLocks noChangeAspect="1"/>
          </p:cNvPicPr>
          <p:nvPr/>
        </p:nvPicPr>
        <p:blipFill>
          <a:blip r:embed="rId20"/>
          <a:stretch>
            <a:fillRect/>
          </a:stretch>
        </p:blipFill>
        <p:spPr>
          <a:xfrm>
            <a:off x="7498784" y="9995967"/>
            <a:ext cx="3638024" cy="371227"/>
          </a:xfrm>
          <a:prstGeom prst="rect">
            <a:avLst/>
          </a:prstGeom>
        </p:spPr>
      </p:pic>
      <p:sp>
        <p:nvSpPr>
          <p:cNvPr id="114"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CIDR Prefix Table</a:t>
            </a:r>
            <a:endParaRPr lang="en-US" sz="2631" dirty="0"/>
          </a:p>
        </p:txBody>
      </p:sp>
      <p:sp>
        <p:nvSpPr>
          <p:cNvPr id="115" name="Text 1"/>
          <p:cNvSpPr/>
          <p:nvPr/>
        </p:nvSpPr>
        <p:spPr>
          <a:xfrm>
            <a:off x="965190" y="1081539"/>
            <a:ext cx="1039435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 CIDR notation provides a concise way to represent IP addresses and their associated network mask. The table below shows the relationship between CIDR prefixes and available IP addresses.</a:t>
            </a:r>
            <a:endParaRPr lang="en-US" sz="1169" dirty="0"/>
          </a:p>
        </p:txBody>
      </p:sp>
      <p:sp>
        <p:nvSpPr>
          <p:cNvPr id="116" name="Text 2"/>
          <p:cNvSpPr/>
          <p:nvPr/>
        </p:nvSpPr>
        <p:spPr>
          <a:xfrm>
            <a:off x="1141523" y="1675502"/>
            <a:ext cx="1870984"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CIDR Prefix</a:t>
            </a:r>
            <a:endParaRPr lang="en-US" sz="1169" dirty="0"/>
          </a:p>
        </p:txBody>
      </p:sp>
      <p:sp>
        <p:nvSpPr>
          <p:cNvPr id="117" name="Text 3"/>
          <p:cNvSpPr/>
          <p:nvPr/>
        </p:nvSpPr>
        <p:spPr>
          <a:xfrm>
            <a:off x="2682114" y="1675502"/>
            <a:ext cx="2598589"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Subnet Mask</a:t>
            </a:r>
            <a:endParaRPr lang="en-US" sz="1169" dirty="0"/>
          </a:p>
        </p:txBody>
      </p:sp>
      <p:sp>
        <p:nvSpPr>
          <p:cNvPr id="118" name="Text 4"/>
          <p:cNvSpPr/>
          <p:nvPr/>
        </p:nvSpPr>
        <p:spPr>
          <a:xfrm>
            <a:off x="5262142" y="1675502"/>
            <a:ext cx="3118306"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Total IP Addresses</a:t>
            </a:r>
            <a:endParaRPr lang="en-US" sz="1169" dirty="0"/>
          </a:p>
        </p:txBody>
      </p:sp>
      <p:sp>
        <p:nvSpPr>
          <p:cNvPr id="119" name="Text 5"/>
          <p:cNvSpPr/>
          <p:nvPr/>
        </p:nvSpPr>
        <p:spPr>
          <a:xfrm>
            <a:off x="7860731" y="1675502"/>
            <a:ext cx="3638024"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Usable IP Addresses</a:t>
            </a:r>
            <a:endParaRPr lang="en-US" sz="1169" dirty="0"/>
          </a:p>
        </p:txBody>
      </p:sp>
      <p:sp>
        <p:nvSpPr>
          <p:cNvPr id="120" name="Text 6"/>
          <p:cNvSpPr/>
          <p:nvPr/>
        </p:nvSpPr>
        <p:spPr>
          <a:xfrm>
            <a:off x="881664" y="2120975"/>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/8</a:t>
            </a:r>
            <a:endParaRPr lang="en-US" sz="1169" dirty="0"/>
          </a:p>
        </p:txBody>
      </p:sp>
      <p:sp>
        <p:nvSpPr>
          <p:cNvPr id="121" name="Text 7"/>
          <p:cNvSpPr/>
          <p:nvPr/>
        </p:nvSpPr>
        <p:spPr>
          <a:xfrm>
            <a:off x="2440817" y="2120975"/>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255.0.0.0</a:t>
            </a:r>
            <a:endParaRPr lang="en-US" sz="1169" dirty="0"/>
          </a:p>
        </p:txBody>
      </p:sp>
      <p:sp>
        <p:nvSpPr>
          <p:cNvPr id="122" name="Text 8"/>
          <p:cNvSpPr/>
          <p:nvPr/>
        </p:nvSpPr>
        <p:spPr>
          <a:xfrm>
            <a:off x="5039406" y="2120975"/>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16,777,216</a:t>
            </a:r>
            <a:endParaRPr lang="en-US" sz="1169" dirty="0"/>
          </a:p>
        </p:txBody>
      </p:sp>
      <p:sp>
        <p:nvSpPr>
          <p:cNvPr id="123" name="Text 9"/>
          <p:cNvSpPr/>
          <p:nvPr/>
        </p:nvSpPr>
        <p:spPr>
          <a:xfrm>
            <a:off x="7637994" y="2120975"/>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16,777,214</a:t>
            </a:r>
            <a:endParaRPr lang="en-US" sz="1169" dirty="0"/>
          </a:p>
        </p:txBody>
      </p:sp>
      <p:sp>
        <p:nvSpPr>
          <p:cNvPr id="124" name="Text 10"/>
          <p:cNvSpPr/>
          <p:nvPr/>
        </p:nvSpPr>
        <p:spPr>
          <a:xfrm>
            <a:off x="881664" y="2492202"/>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/9</a:t>
            </a:r>
            <a:endParaRPr lang="en-US" sz="1169" dirty="0"/>
          </a:p>
        </p:txBody>
      </p:sp>
      <p:sp>
        <p:nvSpPr>
          <p:cNvPr id="125" name="Text 11"/>
          <p:cNvSpPr/>
          <p:nvPr/>
        </p:nvSpPr>
        <p:spPr>
          <a:xfrm>
            <a:off x="2440817" y="2492202"/>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255.128.0.0</a:t>
            </a:r>
            <a:endParaRPr lang="en-US" sz="1169" dirty="0"/>
          </a:p>
        </p:txBody>
      </p:sp>
      <p:sp>
        <p:nvSpPr>
          <p:cNvPr id="126" name="Text 12"/>
          <p:cNvSpPr/>
          <p:nvPr/>
        </p:nvSpPr>
        <p:spPr>
          <a:xfrm>
            <a:off x="5039405" y="2492202"/>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8,388,608</a:t>
            </a:r>
            <a:endParaRPr lang="en-US" sz="1169" dirty="0"/>
          </a:p>
        </p:txBody>
      </p:sp>
      <p:sp>
        <p:nvSpPr>
          <p:cNvPr id="127" name="Text 13"/>
          <p:cNvSpPr/>
          <p:nvPr/>
        </p:nvSpPr>
        <p:spPr>
          <a:xfrm>
            <a:off x="7637994" y="2492202"/>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8,388,606</a:t>
            </a:r>
            <a:endParaRPr lang="en-US" sz="1169" dirty="0"/>
          </a:p>
        </p:txBody>
      </p:sp>
      <p:sp>
        <p:nvSpPr>
          <p:cNvPr id="128" name="Text 14"/>
          <p:cNvSpPr/>
          <p:nvPr/>
        </p:nvSpPr>
        <p:spPr>
          <a:xfrm>
            <a:off x="881664" y="2863429"/>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/10</a:t>
            </a:r>
            <a:endParaRPr lang="en-US" sz="1169" dirty="0"/>
          </a:p>
        </p:txBody>
      </p:sp>
      <p:sp>
        <p:nvSpPr>
          <p:cNvPr id="129" name="Text 15"/>
          <p:cNvSpPr/>
          <p:nvPr/>
        </p:nvSpPr>
        <p:spPr>
          <a:xfrm>
            <a:off x="2440817" y="2863429"/>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255.192.0.0</a:t>
            </a:r>
            <a:endParaRPr lang="en-US" sz="1169" dirty="0"/>
          </a:p>
        </p:txBody>
      </p:sp>
      <p:sp>
        <p:nvSpPr>
          <p:cNvPr id="130" name="Text 16"/>
          <p:cNvSpPr/>
          <p:nvPr/>
        </p:nvSpPr>
        <p:spPr>
          <a:xfrm>
            <a:off x="5039405" y="2863429"/>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4,194,304</a:t>
            </a:r>
            <a:endParaRPr lang="en-US" sz="1169" dirty="0"/>
          </a:p>
        </p:txBody>
      </p:sp>
      <p:sp>
        <p:nvSpPr>
          <p:cNvPr id="131" name="Text 17"/>
          <p:cNvSpPr/>
          <p:nvPr/>
        </p:nvSpPr>
        <p:spPr>
          <a:xfrm>
            <a:off x="7637994" y="2863429"/>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4,194,302</a:t>
            </a:r>
            <a:endParaRPr lang="en-US" sz="1169" dirty="0"/>
          </a:p>
        </p:txBody>
      </p:sp>
      <p:sp>
        <p:nvSpPr>
          <p:cNvPr id="132" name="Text 18"/>
          <p:cNvSpPr/>
          <p:nvPr/>
        </p:nvSpPr>
        <p:spPr>
          <a:xfrm>
            <a:off x="881664" y="3234656"/>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/11</a:t>
            </a:r>
            <a:endParaRPr lang="en-US" sz="1169" dirty="0"/>
          </a:p>
        </p:txBody>
      </p:sp>
      <p:sp>
        <p:nvSpPr>
          <p:cNvPr id="133" name="Text 19"/>
          <p:cNvSpPr/>
          <p:nvPr/>
        </p:nvSpPr>
        <p:spPr>
          <a:xfrm>
            <a:off x="2440817" y="3234656"/>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255.224.0.0</a:t>
            </a:r>
            <a:endParaRPr lang="en-US" sz="1169" dirty="0"/>
          </a:p>
        </p:txBody>
      </p:sp>
      <p:sp>
        <p:nvSpPr>
          <p:cNvPr id="134" name="Text 20"/>
          <p:cNvSpPr/>
          <p:nvPr/>
        </p:nvSpPr>
        <p:spPr>
          <a:xfrm>
            <a:off x="5039405" y="3234656"/>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2,097,152</a:t>
            </a:r>
            <a:endParaRPr lang="en-US" sz="1169" dirty="0"/>
          </a:p>
        </p:txBody>
      </p:sp>
      <p:sp>
        <p:nvSpPr>
          <p:cNvPr id="135" name="Text 21"/>
          <p:cNvSpPr/>
          <p:nvPr/>
        </p:nvSpPr>
        <p:spPr>
          <a:xfrm>
            <a:off x="7637994" y="3234656"/>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2,097,150</a:t>
            </a:r>
            <a:endParaRPr lang="en-US" sz="1169" dirty="0"/>
          </a:p>
        </p:txBody>
      </p:sp>
      <p:sp>
        <p:nvSpPr>
          <p:cNvPr id="136" name="Text 22"/>
          <p:cNvSpPr/>
          <p:nvPr/>
        </p:nvSpPr>
        <p:spPr>
          <a:xfrm>
            <a:off x="881664" y="3605882"/>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/12</a:t>
            </a:r>
            <a:endParaRPr lang="en-US" sz="1169" dirty="0"/>
          </a:p>
        </p:txBody>
      </p:sp>
      <p:sp>
        <p:nvSpPr>
          <p:cNvPr id="137" name="Text 23"/>
          <p:cNvSpPr/>
          <p:nvPr/>
        </p:nvSpPr>
        <p:spPr>
          <a:xfrm>
            <a:off x="2440817" y="3605882"/>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255.240.0.0</a:t>
            </a:r>
            <a:endParaRPr lang="en-US" sz="1169" dirty="0"/>
          </a:p>
        </p:txBody>
      </p:sp>
      <p:sp>
        <p:nvSpPr>
          <p:cNvPr id="138" name="Text 24"/>
          <p:cNvSpPr/>
          <p:nvPr/>
        </p:nvSpPr>
        <p:spPr>
          <a:xfrm>
            <a:off x="5039405" y="3605882"/>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1,048,576</a:t>
            </a:r>
            <a:endParaRPr lang="en-US" sz="1169" dirty="0"/>
          </a:p>
        </p:txBody>
      </p:sp>
      <p:sp>
        <p:nvSpPr>
          <p:cNvPr id="139" name="Text 25"/>
          <p:cNvSpPr/>
          <p:nvPr/>
        </p:nvSpPr>
        <p:spPr>
          <a:xfrm>
            <a:off x="7637994" y="3605882"/>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1,048,574</a:t>
            </a:r>
            <a:endParaRPr lang="en-US" sz="1169" dirty="0"/>
          </a:p>
        </p:txBody>
      </p:sp>
      <p:sp>
        <p:nvSpPr>
          <p:cNvPr id="140" name="Text 26"/>
          <p:cNvSpPr/>
          <p:nvPr/>
        </p:nvSpPr>
        <p:spPr>
          <a:xfrm>
            <a:off x="881664" y="3977109"/>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/13</a:t>
            </a:r>
            <a:endParaRPr lang="en-US" sz="1169" dirty="0"/>
          </a:p>
        </p:txBody>
      </p:sp>
      <p:sp>
        <p:nvSpPr>
          <p:cNvPr id="141" name="Text 27"/>
          <p:cNvSpPr/>
          <p:nvPr/>
        </p:nvSpPr>
        <p:spPr>
          <a:xfrm>
            <a:off x="2440817" y="3977109"/>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255.248.0.0</a:t>
            </a:r>
            <a:endParaRPr lang="en-US" sz="1169" dirty="0"/>
          </a:p>
        </p:txBody>
      </p:sp>
      <p:sp>
        <p:nvSpPr>
          <p:cNvPr id="142" name="Text 28"/>
          <p:cNvSpPr/>
          <p:nvPr/>
        </p:nvSpPr>
        <p:spPr>
          <a:xfrm>
            <a:off x="5039405" y="3977109"/>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524,288</a:t>
            </a:r>
            <a:endParaRPr lang="en-US" sz="1169" dirty="0"/>
          </a:p>
        </p:txBody>
      </p:sp>
      <p:sp>
        <p:nvSpPr>
          <p:cNvPr id="143" name="Text 29"/>
          <p:cNvSpPr/>
          <p:nvPr/>
        </p:nvSpPr>
        <p:spPr>
          <a:xfrm>
            <a:off x="7637994" y="3977109"/>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524,286</a:t>
            </a:r>
            <a:endParaRPr lang="en-US" sz="1169" dirty="0"/>
          </a:p>
        </p:txBody>
      </p:sp>
      <p:sp>
        <p:nvSpPr>
          <p:cNvPr id="144" name="Text 30"/>
          <p:cNvSpPr/>
          <p:nvPr/>
        </p:nvSpPr>
        <p:spPr>
          <a:xfrm>
            <a:off x="881664" y="4348336"/>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/14</a:t>
            </a:r>
            <a:endParaRPr lang="en-US" sz="1169" dirty="0"/>
          </a:p>
        </p:txBody>
      </p:sp>
      <p:sp>
        <p:nvSpPr>
          <p:cNvPr id="145" name="Text 31"/>
          <p:cNvSpPr/>
          <p:nvPr/>
        </p:nvSpPr>
        <p:spPr>
          <a:xfrm>
            <a:off x="2440817" y="4348336"/>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255.252.0.0</a:t>
            </a:r>
            <a:endParaRPr lang="en-US" sz="1169" dirty="0"/>
          </a:p>
        </p:txBody>
      </p:sp>
      <p:sp>
        <p:nvSpPr>
          <p:cNvPr id="146" name="Text 32"/>
          <p:cNvSpPr/>
          <p:nvPr/>
        </p:nvSpPr>
        <p:spPr>
          <a:xfrm>
            <a:off x="5039405" y="4348336"/>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262,144</a:t>
            </a:r>
            <a:endParaRPr lang="en-US" sz="1169" dirty="0"/>
          </a:p>
        </p:txBody>
      </p:sp>
      <p:sp>
        <p:nvSpPr>
          <p:cNvPr id="147" name="Text 33"/>
          <p:cNvSpPr/>
          <p:nvPr/>
        </p:nvSpPr>
        <p:spPr>
          <a:xfrm>
            <a:off x="7637994" y="4348336"/>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262,142</a:t>
            </a:r>
            <a:endParaRPr lang="en-US" sz="1169" dirty="0"/>
          </a:p>
        </p:txBody>
      </p:sp>
      <p:sp>
        <p:nvSpPr>
          <p:cNvPr id="148" name="Text 34"/>
          <p:cNvSpPr/>
          <p:nvPr/>
        </p:nvSpPr>
        <p:spPr>
          <a:xfrm>
            <a:off x="881664" y="4719563"/>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/15</a:t>
            </a:r>
            <a:endParaRPr lang="en-US" sz="1169" dirty="0"/>
          </a:p>
        </p:txBody>
      </p:sp>
      <p:sp>
        <p:nvSpPr>
          <p:cNvPr id="149" name="Text 35"/>
          <p:cNvSpPr/>
          <p:nvPr/>
        </p:nvSpPr>
        <p:spPr>
          <a:xfrm>
            <a:off x="2440817" y="4719563"/>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255.254.0.0</a:t>
            </a:r>
            <a:endParaRPr lang="en-US" sz="1169" dirty="0"/>
          </a:p>
        </p:txBody>
      </p:sp>
      <p:sp>
        <p:nvSpPr>
          <p:cNvPr id="150" name="Text 36"/>
          <p:cNvSpPr/>
          <p:nvPr/>
        </p:nvSpPr>
        <p:spPr>
          <a:xfrm>
            <a:off x="5039405" y="4719563"/>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131,072</a:t>
            </a:r>
            <a:endParaRPr lang="en-US" sz="1169" dirty="0"/>
          </a:p>
        </p:txBody>
      </p:sp>
      <p:sp>
        <p:nvSpPr>
          <p:cNvPr id="151" name="Text 37"/>
          <p:cNvSpPr/>
          <p:nvPr/>
        </p:nvSpPr>
        <p:spPr>
          <a:xfrm>
            <a:off x="7637994" y="4719563"/>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131,070</a:t>
            </a:r>
            <a:endParaRPr lang="en-US" sz="1169" dirty="0"/>
          </a:p>
        </p:txBody>
      </p:sp>
      <p:sp>
        <p:nvSpPr>
          <p:cNvPr id="152" name="Text 38"/>
          <p:cNvSpPr/>
          <p:nvPr/>
        </p:nvSpPr>
        <p:spPr>
          <a:xfrm>
            <a:off x="881664" y="5090790"/>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/16</a:t>
            </a:r>
            <a:endParaRPr lang="en-US" sz="1169" dirty="0"/>
          </a:p>
        </p:txBody>
      </p:sp>
      <p:sp>
        <p:nvSpPr>
          <p:cNvPr id="153" name="Text 39"/>
          <p:cNvSpPr/>
          <p:nvPr/>
        </p:nvSpPr>
        <p:spPr>
          <a:xfrm>
            <a:off x="2440817" y="5090790"/>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255.255.0.0</a:t>
            </a:r>
            <a:endParaRPr lang="en-US" sz="1169" dirty="0"/>
          </a:p>
        </p:txBody>
      </p:sp>
      <p:sp>
        <p:nvSpPr>
          <p:cNvPr id="154" name="Text 40"/>
          <p:cNvSpPr/>
          <p:nvPr/>
        </p:nvSpPr>
        <p:spPr>
          <a:xfrm>
            <a:off x="5039405" y="5090790"/>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65,536</a:t>
            </a:r>
            <a:endParaRPr lang="en-US" sz="1169" dirty="0"/>
          </a:p>
        </p:txBody>
      </p:sp>
      <p:sp>
        <p:nvSpPr>
          <p:cNvPr id="155" name="Text 41"/>
          <p:cNvSpPr/>
          <p:nvPr/>
        </p:nvSpPr>
        <p:spPr>
          <a:xfrm>
            <a:off x="7637994" y="5090790"/>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65,534</a:t>
            </a:r>
            <a:endParaRPr lang="en-US" sz="1169" dirty="0"/>
          </a:p>
        </p:txBody>
      </p:sp>
      <p:sp>
        <p:nvSpPr>
          <p:cNvPr id="156" name="Text 42"/>
          <p:cNvSpPr/>
          <p:nvPr/>
        </p:nvSpPr>
        <p:spPr>
          <a:xfrm>
            <a:off x="881664" y="5462017"/>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/17</a:t>
            </a:r>
            <a:endParaRPr lang="en-US" sz="1169" dirty="0"/>
          </a:p>
        </p:txBody>
      </p:sp>
      <p:sp>
        <p:nvSpPr>
          <p:cNvPr id="157" name="Text 43"/>
          <p:cNvSpPr/>
          <p:nvPr/>
        </p:nvSpPr>
        <p:spPr>
          <a:xfrm>
            <a:off x="2440817" y="5462017"/>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255.255.128.0</a:t>
            </a:r>
            <a:endParaRPr lang="en-US" sz="1169" dirty="0"/>
          </a:p>
        </p:txBody>
      </p:sp>
      <p:sp>
        <p:nvSpPr>
          <p:cNvPr id="158" name="Text 44"/>
          <p:cNvSpPr/>
          <p:nvPr/>
        </p:nvSpPr>
        <p:spPr>
          <a:xfrm>
            <a:off x="5039405" y="5462017"/>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32,768</a:t>
            </a:r>
            <a:endParaRPr lang="en-US" sz="1169" dirty="0"/>
          </a:p>
        </p:txBody>
      </p:sp>
      <p:sp>
        <p:nvSpPr>
          <p:cNvPr id="159" name="Text 45"/>
          <p:cNvSpPr/>
          <p:nvPr/>
        </p:nvSpPr>
        <p:spPr>
          <a:xfrm>
            <a:off x="7637994" y="5462017"/>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32,766</a:t>
            </a:r>
            <a:endParaRPr lang="en-US" sz="1169" dirty="0"/>
          </a:p>
        </p:txBody>
      </p:sp>
      <p:sp>
        <p:nvSpPr>
          <p:cNvPr id="160" name="Text 46"/>
          <p:cNvSpPr/>
          <p:nvPr/>
        </p:nvSpPr>
        <p:spPr>
          <a:xfrm>
            <a:off x="881664" y="5833244"/>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/18</a:t>
            </a:r>
            <a:endParaRPr lang="en-US" sz="1169" dirty="0"/>
          </a:p>
        </p:txBody>
      </p:sp>
      <p:sp>
        <p:nvSpPr>
          <p:cNvPr id="161" name="Text 47"/>
          <p:cNvSpPr/>
          <p:nvPr/>
        </p:nvSpPr>
        <p:spPr>
          <a:xfrm>
            <a:off x="2440817" y="5833244"/>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255.255.192.0</a:t>
            </a:r>
            <a:endParaRPr lang="en-US" sz="1169" dirty="0"/>
          </a:p>
        </p:txBody>
      </p:sp>
      <p:sp>
        <p:nvSpPr>
          <p:cNvPr id="162" name="Text 48"/>
          <p:cNvSpPr/>
          <p:nvPr/>
        </p:nvSpPr>
        <p:spPr>
          <a:xfrm>
            <a:off x="5039405" y="5833244"/>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16,384</a:t>
            </a:r>
            <a:endParaRPr lang="en-US" sz="1169" dirty="0"/>
          </a:p>
        </p:txBody>
      </p:sp>
      <p:sp>
        <p:nvSpPr>
          <p:cNvPr id="163" name="Text 49"/>
          <p:cNvSpPr/>
          <p:nvPr/>
        </p:nvSpPr>
        <p:spPr>
          <a:xfrm>
            <a:off x="7637994" y="5833244"/>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16,382</a:t>
            </a:r>
            <a:endParaRPr lang="en-US" sz="1169" dirty="0"/>
          </a:p>
        </p:txBody>
      </p:sp>
      <p:sp>
        <p:nvSpPr>
          <p:cNvPr id="164" name="Text 50"/>
          <p:cNvSpPr/>
          <p:nvPr/>
        </p:nvSpPr>
        <p:spPr>
          <a:xfrm>
            <a:off x="881664" y="6204471"/>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/19</a:t>
            </a:r>
            <a:endParaRPr lang="en-US" sz="1169" dirty="0"/>
          </a:p>
        </p:txBody>
      </p:sp>
      <p:sp>
        <p:nvSpPr>
          <p:cNvPr id="165" name="Text 51"/>
          <p:cNvSpPr/>
          <p:nvPr/>
        </p:nvSpPr>
        <p:spPr>
          <a:xfrm>
            <a:off x="2440817" y="6204471"/>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255.255.224.0</a:t>
            </a:r>
            <a:endParaRPr lang="en-US" sz="1169" dirty="0"/>
          </a:p>
        </p:txBody>
      </p:sp>
      <p:sp>
        <p:nvSpPr>
          <p:cNvPr id="166" name="Text 52"/>
          <p:cNvSpPr/>
          <p:nvPr/>
        </p:nvSpPr>
        <p:spPr>
          <a:xfrm>
            <a:off x="5039405" y="6204471"/>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8,192</a:t>
            </a:r>
            <a:endParaRPr lang="en-US" sz="1169" dirty="0"/>
          </a:p>
        </p:txBody>
      </p:sp>
      <p:sp>
        <p:nvSpPr>
          <p:cNvPr id="167" name="Text 53"/>
          <p:cNvSpPr/>
          <p:nvPr/>
        </p:nvSpPr>
        <p:spPr>
          <a:xfrm>
            <a:off x="7637994" y="6204471"/>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8,190</a:t>
            </a:r>
            <a:endParaRPr lang="en-US" sz="1169" dirty="0"/>
          </a:p>
        </p:txBody>
      </p:sp>
      <p:sp>
        <p:nvSpPr>
          <p:cNvPr id="168" name="Text 54"/>
          <p:cNvSpPr/>
          <p:nvPr/>
        </p:nvSpPr>
        <p:spPr>
          <a:xfrm>
            <a:off x="881664" y="6575698"/>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/20</a:t>
            </a:r>
            <a:endParaRPr lang="en-US" sz="1169" dirty="0"/>
          </a:p>
        </p:txBody>
      </p:sp>
      <p:sp>
        <p:nvSpPr>
          <p:cNvPr id="169" name="Text 55"/>
          <p:cNvSpPr/>
          <p:nvPr/>
        </p:nvSpPr>
        <p:spPr>
          <a:xfrm>
            <a:off x="2440817" y="6575698"/>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255.255.240.0</a:t>
            </a:r>
            <a:endParaRPr lang="en-US" sz="1169" dirty="0"/>
          </a:p>
        </p:txBody>
      </p:sp>
      <p:sp>
        <p:nvSpPr>
          <p:cNvPr id="170" name="Text 56"/>
          <p:cNvSpPr/>
          <p:nvPr/>
        </p:nvSpPr>
        <p:spPr>
          <a:xfrm>
            <a:off x="5039405" y="6575698"/>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4,096</a:t>
            </a:r>
            <a:endParaRPr lang="en-US" sz="1169" dirty="0"/>
          </a:p>
        </p:txBody>
      </p:sp>
      <p:sp>
        <p:nvSpPr>
          <p:cNvPr id="171" name="Text 57"/>
          <p:cNvSpPr/>
          <p:nvPr/>
        </p:nvSpPr>
        <p:spPr>
          <a:xfrm>
            <a:off x="7637994" y="6575698"/>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4,094</a:t>
            </a:r>
            <a:endParaRPr lang="en-US" sz="1169" dirty="0"/>
          </a:p>
        </p:txBody>
      </p:sp>
      <p:sp>
        <p:nvSpPr>
          <p:cNvPr id="172" name="Text 58"/>
          <p:cNvSpPr/>
          <p:nvPr/>
        </p:nvSpPr>
        <p:spPr>
          <a:xfrm>
            <a:off x="881664" y="7026151"/>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/21</a:t>
            </a:r>
            <a:endParaRPr lang="en-US" sz="1169" dirty="0"/>
          </a:p>
        </p:txBody>
      </p:sp>
      <p:sp>
        <p:nvSpPr>
          <p:cNvPr id="173" name="Text 59"/>
          <p:cNvSpPr/>
          <p:nvPr/>
        </p:nvSpPr>
        <p:spPr>
          <a:xfrm>
            <a:off x="2440817" y="7026151"/>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255.255.248.0</a:t>
            </a:r>
            <a:endParaRPr lang="en-US" sz="1169" dirty="0"/>
          </a:p>
        </p:txBody>
      </p:sp>
      <p:sp>
        <p:nvSpPr>
          <p:cNvPr id="174" name="Text 60"/>
          <p:cNvSpPr/>
          <p:nvPr/>
        </p:nvSpPr>
        <p:spPr>
          <a:xfrm>
            <a:off x="5039405" y="7026151"/>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2,048</a:t>
            </a:r>
            <a:endParaRPr lang="en-US" sz="1169" dirty="0"/>
          </a:p>
        </p:txBody>
      </p:sp>
      <p:sp>
        <p:nvSpPr>
          <p:cNvPr id="175" name="Text 61"/>
          <p:cNvSpPr/>
          <p:nvPr/>
        </p:nvSpPr>
        <p:spPr>
          <a:xfrm>
            <a:off x="7637994" y="7026151"/>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2,046</a:t>
            </a:r>
            <a:endParaRPr lang="en-US" sz="1169" dirty="0"/>
          </a:p>
        </p:txBody>
      </p:sp>
      <p:sp>
        <p:nvSpPr>
          <p:cNvPr id="176" name="Text 62"/>
          <p:cNvSpPr/>
          <p:nvPr/>
        </p:nvSpPr>
        <p:spPr>
          <a:xfrm>
            <a:off x="881664" y="7397378"/>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/22</a:t>
            </a:r>
            <a:endParaRPr lang="en-US" sz="1169" dirty="0"/>
          </a:p>
        </p:txBody>
      </p:sp>
      <p:sp>
        <p:nvSpPr>
          <p:cNvPr id="177" name="Text 63"/>
          <p:cNvSpPr/>
          <p:nvPr/>
        </p:nvSpPr>
        <p:spPr>
          <a:xfrm>
            <a:off x="2440817" y="7397378"/>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255.255.252.0</a:t>
            </a:r>
            <a:endParaRPr lang="en-US" sz="1169" dirty="0"/>
          </a:p>
        </p:txBody>
      </p:sp>
      <p:sp>
        <p:nvSpPr>
          <p:cNvPr id="178" name="Text 64"/>
          <p:cNvSpPr/>
          <p:nvPr/>
        </p:nvSpPr>
        <p:spPr>
          <a:xfrm>
            <a:off x="5039405" y="7397378"/>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1,024</a:t>
            </a:r>
            <a:endParaRPr lang="en-US" sz="1169" dirty="0"/>
          </a:p>
        </p:txBody>
      </p:sp>
      <p:sp>
        <p:nvSpPr>
          <p:cNvPr id="179" name="Text 65"/>
          <p:cNvSpPr/>
          <p:nvPr/>
        </p:nvSpPr>
        <p:spPr>
          <a:xfrm>
            <a:off x="7637994" y="7397378"/>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1,022</a:t>
            </a:r>
            <a:endParaRPr lang="en-US" sz="1169" dirty="0"/>
          </a:p>
        </p:txBody>
      </p:sp>
      <p:sp>
        <p:nvSpPr>
          <p:cNvPr id="180" name="Text 66"/>
          <p:cNvSpPr/>
          <p:nvPr/>
        </p:nvSpPr>
        <p:spPr>
          <a:xfrm>
            <a:off x="881664" y="7768605"/>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/23</a:t>
            </a:r>
            <a:endParaRPr lang="en-US" sz="1169" dirty="0"/>
          </a:p>
        </p:txBody>
      </p:sp>
      <p:sp>
        <p:nvSpPr>
          <p:cNvPr id="181" name="Text 67"/>
          <p:cNvSpPr/>
          <p:nvPr/>
        </p:nvSpPr>
        <p:spPr>
          <a:xfrm>
            <a:off x="2440817" y="7768605"/>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255.255.254.0</a:t>
            </a:r>
            <a:endParaRPr lang="en-US" sz="1169" dirty="0"/>
          </a:p>
        </p:txBody>
      </p:sp>
      <p:sp>
        <p:nvSpPr>
          <p:cNvPr id="182" name="Text 68"/>
          <p:cNvSpPr/>
          <p:nvPr/>
        </p:nvSpPr>
        <p:spPr>
          <a:xfrm>
            <a:off x="5039405" y="7768605"/>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512</a:t>
            </a:r>
            <a:endParaRPr lang="en-US" sz="1169" dirty="0"/>
          </a:p>
        </p:txBody>
      </p:sp>
      <p:sp>
        <p:nvSpPr>
          <p:cNvPr id="183" name="Text 69"/>
          <p:cNvSpPr/>
          <p:nvPr/>
        </p:nvSpPr>
        <p:spPr>
          <a:xfrm>
            <a:off x="7637994" y="7768605"/>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510</a:t>
            </a:r>
            <a:endParaRPr lang="en-US" sz="1169" dirty="0"/>
          </a:p>
        </p:txBody>
      </p:sp>
      <p:sp>
        <p:nvSpPr>
          <p:cNvPr id="184" name="Text 70"/>
          <p:cNvSpPr/>
          <p:nvPr/>
        </p:nvSpPr>
        <p:spPr>
          <a:xfrm>
            <a:off x="881664" y="8139832"/>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/24</a:t>
            </a:r>
            <a:endParaRPr lang="en-US" sz="1169" dirty="0"/>
          </a:p>
        </p:txBody>
      </p:sp>
      <p:sp>
        <p:nvSpPr>
          <p:cNvPr id="185" name="Text 71"/>
          <p:cNvSpPr/>
          <p:nvPr/>
        </p:nvSpPr>
        <p:spPr>
          <a:xfrm>
            <a:off x="2440817" y="8139832"/>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255.255.255.0</a:t>
            </a:r>
            <a:endParaRPr lang="en-US" sz="1169" dirty="0"/>
          </a:p>
        </p:txBody>
      </p:sp>
      <p:sp>
        <p:nvSpPr>
          <p:cNvPr id="186" name="Text 72"/>
          <p:cNvSpPr/>
          <p:nvPr/>
        </p:nvSpPr>
        <p:spPr>
          <a:xfrm>
            <a:off x="5039405" y="8139832"/>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256</a:t>
            </a:r>
            <a:endParaRPr lang="en-US" sz="1169" dirty="0"/>
          </a:p>
        </p:txBody>
      </p:sp>
      <p:sp>
        <p:nvSpPr>
          <p:cNvPr id="187" name="Text 73"/>
          <p:cNvSpPr/>
          <p:nvPr/>
        </p:nvSpPr>
        <p:spPr>
          <a:xfrm>
            <a:off x="7637994" y="8139832"/>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254</a:t>
            </a:r>
            <a:endParaRPr lang="en-US" sz="1169" dirty="0"/>
          </a:p>
        </p:txBody>
      </p:sp>
      <p:sp>
        <p:nvSpPr>
          <p:cNvPr id="188" name="Text 74"/>
          <p:cNvSpPr/>
          <p:nvPr/>
        </p:nvSpPr>
        <p:spPr>
          <a:xfrm>
            <a:off x="881664" y="8511059"/>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a:t>
            </a:r>
            <a:endParaRPr lang="en-US" sz="1169" dirty="0"/>
          </a:p>
        </p:txBody>
      </p:sp>
      <p:sp>
        <p:nvSpPr>
          <p:cNvPr id="189" name="Text 75"/>
          <p:cNvSpPr/>
          <p:nvPr/>
        </p:nvSpPr>
        <p:spPr>
          <a:xfrm>
            <a:off x="2440817" y="8511059"/>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255.255.255.128</a:t>
            </a:r>
            <a:endParaRPr lang="en-US" sz="1169" dirty="0"/>
          </a:p>
        </p:txBody>
      </p:sp>
      <p:sp>
        <p:nvSpPr>
          <p:cNvPr id="190" name="Text 76"/>
          <p:cNvSpPr/>
          <p:nvPr/>
        </p:nvSpPr>
        <p:spPr>
          <a:xfrm>
            <a:off x="5039405" y="8511059"/>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128</a:t>
            </a:r>
            <a:endParaRPr lang="en-US" sz="1169" dirty="0"/>
          </a:p>
        </p:txBody>
      </p:sp>
      <p:sp>
        <p:nvSpPr>
          <p:cNvPr id="191" name="Text 77"/>
          <p:cNvSpPr/>
          <p:nvPr/>
        </p:nvSpPr>
        <p:spPr>
          <a:xfrm>
            <a:off x="7637994" y="8511059"/>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126</a:t>
            </a:r>
            <a:endParaRPr lang="en-US" sz="1169" dirty="0"/>
          </a:p>
        </p:txBody>
      </p:sp>
      <p:sp>
        <p:nvSpPr>
          <p:cNvPr id="192" name="Text 78"/>
          <p:cNvSpPr/>
          <p:nvPr/>
        </p:nvSpPr>
        <p:spPr>
          <a:xfrm>
            <a:off x="881664" y="8882286"/>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/26</a:t>
            </a:r>
            <a:endParaRPr lang="en-US" sz="1169" dirty="0"/>
          </a:p>
        </p:txBody>
      </p:sp>
      <p:sp>
        <p:nvSpPr>
          <p:cNvPr id="193" name="Text 79"/>
          <p:cNvSpPr/>
          <p:nvPr/>
        </p:nvSpPr>
        <p:spPr>
          <a:xfrm>
            <a:off x="2440817" y="8882286"/>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255.255.255.192</a:t>
            </a:r>
            <a:endParaRPr lang="en-US" sz="1169" dirty="0"/>
          </a:p>
        </p:txBody>
      </p:sp>
      <p:sp>
        <p:nvSpPr>
          <p:cNvPr id="194" name="Text 80"/>
          <p:cNvSpPr/>
          <p:nvPr/>
        </p:nvSpPr>
        <p:spPr>
          <a:xfrm>
            <a:off x="5039405" y="8882286"/>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64</a:t>
            </a:r>
            <a:endParaRPr lang="en-US" sz="1169" dirty="0"/>
          </a:p>
        </p:txBody>
      </p:sp>
      <p:sp>
        <p:nvSpPr>
          <p:cNvPr id="195" name="Text 81"/>
          <p:cNvSpPr/>
          <p:nvPr/>
        </p:nvSpPr>
        <p:spPr>
          <a:xfrm>
            <a:off x="7637994" y="8882286"/>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62</a:t>
            </a:r>
            <a:endParaRPr lang="en-US" sz="1169" dirty="0"/>
          </a:p>
        </p:txBody>
      </p:sp>
      <p:sp>
        <p:nvSpPr>
          <p:cNvPr id="196" name="Text 82"/>
          <p:cNvSpPr/>
          <p:nvPr/>
        </p:nvSpPr>
        <p:spPr>
          <a:xfrm>
            <a:off x="881664" y="9253513"/>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/27</a:t>
            </a:r>
            <a:endParaRPr lang="en-US" sz="1169" dirty="0"/>
          </a:p>
        </p:txBody>
      </p:sp>
      <p:sp>
        <p:nvSpPr>
          <p:cNvPr id="197" name="Text 83"/>
          <p:cNvSpPr/>
          <p:nvPr/>
        </p:nvSpPr>
        <p:spPr>
          <a:xfrm>
            <a:off x="2440817" y="9253513"/>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255.255.255.224</a:t>
            </a:r>
            <a:endParaRPr lang="en-US" sz="1169" dirty="0"/>
          </a:p>
        </p:txBody>
      </p:sp>
      <p:sp>
        <p:nvSpPr>
          <p:cNvPr id="198" name="Text 84"/>
          <p:cNvSpPr/>
          <p:nvPr/>
        </p:nvSpPr>
        <p:spPr>
          <a:xfrm>
            <a:off x="5039405" y="9253513"/>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32</a:t>
            </a:r>
            <a:endParaRPr lang="en-US" sz="1169" dirty="0"/>
          </a:p>
        </p:txBody>
      </p:sp>
      <p:sp>
        <p:nvSpPr>
          <p:cNvPr id="199" name="Text 85"/>
          <p:cNvSpPr/>
          <p:nvPr/>
        </p:nvSpPr>
        <p:spPr>
          <a:xfrm>
            <a:off x="7637994" y="9253513"/>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30</a:t>
            </a:r>
            <a:endParaRPr lang="en-US" sz="1169" dirty="0"/>
          </a:p>
        </p:txBody>
      </p:sp>
      <p:sp>
        <p:nvSpPr>
          <p:cNvPr id="200" name="Text 86"/>
          <p:cNvSpPr/>
          <p:nvPr/>
        </p:nvSpPr>
        <p:spPr>
          <a:xfrm>
            <a:off x="881664" y="9624740"/>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/28</a:t>
            </a:r>
            <a:endParaRPr lang="en-US" sz="1169" dirty="0"/>
          </a:p>
        </p:txBody>
      </p:sp>
      <p:sp>
        <p:nvSpPr>
          <p:cNvPr id="201" name="Text 87"/>
          <p:cNvSpPr/>
          <p:nvPr/>
        </p:nvSpPr>
        <p:spPr>
          <a:xfrm>
            <a:off x="2440817" y="9624740"/>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255.255.255.240</a:t>
            </a:r>
            <a:endParaRPr lang="en-US" sz="1169" dirty="0"/>
          </a:p>
        </p:txBody>
      </p:sp>
      <p:sp>
        <p:nvSpPr>
          <p:cNvPr id="202" name="Text 88"/>
          <p:cNvSpPr/>
          <p:nvPr/>
        </p:nvSpPr>
        <p:spPr>
          <a:xfrm>
            <a:off x="5039405" y="9624740"/>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16</a:t>
            </a:r>
            <a:endParaRPr lang="en-US" sz="1169" dirty="0"/>
          </a:p>
        </p:txBody>
      </p:sp>
      <p:sp>
        <p:nvSpPr>
          <p:cNvPr id="203" name="Text 89"/>
          <p:cNvSpPr/>
          <p:nvPr/>
        </p:nvSpPr>
        <p:spPr>
          <a:xfrm>
            <a:off x="7637994" y="9624740"/>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14</a:t>
            </a:r>
            <a:endParaRPr lang="en-US" sz="1169" dirty="0"/>
          </a:p>
        </p:txBody>
      </p:sp>
      <p:sp>
        <p:nvSpPr>
          <p:cNvPr id="204" name="Text 90"/>
          <p:cNvSpPr/>
          <p:nvPr/>
        </p:nvSpPr>
        <p:spPr>
          <a:xfrm>
            <a:off x="881664" y="9995967"/>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/29</a:t>
            </a:r>
            <a:endParaRPr lang="en-US" sz="1169" dirty="0"/>
          </a:p>
        </p:txBody>
      </p:sp>
      <p:sp>
        <p:nvSpPr>
          <p:cNvPr id="205" name="Text 91"/>
          <p:cNvSpPr/>
          <p:nvPr/>
        </p:nvSpPr>
        <p:spPr>
          <a:xfrm>
            <a:off x="2440817" y="9995967"/>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255.255.255.248</a:t>
            </a:r>
            <a:endParaRPr lang="en-US" sz="1169" dirty="0"/>
          </a:p>
        </p:txBody>
      </p:sp>
      <p:sp>
        <p:nvSpPr>
          <p:cNvPr id="206" name="Text 92"/>
          <p:cNvSpPr/>
          <p:nvPr/>
        </p:nvSpPr>
        <p:spPr>
          <a:xfrm>
            <a:off x="5039405" y="9995967"/>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8</a:t>
            </a:r>
            <a:endParaRPr lang="en-US" sz="1169" dirty="0"/>
          </a:p>
        </p:txBody>
      </p:sp>
      <p:sp>
        <p:nvSpPr>
          <p:cNvPr id="207" name="Text 93"/>
          <p:cNvSpPr/>
          <p:nvPr/>
        </p:nvSpPr>
        <p:spPr>
          <a:xfrm>
            <a:off x="7637994" y="9995967"/>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6</a:t>
            </a:r>
            <a:endParaRPr lang="en-US" sz="1169" dirty="0"/>
          </a:p>
        </p:txBody>
      </p:sp>
      <p:sp>
        <p:nvSpPr>
          <p:cNvPr id="208" name="Text 94"/>
          <p:cNvSpPr/>
          <p:nvPr/>
        </p:nvSpPr>
        <p:spPr>
          <a:xfrm>
            <a:off x="881664" y="10367194"/>
            <a:ext cx="1559153"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/30</a:t>
            </a:r>
            <a:endParaRPr lang="en-US" sz="1169" dirty="0"/>
          </a:p>
        </p:txBody>
      </p:sp>
      <p:sp>
        <p:nvSpPr>
          <p:cNvPr id="209" name="Text 95"/>
          <p:cNvSpPr/>
          <p:nvPr/>
        </p:nvSpPr>
        <p:spPr>
          <a:xfrm>
            <a:off x="2440817" y="10367194"/>
            <a:ext cx="3118306"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255.255.255.252</a:t>
            </a:r>
            <a:endParaRPr lang="en-US" sz="1169" dirty="0"/>
          </a:p>
        </p:txBody>
      </p:sp>
      <p:sp>
        <p:nvSpPr>
          <p:cNvPr id="210" name="Text 96"/>
          <p:cNvSpPr/>
          <p:nvPr/>
        </p:nvSpPr>
        <p:spPr>
          <a:xfrm>
            <a:off x="5039405" y="10367194"/>
            <a:ext cx="2598589"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4</a:t>
            </a:r>
            <a:endParaRPr lang="en-US" sz="1169" dirty="0"/>
          </a:p>
        </p:txBody>
      </p:sp>
      <p:sp>
        <p:nvSpPr>
          <p:cNvPr id="211" name="Text 97"/>
          <p:cNvSpPr/>
          <p:nvPr/>
        </p:nvSpPr>
        <p:spPr>
          <a:xfrm>
            <a:off x="7637994" y="10367194"/>
            <a:ext cx="3638024" cy="371227"/>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2</a:t>
            </a:r>
            <a:endParaRPr lang="en-US" sz="1169"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7B627-71A6-A2AD-C8AC-A2BC423A53D6}"/>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613CF219-6C56-EB93-936D-4BD3B5B89338}"/>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2647019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2195220"/>
            <a:ext cx="10691336" cy="1373540"/>
          </a:xfrm>
          <a:prstGeom prst="rect">
            <a:avLst/>
          </a:prstGeom>
        </p:spPr>
      </p:pic>
      <p:pic>
        <p:nvPicPr>
          <p:cNvPr id="7" name="Image 5" descr="preencoded.png"/>
          <p:cNvPicPr>
            <a:picLocks noChangeAspect="1"/>
          </p:cNvPicPr>
          <p:nvPr/>
        </p:nvPicPr>
        <p:blipFill>
          <a:blip r:embed="rId8"/>
          <a:stretch>
            <a:fillRect/>
          </a:stretch>
        </p:blipFill>
        <p:spPr>
          <a:xfrm>
            <a:off x="5851755" y="2343711"/>
            <a:ext cx="445472" cy="445472"/>
          </a:xfrm>
          <a:prstGeom prst="rect">
            <a:avLst/>
          </a:prstGeom>
        </p:spPr>
      </p:pic>
      <p:pic>
        <p:nvPicPr>
          <p:cNvPr id="8" name="Image 6" descr="preencoded.png"/>
          <p:cNvPicPr>
            <a:picLocks noChangeAspect="1"/>
          </p:cNvPicPr>
          <p:nvPr/>
        </p:nvPicPr>
        <p:blipFill>
          <a:blip r:embed="rId9"/>
          <a:stretch>
            <a:fillRect/>
          </a:stretch>
        </p:blipFill>
        <p:spPr>
          <a:xfrm>
            <a:off x="6371472" y="2343711"/>
            <a:ext cx="445472" cy="445472"/>
          </a:xfrm>
          <a:prstGeom prst="rect">
            <a:avLst/>
          </a:prstGeom>
        </p:spPr>
      </p:pic>
      <p:pic>
        <p:nvPicPr>
          <p:cNvPr id="9" name="Image 7" descr="preencoded.png"/>
          <p:cNvPicPr>
            <a:picLocks noChangeAspect="1"/>
          </p:cNvPicPr>
          <p:nvPr/>
        </p:nvPicPr>
        <p:blipFill>
          <a:blip r:embed="rId10"/>
          <a:stretch>
            <a:fillRect/>
          </a:stretch>
        </p:blipFill>
        <p:spPr>
          <a:xfrm>
            <a:off x="6891190" y="2343711"/>
            <a:ext cx="445472" cy="445472"/>
          </a:xfrm>
          <a:prstGeom prst="rect">
            <a:avLst/>
          </a:prstGeom>
        </p:spPr>
      </p:pic>
      <p:pic>
        <p:nvPicPr>
          <p:cNvPr id="10" name="Image 8" descr="preencoded.png"/>
          <p:cNvPicPr>
            <a:picLocks noChangeAspect="1"/>
          </p:cNvPicPr>
          <p:nvPr/>
        </p:nvPicPr>
        <p:blipFill>
          <a:blip r:embed="rId9"/>
          <a:stretch>
            <a:fillRect/>
          </a:stretch>
        </p:blipFill>
        <p:spPr>
          <a:xfrm>
            <a:off x="7410908" y="2343711"/>
            <a:ext cx="445472" cy="445472"/>
          </a:xfrm>
          <a:prstGeom prst="rect">
            <a:avLst/>
          </a:prstGeom>
        </p:spPr>
      </p:pic>
      <p:pic>
        <p:nvPicPr>
          <p:cNvPr id="11" name="Image 9" descr="preencoded.png"/>
          <p:cNvPicPr>
            <a:picLocks noChangeAspect="1"/>
          </p:cNvPicPr>
          <p:nvPr/>
        </p:nvPicPr>
        <p:blipFill>
          <a:blip r:embed="rId11"/>
          <a:stretch>
            <a:fillRect/>
          </a:stretch>
        </p:blipFill>
        <p:spPr>
          <a:xfrm>
            <a:off x="4157742" y="2863428"/>
            <a:ext cx="3563779" cy="296982"/>
          </a:xfrm>
          <a:prstGeom prst="rect">
            <a:avLst/>
          </a:prstGeom>
        </p:spPr>
      </p:pic>
      <p:pic>
        <p:nvPicPr>
          <p:cNvPr id="12" name="Image 10" descr="preencoded.png"/>
          <p:cNvPicPr>
            <a:picLocks noChangeAspect="1"/>
          </p:cNvPicPr>
          <p:nvPr/>
        </p:nvPicPr>
        <p:blipFill>
          <a:blip r:embed="rId12"/>
          <a:stretch>
            <a:fillRect/>
          </a:stretch>
        </p:blipFill>
        <p:spPr>
          <a:xfrm>
            <a:off x="4157742" y="2863428"/>
            <a:ext cx="111368" cy="296982"/>
          </a:xfrm>
          <a:prstGeom prst="rect">
            <a:avLst/>
          </a:prstGeom>
        </p:spPr>
      </p:pic>
      <p:pic>
        <p:nvPicPr>
          <p:cNvPr id="13" name="Image 11" descr="preencoded.png"/>
          <p:cNvPicPr>
            <a:picLocks noChangeAspect="1"/>
          </p:cNvPicPr>
          <p:nvPr/>
        </p:nvPicPr>
        <p:blipFill>
          <a:blip r:embed="rId12"/>
          <a:stretch>
            <a:fillRect/>
          </a:stretch>
        </p:blipFill>
        <p:spPr>
          <a:xfrm>
            <a:off x="4269110" y="2863428"/>
            <a:ext cx="111368" cy="296982"/>
          </a:xfrm>
          <a:prstGeom prst="rect">
            <a:avLst/>
          </a:prstGeom>
        </p:spPr>
      </p:pic>
      <p:pic>
        <p:nvPicPr>
          <p:cNvPr id="14" name="Image 12" descr="preencoded.png"/>
          <p:cNvPicPr>
            <a:picLocks noChangeAspect="1"/>
          </p:cNvPicPr>
          <p:nvPr/>
        </p:nvPicPr>
        <p:blipFill>
          <a:blip r:embed="rId12"/>
          <a:stretch>
            <a:fillRect/>
          </a:stretch>
        </p:blipFill>
        <p:spPr>
          <a:xfrm>
            <a:off x="4380478" y="2863428"/>
            <a:ext cx="111368" cy="296982"/>
          </a:xfrm>
          <a:prstGeom prst="rect">
            <a:avLst/>
          </a:prstGeom>
        </p:spPr>
      </p:pic>
      <p:pic>
        <p:nvPicPr>
          <p:cNvPr id="15" name="Image 13" descr="preencoded.png"/>
          <p:cNvPicPr>
            <a:picLocks noChangeAspect="1"/>
          </p:cNvPicPr>
          <p:nvPr/>
        </p:nvPicPr>
        <p:blipFill>
          <a:blip r:embed="rId12"/>
          <a:stretch>
            <a:fillRect/>
          </a:stretch>
        </p:blipFill>
        <p:spPr>
          <a:xfrm>
            <a:off x="4491846" y="2863428"/>
            <a:ext cx="111368" cy="296982"/>
          </a:xfrm>
          <a:prstGeom prst="rect">
            <a:avLst/>
          </a:prstGeom>
        </p:spPr>
      </p:pic>
      <p:pic>
        <p:nvPicPr>
          <p:cNvPr id="16" name="Image 14" descr="preencoded.png"/>
          <p:cNvPicPr>
            <a:picLocks noChangeAspect="1"/>
          </p:cNvPicPr>
          <p:nvPr/>
        </p:nvPicPr>
        <p:blipFill>
          <a:blip r:embed="rId12"/>
          <a:stretch>
            <a:fillRect/>
          </a:stretch>
        </p:blipFill>
        <p:spPr>
          <a:xfrm>
            <a:off x="4603214" y="2863428"/>
            <a:ext cx="111368" cy="296982"/>
          </a:xfrm>
          <a:prstGeom prst="rect">
            <a:avLst/>
          </a:prstGeom>
        </p:spPr>
      </p:pic>
      <p:pic>
        <p:nvPicPr>
          <p:cNvPr id="17" name="Image 15" descr="preencoded.png"/>
          <p:cNvPicPr>
            <a:picLocks noChangeAspect="1"/>
          </p:cNvPicPr>
          <p:nvPr/>
        </p:nvPicPr>
        <p:blipFill>
          <a:blip r:embed="rId12"/>
          <a:stretch>
            <a:fillRect/>
          </a:stretch>
        </p:blipFill>
        <p:spPr>
          <a:xfrm>
            <a:off x="4714582" y="2863428"/>
            <a:ext cx="111368" cy="296982"/>
          </a:xfrm>
          <a:prstGeom prst="rect">
            <a:avLst/>
          </a:prstGeom>
        </p:spPr>
      </p:pic>
      <p:pic>
        <p:nvPicPr>
          <p:cNvPr id="18" name="Image 16" descr="preencoded.png"/>
          <p:cNvPicPr>
            <a:picLocks noChangeAspect="1"/>
          </p:cNvPicPr>
          <p:nvPr/>
        </p:nvPicPr>
        <p:blipFill>
          <a:blip r:embed="rId12"/>
          <a:stretch>
            <a:fillRect/>
          </a:stretch>
        </p:blipFill>
        <p:spPr>
          <a:xfrm>
            <a:off x="4825950" y="2863428"/>
            <a:ext cx="111368" cy="296982"/>
          </a:xfrm>
          <a:prstGeom prst="rect">
            <a:avLst/>
          </a:prstGeom>
        </p:spPr>
      </p:pic>
      <p:pic>
        <p:nvPicPr>
          <p:cNvPr id="19" name="Image 17" descr="preencoded.png"/>
          <p:cNvPicPr>
            <a:picLocks noChangeAspect="1"/>
          </p:cNvPicPr>
          <p:nvPr/>
        </p:nvPicPr>
        <p:blipFill>
          <a:blip r:embed="rId12"/>
          <a:stretch>
            <a:fillRect/>
          </a:stretch>
        </p:blipFill>
        <p:spPr>
          <a:xfrm>
            <a:off x="4937318" y="2863428"/>
            <a:ext cx="111368" cy="296982"/>
          </a:xfrm>
          <a:prstGeom prst="rect">
            <a:avLst/>
          </a:prstGeom>
        </p:spPr>
      </p:pic>
      <p:pic>
        <p:nvPicPr>
          <p:cNvPr id="20" name="Image 18" descr="preencoded.png"/>
          <p:cNvPicPr>
            <a:picLocks noChangeAspect="1"/>
          </p:cNvPicPr>
          <p:nvPr/>
        </p:nvPicPr>
        <p:blipFill>
          <a:blip r:embed="rId12"/>
          <a:stretch>
            <a:fillRect/>
          </a:stretch>
        </p:blipFill>
        <p:spPr>
          <a:xfrm>
            <a:off x="5048686" y="2863428"/>
            <a:ext cx="111368" cy="296982"/>
          </a:xfrm>
          <a:prstGeom prst="rect">
            <a:avLst/>
          </a:prstGeom>
        </p:spPr>
      </p:pic>
      <p:pic>
        <p:nvPicPr>
          <p:cNvPr id="21" name="Image 19" descr="preencoded.png"/>
          <p:cNvPicPr>
            <a:picLocks noChangeAspect="1"/>
          </p:cNvPicPr>
          <p:nvPr/>
        </p:nvPicPr>
        <p:blipFill>
          <a:blip r:embed="rId12"/>
          <a:stretch>
            <a:fillRect/>
          </a:stretch>
        </p:blipFill>
        <p:spPr>
          <a:xfrm>
            <a:off x="5160054" y="2863428"/>
            <a:ext cx="111368" cy="296982"/>
          </a:xfrm>
          <a:prstGeom prst="rect">
            <a:avLst/>
          </a:prstGeom>
        </p:spPr>
      </p:pic>
      <p:pic>
        <p:nvPicPr>
          <p:cNvPr id="22" name="Image 20" descr="preencoded.png"/>
          <p:cNvPicPr>
            <a:picLocks noChangeAspect="1"/>
          </p:cNvPicPr>
          <p:nvPr/>
        </p:nvPicPr>
        <p:blipFill>
          <a:blip r:embed="rId12"/>
          <a:stretch>
            <a:fillRect/>
          </a:stretch>
        </p:blipFill>
        <p:spPr>
          <a:xfrm>
            <a:off x="5271423" y="2863428"/>
            <a:ext cx="111368" cy="296982"/>
          </a:xfrm>
          <a:prstGeom prst="rect">
            <a:avLst/>
          </a:prstGeom>
        </p:spPr>
      </p:pic>
      <p:pic>
        <p:nvPicPr>
          <p:cNvPr id="23" name="Image 21" descr="preencoded.png"/>
          <p:cNvPicPr>
            <a:picLocks noChangeAspect="1"/>
          </p:cNvPicPr>
          <p:nvPr/>
        </p:nvPicPr>
        <p:blipFill>
          <a:blip r:embed="rId12"/>
          <a:stretch>
            <a:fillRect/>
          </a:stretch>
        </p:blipFill>
        <p:spPr>
          <a:xfrm>
            <a:off x="5382791" y="2863428"/>
            <a:ext cx="111368" cy="296982"/>
          </a:xfrm>
          <a:prstGeom prst="rect">
            <a:avLst/>
          </a:prstGeom>
        </p:spPr>
      </p:pic>
      <p:pic>
        <p:nvPicPr>
          <p:cNvPr id="24" name="Image 22" descr="preencoded.png"/>
          <p:cNvPicPr>
            <a:picLocks noChangeAspect="1"/>
          </p:cNvPicPr>
          <p:nvPr/>
        </p:nvPicPr>
        <p:blipFill>
          <a:blip r:embed="rId12"/>
          <a:stretch>
            <a:fillRect/>
          </a:stretch>
        </p:blipFill>
        <p:spPr>
          <a:xfrm>
            <a:off x="5494159" y="2863428"/>
            <a:ext cx="111368" cy="296982"/>
          </a:xfrm>
          <a:prstGeom prst="rect">
            <a:avLst/>
          </a:prstGeom>
        </p:spPr>
      </p:pic>
      <p:pic>
        <p:nvPicPr>
          <p:cNvPr id="25" name="Image 23" descr="preencoded.png"/>
          <p:cNvPicPr>
            <a:picLocks noChangeAspect="1"/>
          </p:cNvPicPr>
          <p:nvPr/>
        </p:nvPicPr>
        <p:blipFill>
          <a:blip r:embed="rId12"/>
          <a:stretch>
            <a:fillRect/>
          </a:stretch>
        </p:blipFill>
        <p:spPr>
          <a:xfrm>
            <a:off x="5605527" y="2863428"/>
            <a:ext cx="111368" cy="296982"/>
          </a:xfrm>
          <a:prstGeom prst="rect">
            <a:avLst/>
          </a:prstGeom>
        </p:spPr>
      </p:pic>
      <p:pic>
        <p:nvPicPr>
          <p:cNvPr id="26" name="Image 24" descr="preencoded.png"/>
          <p:cNvPicPr>
            <a:picLocks noChangeAspect="1"/>
          </p:cNvPicPr>
          <p:nvPr/>
        </p:nvPicPr>
        <p:blipFill>
          <a:blip r:embed="rId12"/>
          <a:stretch>
            <a:fillRect/>
          </a:stretch>
        </p:blipFill>
        <p:spPr>
          <a:xfrm>
            <a:off x="5716895" y="2863428"/>
            <a:ext cx="111368" cy="296982"/>
          </a:xfrm>
          <a:prstGeom prst="rect">
            <a:avLst/>
          </a:prstGeom>
        </p:spPr>
      </p:pic>
      <p:pic>
        <p:nvPicPr>
          <p:cNvPr id="27" name="Image 25" descr="preencoded.png"/>
          <p:cNvPicPr>
            <a:picLocks noChangeAspect="1"/>
          </p:cNvPicPr>
          <p:nvPr/>
        </p:nvPicPr>
        <p:blipFill>
          <a:blip r:embed="rId12"/>
          <a:stretch>
            <a:fillRect/>
          </a:stretch>
        </p:blipFill>
        <p:spPr>
          <a:xfrm>
            <a:off x="5828263" y="2863428"/>
            <a:ext cx="111368" cy="296982"/>
          </a:xfrm>
          <a:prstGeom prst="rect">
            <a:avLst/>
          </a:prstGeom>
        </p:spPr>
      </p:pic>
      <p:pic>
        <p:nvPicPr>
          <p:cNvPr id="28" name="Image 26" descr="preencoded.png"/>
          <p:cNvPicPr>
            <a:picLocks noChangeAspect="1"/>
          </p:cNvPicPr>
          <p:nvPr/>
        </p:nvPicPr>
        <p:blipFill>
          <a:blip r:embed="rId12"/>
          <a:stretch>
            <a:fillRect/>
          </a:stretch>
        </p:blipFill>
        <p:spPr>
          <a:xfrm>
            <a:off x="5939631" y="2863428"/>
            <a:ext cx="111368" cy="296982"/>
          </a:xfrm>
          <a:prstGeom prst="rect">
            <a:avLst/>
          </a:prstGeom>
        </p:spPr>
      </p:pic>
      <p:pic>
        <p:nvPicPr>
          <p:cNvPr id="29" name="Image 27" descr="preencoded.png"/>
          <p:cNvPicPr>
            <a:picLocks noChangeAspect="1"/>
          </p:cNvPicPr>
          <p:nvPr/>
        </p:nvPicPr>
        <p:blipFill>
          <a:blip r:embed="rId12"/>
          <a:stretch>
            <a:fillRect/>
          </a:stretch>
        </p:blipFill>
        <p:spPr>
          <a:xfrm>
            <a:off x="6050999" y="2863428"/>
            <a:ext cx="111368" cy="296982"/>
          </a:xfrm>
          <a:prstGeom prst="rect">
            <a:avLst/>
          </a:prstGeom>
        </p:spPr>
      </p:pic>
      <p:pic>
        <p:nvPicPr>
          <p:cNvPr id="30" name="Image 28" descr="preencoded.png"/>
          <p:cNvPicPr>
            <a:picLocks noChangeAspect="1"/>
          </p:cNvPicPr>
          <p:nvPr/>
        </p:nvPicPr>
        <p:blipFill>
          <a:blip r:embed="rId12"/>
          <a:stretch>
            <a:fillRect/>
          </a:stretch>
        </p:blipFill>
        <p:spPr>
          <a:xfrm>
            <a:off x="6162367" y="2863428"/>
            <a:ext cx="111368" cy="296982"/>
          </a:xfrm>
          <a:prstGeom prst="rect">
            <a:avLst/>
          </a:prstGeom>
        </p:spPr>
      </p:pic>
      <p:pic>
        <p:nvPicPr>
          <p:cNvPr id="31" name="Image 29" descr="preencoded.png"/>
          <p:cNvPicPr>
            <a:picLocks noChangeAspect="1"/>
          </p:cNvPicPr>
          <p:nvPr/>
        </p:nvPicPr>
        <p:blipFill>
          <a:blip r:embed="rId12"/>
          <a:stretch>
            <a:fillRect/>
          </a:stretch>
        </p:blipFill>
        <p:spPr>
          <a:xfrm>
            <a:off x="6273735" y="2863428"/>
            <a:ext cx="111368" cy="296982"/>
          </a:xfrm>
          <a:prstGeom prst="rect">
            <a:avLst/>
          </a:prstGeom>
        </p:spPr>
      </p:pic>
      <p:pic>
        <p:nvPicPr>
          <p:cNvPr id="32" name="Image 30" descr="preencoded.png"/>
          <p:cNvPicPr>
            <a:picLocks noChangeAspect="1"/>
          </p:cNvPicPr>
          <p:nvPr/>
        </p:nvPicPr>
        <p:blipFill>
          <a:blip r:embed="rId12"/>
          <a:stretch>
            <a:fillRect/>
          </a:stretch>
        </p:blipFill>
        <p:spPr>
          <a:xfrm>
            <a:off x="6385103" y="2863428"/>
            <a:ext cx="111368" cy="296982"/>
          </a:xfrm>
          <a:prstGeom prst="rect">
            <a:avLst/>
          </a:prstGeom>
        </p:spPr>
      </p:pic>
      <p:pic>
        <p:nvPicPr>
          <p:cNvPr id="33" name="Image 31" descr="preencoded.png"/>
          <p:cNvPicPr>
            <a:picLocks noChangeAspect="1"/>
          </p:cNvPicPr>
          <p:nvPr/>
        </p:nvPicPr>
        <p:blipFill>
          <a:blip r:embed="rId12"/>
          <a:stretch>
            <a:fillRect/>
          </a:stretch>
        </p:blipFill>
        <p:spPr>
          <a:xfrm>
            <a:off x="6496471" y="2863428"/>
            <a:ext cx="111368" cy="296982"/>
          </a:xfrm>
          <a:prstGeom prst="rect">
            <a:avLst/>
          </a:prstGeom>
        </p:spPr>
      </p:pic>
      <p:pic>
        <p:nvPicPr>
          <p:cNvPr id="34" name="Image 32" descr="preencoded.png"/>
          <p:cNvPicPr>
            <a:picLocks noChangeAspect="1"/>
          </p:cNvPicPr>
          <p:nvPr/>
        </p:nvPicPr>
        <p:blipFill>
          <a:blip r:embed="rId12"/>
          <a:stretch>
            <a:fillRect/>
          </a:stretch>
        </p:blipFill>
        <p:spPr>
          <a:xfrm>
            <a:off x="6607840" y="2863428"/>
            <a:ext cx="111368" cy="296982"/>
          </a:xfrm>
          <a:prstGeom prst="rect">
            <a:avLst/>
          </a:prstGeom>
        </p:spPr>
      </p:pic>
      <p:pic>
        <p:nvPicPr>
          <p:cNvPr id="35" name="Image 33" descr="preencoded.png"/>
          <p:cNvPicPr>
            <a:picLocks noChangeAspect="1"/>
          </p:cNvPicPr>
          <p:nvPr/>
        </p:nvPicPr>
        <p:blipFill>
          <a:blip r:embed="rId12"/>
          <a:stretch>
            <a:fillRect/>
          </a:stretch>
        </p:blipFill>
        <p:spPr>
          <a:xfrm>
            <a:off x="6719208" y="2863428"/>
            <a:ext cx="111368" cy="296982"/>
          </a:xfrm>
          <a:prstGeom prst="rect">
            <a:avLst/>
          </a:prstGeom>
        </p:spPr>
      </p:pic>
      <p:pic>
        <p:nvPicPr>
          <p:cNvPr id="36" name="Image 34" descr="preencoded.png"/>
          <p:cNvPicPr>
            <a:picLocks noChangeAspect="1"/>
          </p:cNvPicPr>
          <p:nvPr/>
        </p:nvPicPr>
        <p:blipFill>
          <a:blip r:embed="rId13"/>
          <a:stretch>
            <a:fillRect/>
          </a:stretch>
        </p:blipFill>
        <p:spPr>
          <a:xfrm>
            <a:off x="6830576" y="2863428"/>
            <a:ext cx="111368" cy="296982"/>
          </a:xfrm>
          <a:prstGeom prst="rect">
            <a:avLst/>
          </a:prstGeom>
        </p:spPr>
      </p:pic>
      <p:pic>
        <p:nvPicPr>
          <p:cNvPr id="37" name="Image 35" descr="preencoded.png"/>
          <p:cNvPicPr>
            <a:picLocks noChangeAspect="1"/>
          </p:cNvPicPr>
          <p:nvPr/>
        </p:nvPicPr>
        <p:blipFill>
          <a:blip r:embed="rId13"/>
          <a:stretch>
            <a:fillRect/>
          </a:stretch>
        </p:blipFill>
        <p:spPr>
          <a:xfrm>
            <a:off x="6941944" y="2863428"/>
            <a:ext cx="111368" cy="296982"/>
          </a:xfrm>
          <a:prstGeom prst="rect">
            <a:avLst/>
          </a:prstGeom>
        </p:spPr>
      </p:pic>
      <p:pic>
        <p:nvPicPr>
          <p:cNvPr id="38" name="Image 36" descr="preencoded.png"/>
          <p:cNvPicPr>
            <a:picLocks noChangeAspect="1"/>
          </p:cNvPicPr>
          <p:nvPr/>
        </p:nvPicPr>
        <p:blipFill>
          <a:blip r:embed="rId13"/>
          <a:stretch>
            <a:fillRect/>
          </a:stretch>
        </p:blipFill>
        <p:spPr>
          <a:xfrm>
            <a:off x="7053312" y="2863428"/>
            <a:ext cx="111368" cy="296982"/>
          </a:xfrm>
          <a:prstGeom prst="rect">
            <a:avLst/>
          </a:prstGeom>
        </p:spPr>
      </p:pic>
      <p:pic>
        <p:nvPicPr>
          <p:cNvPr id="39" name="Image 37" descr="preencoded.png"/>
          <p:cNvPicPr>
            <a:picLocks noChangeAspect="1"/>
          </p:cNvPicPr>
          <p:nvPr/>
        </p:nvPicPr>
        <p:blipFill>
          <a:blip r:embed="rId13"/>
          <a:stretch>
            <a:fillRect/>
          </a:stretch>
        </p:blipFill>
        <p:spPr>
          <a:xfrm>
            <a:off x="7164680" y="2863428"/>
            <a:ext cx="111368" cy="296982"/>
          </a:xfrm>
          <a:prstGeom prst="rect">
            <a:avLst/>
          </a:prstGeom>
        </p:spPr>
      </p:pic>
      <p:pic>
        <p:nvPicPr>
          <p:cNvPr id="40" name="Image 38" descr="preencoded.png"/>
          <p:cNvPicPr>
            <a:picLocks noChangeAspect="1"/>
          </p:cNvPicPr>
          <p:nvPr/>
        </p:nvPicPr>
        <p:blipFill>
          <a:blip r:embed="rId13"/>
          <a:stretch>
            <a:fillRect/>
          </a:stretch>
        </p:blipFill>
        <p:spPr>
          <a:xfrm>
            <a:off x="7276048" y="2863428"/>
            <a:ext cx="111368" cy="296982"/>
          </a:xfrm>
          <a:prstGeom prst="rect">
            <a:avLst/>
          </a:prstGeom>
        </p:spPr>
      </p:pic>
      <p:pic>
        <p:nvPicPr>
          <p:cNvPr id="41" name="Image 39" descr="preencoded.png"/>
          <p:cNvPicPr>
            <a:picLocks noChangeAspect="1"/>
          </p:cNvPicPr>
          <p:nvPr/>
        </p:nvPicPr>
        <p:blipFill>
          <a:blip r:embed="rId13"/>
          <a:stretch>
            <a:fillRect/>
          </a:stretch>
        </p:blipFill>
        <p:spPr>
          <a:xfrm>
            <a:off x="7387416" y="2863428"/>
            <a:ext cx="111368" cy="296982"/>
          </a:xfrm>
          <a:prstGeom prst="rect">
            <a:avLst/>
          </a:prstGeom>
        </p:spPr>
      </p:pic>
      <p:pic>
        <p:nvPicPr>
          <p:cNvPr id="42" name="Image 40" descr="preencoded.png"/>
          <p:cNvPicPr>
            <a:picLocks noChangeAspect="1"/>
          </p:cNvPicPr>
          <p:nvPr/>
        </p:nvPicPr>
        <p:blipFill>
          <a:blip r:embed="rId13"/>
          <a:stretch>
            <a:fillRect/>
          </a:stretch>
        </p:blipFill>
        <p:spPr>
          <a:xfrm>
            <a:off x="7498784" y="2863428"/>
            <a:ext cx="111368" cy="296982"/>
          </a:xfrm>
          <a:prstGeom prst="rect">
            <a:avLst/>
          </a:prstGeom>
        </p:spPr>
      </p:pic>
      <p:pic>
        <p:nvPicPr>
          <p:cNvPr id="43" name="Image 41" descr="preencoded.png"/>
          <p:cNvPicPr>
            <a:picLocks noChangeAspect="1"/>
          </p:cNvPicPr>
          <p:nvPr/>
        </p:nvPicPr>
        <p:blipFill>
          <a:blip r:embed="rId13"/>
          <a:stretch>
            <a:fillRect/>
          </a:stretch>
        </p:blipFill>
        <p:spPr>
          <a:xfrm>
            <a:off x="7610152" y="2863428"/>
            <a:ext cx="111368" cy="296982"/>
          </a:xfrm>
          <a:prstGeom prst="rect">
            <a:avLst/>
          </a:prstGeom>
        </p:spPr>
      </p:pic>
      <p:pic>
        <p:nvPicPr>
          <p:cNvPr id="44" name="Image 42" descr="preencoded.png"/>
          <p:cNvPicPr>
            <a:picLocks noChangeAspect="1"/>
          </p:cNvPicPr>
          <p:nvPr/>
        </p:nvPicPr>
        <p:blipFill>
          <a:blip r:embed="rId14"/>
          <a:stretch>
            <a:fillRect/>
          </a:stretch>
        </p:blipFill>
        <p:spPr>
          <a:xfrm>
            <a:off x="4901066" y="3253217"/>
            <a:ext cx="148491" cy="148491"/>
          </a:xfrm>
          <a:prstGeom prst="rect">
            <a:avLst/>
          </a:prstGeom>
        </p:spPr>
      </p:pic>
      <p:pic>
        <p:nvPicPr>
          <p:cNvPr id="45" name="Image 43" descr="preencoded.png"/>
          <p:cNvPicPr>
            <a:picLocks noChangeAspect="1"/>
          </p:cNvPicPr>
          <p:nvPr/>
        </p:nvPicPr>
        <p:blipFill>
          <a:blip r:embed="rId15"/>
          <a:stretch>
            <a:fillRect/>
          </a:stretch>
        </p:blipFill>
        <p:spPr>
          <a:xfrm>
            <a:off x="6174258" y="3253217"/>
            <a:ext cx="148491" cy="148491"/>
          </a:xfrm>
          <a:prstGeom prst="rect">
            <a:avLst/>
          </a:prstGeom>
        </p:spPr>
      </p:pic>
      <p:pic>
        <p:nvPicPr>
          <p:cNvPr id="46" name="Image 44" descr="preencoded.png"/>
          <p:cNvPicPr>
            <a:picLocks noChangeAspect="1"/>
          </p:cNvPicPr>
          <p:nvPr/>
        </p:nvPicPr>
        <p:blipFill>
          <a:blip r:embed="rId16"/>
          <a:stretch>
            <a:fillRect/>
          </a:stretch>
        </p:blipFill>
        <p:spPr>
          <a:xfrm>
            <a:off x="593963" y="3865741"/>
            <a:ext cx="5234300" cy="779577"/>
          </a:xfrm>
          <a:prstGeom prst="rect">
            <a:avLst/>
          </a:prstGeom>
        </p:spPr>
      </p:pic>
      <p:pic>
        <p:nvPicPr>
          <p:cNvPr id="47" name="Image 45" descr="preencoded.png"/>
          <p:cNvPicPr>
            <a:picLocks noChangeAspect="1"/>
          </p:cNvPicPr>
          <p:nvPr/>
        </p:nvPicPr>
        <p:blipFill>
          <a:blip r:embed="rId17"/>
          <a:stretch>
            <a:fillRect/>
          </a:stretch>
        </p:blipFill>
        <p:spPr>
          <a:xfrm>
            <a:off x="742453" y="4014232"/>
            <a:ext cx="296982" cy="296982"/>
          </a:xfrm>
          <a:prstGeom prst="rect">
            <a:avLst/>
          </a:prstGeom>
        </p:spPr>
      </p:pic>
      <p:pic>
        <p:nvPicPr>
          <p:cNvPr id="48" name="Image 46" descr="preencoded.png"/>
          <p:cNvPicPr>
            <a:picLocks noChangeAspect="1"/>
          </p:cNvPicPr>
          <p:nvPr/>
        </p:nvPicPr>
        <p:blipFill>
          <a:blip r:embed="rId18"/>
          <a:stretch>
            <a:fillRect/>
          </a:stretch>
        </p:blipFill>
        <p:spPr>
          <a:xfrm>
            <a:off x="1150803" y="4329775"/>
            <a:ext cx="167052" cy="129929"/>
          </a:xfrm>
          <a:prstGeom prst="rect">
            <a:avLst/>
          </a:prstGeom>
        </p:spPr>
      </p:pic>
      <p:pic>
        <p:nvPicPr>
          <p:cNvPr id="49" name="Image 47" descr="preencoded.png"/>
          <p:cNvPicPr>
            <a:picLocks noChangeAspect="1"/>
          </p:cNvPicPr>
          <p:nvPr/>
        </p:nvPicPr>
        <p:blipFill>
          <a:blip r:embed="rId16"/>
          <a:stretch>
            <a:fillRect/>
          </a:stretch>
        </p:blipFill>
        <p:spPr>
          <a:xfrm>
            <a:off x="6050999" y="3865741"/>
            <a:ext cx="5234300" cy="779577"/>
          </a:xfrm>
          <a:prstGeom prst="rect">
            <a:avLst/>
          </a:prstGeom>
        </p:spPr>
      </p:pic>
      <p:pic>
        <p:nvPicPr>
          <p:cNvPr id="50" name="Image 48" descr="preencoded.png"/>
          <p:cNvPicPr>
            <a:picLocks noChangeAspect="1"/>
          </p:cNvPicPr>
          <p:nvPr/>
        </p:nvPicPr>
        <p:blipFill>
          <a:blip r:embed="rId19"/>
          <a:stretch>
            <a:fillRect/>
          </a:stretch>
        </p:blipFill>
        <p:spPr>
          <a:xfrm>
            <a:off x="6199490" y="4014232"/>
            <a:ext cx="296982" cy="296982"/>
          </a:xfrm>
          <a:prstGeom prst="rect">
            <a:avLst/>
          </a:prstGeom>
        </p:spPr>
      </p:pic>
      <p:pic>
        <p:nvPicPr>
          <p:cNvPr id="51" name="Image 49" descr="preencoded.png"/>
          <p:cNvPicPr>
            <a:picLocks noChangeAspect="1"/>
          </p:cNvPicPr>
          <p:nvPr/>
        </p:nvPicPr>
        <p:blipFill>
          <a:blip r:embed="rId20"/>
          <a:stretch>
            <a:fillRect/>
          </a:stretch>
        </p:blipFill>
        <p:spPr>
          <a:xfrm>
            <a:off x="6607840" y="4329775"/>
            <a:ext cx="111368" cy="129929"/>
          </a:xfrm>
          <a:prstGeom prst="rect">
            <a:avLst/>
          </a:prstGeom>
        </p:spPr>
      </p:pic>
      <p:pic>
        <p:nvPicPr>
          <p:cNvPr id="52" name="Image 50" descr="preencoded.png"/>
          <p:cNvPicPr>
            <a:picLocks noChangeAspect="1"/>
          </p:cNvPicPr>
          <p:nvPr/>
        </p:nvPicPr>
        <p:blipFill>
          <a:blip r:embed="rId16"/>
          <a:stretch>
            <a:fillRect/>
          </a:stretch>
        </p:blipFill>
        <p:spPr>
          <a:xfrm>
            <a:off x="593963" y="4868054"/>
            <a:ext cx="5234300" cy="779577"/>
          </a:xfrm>
          <a:prstGeom prst="rect">
            <a:avLst/>
          </a:prstGeom>
        </p:spPr>
      </p:pic>
      <p:pic>
        <p:nvPicPr>
          <p:cNvPr id="53" name="Image 51" descr="preencoded.png"/>
          <p:cNvPicPr>
            <a:picLocks noChangeAspect="1"/>
          </p:cNvPicPr>
          <p:nvPr/>
        </p:nvPicPr>
        <p:blipFill>
          <a:blip r:embed="rId17"/>
          <a:stretch>
            <a:fillRect/>
          </a:stretch>
        </p:blipFill>
        <p:spPr>
          <a:xfrm>
            <a:off x="742453" y="5016545"/>
            <a:ext cx="296982" cy="296982"/>
          </a:xfrm>
          <a:prstGeom prst="rect">
            <a:avLst/>
          </a:prstGeom>
        </p:spPr>
      </p:pic>
      <p:pic>
        <p:nvPicPr>
          <p:cNvPr id="54" name="Image 52" descr="preencoded.png"/>
          <p:cNvPicPr>
            <a:picLocks noChangeAspect="1"/>
          </p:cNvPicPr>
          <p:nvPr/>
        </p:nvPicPr>
        <p:blipFill>
          <a:blip r:embed="rId21"/>
          <a:stretch>
            <a:fillRect/>
          </a:stretch>
        </p:blipFill>
        <p:spPr>
          <a:xfrm>
            <a:off x="1150804" y="5332088"/>
            <a:ext cx="129929" cy="129929"/>
          </a:xfrm>
          <a:prstGeom prst="rect">
            <a:avLst/>
          </a:prstGeom>
        </p:spPr>
      </p:pic>
      <p:pic>
        <p:nvPicPr>
          <p:cNvPr id="55" name="Image 53" descr="preencoded.png"/>
          <p:cNvPicPr>
            <a:picLocks noChangeAspect="1"/>
          </p:cNvPicPr>
          <p:nvPr/>
        </p:nvPicPr>
        <p:blipFill>
          <a:blip r:embed="rId16"/>
          <a:stretch>
            <a:fillRect/>
          </a:stretch>
        </p:blipFill>
        <p:spPr>
          <a:xfrm>
            <a:off x="6050999" y="4868054"/>
            <a:ext cx="5234300" cy="779577"/>
          </a:xfrm>
          <a:prstGeom prst="rect">
            <a:avLst/>
          </a:prstGeom>
        </p:spPr>
      </p:pic>
      <p:pic>
        <p:nvPicPr>
          <p:cNvPr id="56" name="Image 54" descr="preencoded.png"/>
          <p:cNvPicPr>
            <a:picLocks noChangeAspect="1"/>
          </p:cNvPicPr>
          <p:nvPr/>
        </p:nvPicPr>
        <p:blipFill>
          <a:blip r:embed="rId19"/>
          <a:stretch>
            <a:fillRect/>
          </a:stretch>
        </p:blipFill>
        <p:spPr>
          <a:xfrm>
            <a:off x="6199490" y="5016545"/>
            <a:ext cx="296982" cy="296982"/>
          </a:xfrm>
          <a:prstGeom prst="rect">
            <a:avLst/>
          </a:prstGeom>
        </p:spPr>
      </p:pic>
      <p:pic>
        <p:nvPicPr>
          <p:cNvPr id="57" name="Image 55" descr="preencoded.png"/>
          <p:cNvPicPr>
            <a:picLocks noChangeAspect="1"/>
          </p:cNvPicPr>
          <p:nvPr/>
        </p:nvPicPr>
        <p:blipFill>
          <a:blip r:embed="rId22"/>
          <a:stretch>
            <a:fillRect/>
          </a:stretch>
        </p:blipFill>
        <p:spPr>
          <a:xfrm>
            <a:off x="6607840" y="5332088"/>
            <a:ext cx="129929" cy="129929"/>
          </a:xfrm>
          <a:prstGeom prst="rect">
            <a:avLst/>
          </a:prstGeom>
        </p:spPr>
      </p:pic>
      <p:sp>
        <p:nvSpPr>
          <p:cNvPr id="59" name="Text 0"/>
          <p:cNvSpPr/>
          <p:nvPr/>
        </p:nvSpPr>
        <p:spPr>
          <a:xfrm>
            <a:off x="816699" y="469015"/>
            <a:ext cx="6137774"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60" name="Text 1"/>
          <p:cNvSpPr/>
          <p:nvPr/>
        </p:nvSpPr>
        <p:spPr>
          <a:xfrm>
            <a:off x="593963" y="1304275"/>
            <a:ext cx="1069133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part of the CIDR notation </a:t>
            </a:r>
            <a:r>
              <a:rPr lang="en-US" sz="1754" dirty="0">
                <a:solidFill>
                  <a:srgbClr val="374151"/>
                </a:solidFill>
                <a:highlight>
                  <a:srgbClr val="F3F4F6"/>
                </a:highlight>
                <a:latin typeface="ui-sans-serif" pitchFamily="34" charset="0"/>
                <a:ea typeface="ui-sans-serif" pitchFamily="34" charset="-122"/>
                <a:cs typeface="ui-sans-serif" pitchFamily="34" charset="-120"/>
              </a:rPr>
              <a:t>192.168.1.0/24</a:t>
            </a:r>
            <a:r>
              <a:rPr lang="en-US" sz="1754" dirty="0">
                <a:solidFill>
                  <a:srgbClr val="374151"/>
                </a:solidFill>
                <a:latin typeface="ui-sans-serif" pitchFamily="34" charset="0"/>
                <a:ea typeface="ui-sans-serif" pitchFamily="34" charset="-122"/>
                <a:cs typeface="ui-sans-serif" pitchFamily="34" charset="-120"/>
              </a:rPr>
              <a:t> indicates the number of bits used for the network portion of the IP address?</a:t>
            </a:r>
            <a:endParaRPr lang="en-US" sz="1754" dirty="0"/>
          </a:p>
        </p:txBody>
      </p:sp>
      <p:sp>
        <p:nvSpPr>
          <p:cNvPr id="61" name="Text 2"/>
          <p:cNvSpPr/>
          <p:nvPr/>
        </p:nvSpPr>
        <p:spPr>
          <a:xfrm>
            <a:off x="3482863" y="2436518"/>
            <a:ext cx="266448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CIDR Notation Breakdown:</a:t>
            </a:r>
            <a:endParaRPr lang="en-US" sz="1315" dirty="0"/>
          </a:p>
        </p:txBody>
      </p:sp>
      <p:sp>
        <p:nvSpPr>
          <p:cNvPr id="62" name="Text 3"/>
          <p:cNvSpPr/>
          <p:nvPr/>
        </p:nvSpPr>
        <p:spPr>
          <a:xfrm>
            <a:off x="5932670" y="2343711"/>
            <a:ext cx="534567"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192</a:t>
            </a:r>
            <a:endParaRPr lang="en-US" sz="1169" dirty="0"/>
          </a:p>
        </p:txBody>
      </p:sp>
      <p:sp>
        <p:nvSpPr>
          <p:cNvPr id="63" name="Text 4"/>
          <p:cNvSpPr/>
          <p:nvPr/>
        </p:nvSpPr>
        <p:spPr>
          <a:xfrm>
            <a:off x="6452388" y="2343711"/>
            <a:ext cx="534567"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168</a:t>
            </a:r>
            <a:endParaRPr lang="en-US" sz="1169" dirty="0"/>
          </a:p>
        </p:txBody>
      </p:sp>
      <p:sp>
        <p:nvSpPr>
          <p:cNvPr id="64" name="Text 5"/>
          <p:cNvSpPr/>
          <p:nvPr/>
        </p:nvSpPr>
        <p:spPr>
          <a:xfrm>
            <a:off x="7066653" y="2343711"/>
            <a:ext cx="445472"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a:t>
            </a:r>
            <a:endParaRPr lang="en-US" sz="1169" dirty="0"/>
          </a:p>
        </p:txBody>
      </p:sp>
      <p:sp>
        <p:nvSpPr>
          <p:cNvPr id="65" name="Text 6"/>
          <p:cNvSpPr/>
          <p:nvPr/>
        </p:nvSpPr>
        <p:spPr>
          <a:xfrm>
            <a:off x="7586371" y="2343711"/>
            <a:ext cx="445472"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0</a:t>
            </a:r>
            <a:endParaRPr lang="en-US" sz="1169" dirty="0"/>
          </a:p>
        </p:txBody>
      </p:sp>
      <p:sp>
        <p:nvSpPr>
          <p:cNvPr id="66" name="Text 7"/>
          <p:cNvSpPr/>
          <p:nvPr/>
        </p:nvSpPr>
        <p:spPr>
          <a:xfrm>
            <a:off x="7909191" y="2363524"/>
            <a:ext cx="469661" cy="296982"/>
          </a:xfrm>
          <a:prstGeom prst="rect">
            <a:avLst/>
          </a:prstGeom>
          <a:noFill/>
          <a:ln/>
        </p:spPr>
        <p:txBody>
          <a:bodyPr vert="horz" wrap="square" lIns="0" tIns="0" rIns="0" bIns="0" rtlCol="0" anchor="t"/>
          <a:lstStyle/>
          <a:p>
            <a:pPr>
              <a:lnSpc>
                <a:spcPts val="2338"/>
              </a:lnSpc>
            </a:pPr>
            <a:r>
              <a:rPr lang="en-US" sz="1754" b="1" dirty="0">
                <a:solidFill>
                  <a:srgbClr val="F97316"/>
                </a:solidFill>
                <a:latin typeface="ui-sans-serif" pitchFamily="34" charset="0"/>
                <a:ea typeface="ui-sans-serif" pitchFamily="34" charset="-122"/>
                <a:cs typeface="ui-sans-serif" pitchFamily="34" charset="-120"/>
              </a:rPr>
              <a:t>/24</a:t>
            </a:r>
            <a:endParaRPr lang="en-US" sz="1754" dirty="0"/>
          </a:p>
        </p:txBody>
      </p:sp>
      <p:sp>
        <p:nvSpPr>
          <p:cNvPr id="67" name="Text 8"/>
          <p:cNvSpPr/>
          <p:nvPr/>
        </p:nvSpPr>
        <p:spPr>
          <a:xfrm>
            <a:off x="4177898"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68" name="Text 9"/>
          <p:cNvSpPr/>
          <p:nvPr/>
        </p:nvSpPr>
        <p:spPr>
          <a:xfrm>
            <a:off x="4289266"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69" name="Text 10"/>
          <p:cNvSpPr/>
          <p:nvPr/>
        </p:nvSpPr>
        <p:spPr>
          <a:xfrm>
            <a:off x="4400634"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70" name="Text 11"/>
          <p:cNvSpPr/>
          <p:nvPr/>
        </p:nvSpPr>
        <p:spPr>
          <a:xfrm>
            <a:off x="4512002"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71" name="Text 12"/>
          <p:cNvSpPr/>
          <p:nvPr/>
        </p:nvSpPr>
        <p:spPr>
          <a:xfrm>
            <a:off x="4623370"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72" name="Text 13"/>
          <p:cNvSpPr/>
          <p:nvPr/>
        </p:nvSpPr>
        <p:spPr>
          <a:xfrm>
            <a:off x="4734738"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73" name="Text 14"/>
          <p:cNvSpPr/>
          <p:nvPr/>
        </p:nvSpPr>
        <p:spPr>
          <a:xfrm>
            <a:off x="4846106"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74" name="Text 15"/>
          <p:cNvSpPr/>
          <p:nvPr/>
        </p:nvSpPr>
        <p:spPr>
          <a:xfrm>
            <a:off x="4957474"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75" name="Text 16"/>
          <p:cNvSpPr/>
          <p:nvPr/>
        </p:nvSpPr>
        <p:spPr>
          <a:xfrm>
            <a:off x="5068843"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76" name="Text 17"/>
          <p:cNvSpPr/>
          <p:nvPr/>
        </p:nvSpPr>
        <p:spPr>
          <a:xfrm>
            <a:off x="5180211"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77" name="Text 18"/>
          <p:cNvSpPr/>
          <p:nvPr/>
        </p:nvSpPr>
        <p:spPr>
          <a:xfrm>
            <a:off x="5291579"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78" name="Text 19"/>
          <p:cNvSpPr/>
          <p:nvPr/>
        </p:nvSpPr>
        <p:spPr>
          <a:xfrm>
            <a:off x="5402947"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79" name="Text 20"/>
          <p:cNvSpPr/>
          <p:nvPr/>
        </p:nvSpPr>
        <p:spPr>
          <a:xfrm>
            <a:off x="5514315"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80" name="Text 21"/>
          <p:cNvSpPr/>
          <p:nvPr/>
        </p:nvSpPr>
        <p:spPr>
          <a:xfrm>
            <a:off x="5625683"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81" name="Text 22"/>
          <p:cNvSpPr/>
          <p:nvPr/>
        </p:nvSpPr>
        <p:spPr>
          <a:xfrm>
            <a:off x="5737051"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82" name="Text 23"/>
          <p:cNvSpPr/>
          <p:nvPr/>
        </p:nvSpPr>
        <p:spPr>
          <a:xfrm>
            <a:off x="5848419"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83" name="Text 24"/>
          <p:cNvSpPr/>
          <p:nvPr/>
        </p:nvSpPr>
        <p:spPr>
          <a:xfrm>
            <a:off x="5959787"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84" name="Text 25"/>
          <p:cNvSpPr/>
          <p:nvPr/>
        </p:nvSpPr>
        <p:spPr>
          <a:xfrm>
            <a:off x="6071155"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85" name="Text 26"/>
          <p:cNvSpPr/>
          <p:nvPr/>
        </p:nvSpPr>
        <p:spPr>
          <a:xfrm>
            <a:off x="6182523"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86" name="Text 27"/>
          <p:cNvSpPr/>
          <p:nvPr/>
        </p:nvSpPr>
        <p:spPr>
          <a:xfrm>
            <a:off x="6293891"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87" name="Text 28"/>
          <p:cNvSpPr/>
          <p:nvPr/>
        </p:nvSpPr>
        <p:spPr>
          <a:xfrm>
            <a:off x="6405260"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88" name="Text 29"/>
          <p:cNvSpPr/>
          <p:nvPr/>
        </p:nvSpPr>
        <p:spPr>
          <a:xfrm>
            <a:off x="6516628"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89" name="Text 30"/>
          <p:cNvSpPr/>
          <p:nvPr/>
        </p:nvSpPr>
        <p:spPr>
          <a:xfrm>
            <a:off x="6627996"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90" name="Text 31"/>
          <p:cNvSpPr/>
          <p:nvPr/>
        </p:nvSpPr>
        <p:spPr>
          <a:xfrm>
            <a:off x="6739364"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1</a:t>
            </a:r>
            <a:endParaRPr lang="en-US" sz="877" dirty="0"/>
          </a:p>
        </p:txBody>
      </p:sp>
      <p:sp>
        <p:nvSpPr>
          <p:cNvPr id="91" name="Text 32"/>
          <p:cNvSpPr/>
          <p:nvPr/>
        </p:nvSpPr>
        <p:spPr>
          <a:xfrm>
            <a:off x="6850732"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0</a:t>
            </a:r>
            <a:endParaRPr lang="en-US" sz="877" dirty="0"/>
          </a:p>
        </p:txBody>
      </p:sp>
      <p:sp>
        <p:nvSpPr>
          <p:cNvPr id="92" name="Text 33"/>
          <p:cNvSpPr/>
          <p:nvPr/>
        </p:nvSpPr>
        <p:spPr>
          <a:xfrm>
            <a:off x="6962100"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0</a:t>
            </a:r>
            <a:endParaRPr lang="en-US" sz="877" dirty="0"/>
          </a:p>
        </p:txBody>
      </p:sp>
      <p:sp>
        <p:nvSpPr>
          <p:cNvPr id="93" name="Text 34"/>
          <p:cNvSpPr/>
          <p:nvPr/>
        </p:nvSpPr>
        <p:spPr>
          <a:xfrm>
            <a:off x="7073468"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0</a:t>
            </a:r>
            <a:endParaRPr lang="en-US" sz="877" dirty="0"/>
          </a:p>
        </p:txBody>
      </p:sp>
      <p:sp>
        <p:nvSpPr>
          <p:cNvPr id="94" name="Text 35"/>
          <p:cNvSpPr/>
          <p:nvPr/>
        </p:nvSpPr>
        <p:spPr>
          <a:xfrm>
            <a:off x="7184836"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0</a:t>
            </a:r>
            <a:endParaRPr lang="en-US" sz="877" dirty="0"/>
          </a:p>
        </p:txBody>
      </p:sp>
      <p:sp>
        <p:nvSpPr>
          <p:cNvPr id="95" name="Text 36"/>
          <p:cNvSpPr/>
          <p:nvPr/>
        </p:nvSpPr>
        <p:spPr>
          <a:xfrm>
            <a:off x="7296204"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0</a:t>
            </a:r>
            <a:endParaRPr lang="en-US" sz="877" dirty="0"/>
          </a:p>
        </p:txBody>
      </p:sp>
      <p:sp>
        <p:nvSpPr>
          <p:cNvPr id="96" name="Text 37"/>
          <p:cNvSpPr/>
          <p:nvPr/>
        </p:nvSpPr>
        <p:spPr>
          <a:xfrm>
            <a:off x="7407572"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0</a:t>
            </a:r>
            <a:endParaRPr lang="en-US" sz="877" dirty="0"/>
          </a:p>
        </p:txBody>
      </p:sp>
      <p:sp>
        <p:nvSpPr>
          <p:cNvPr id="97" name="Text 38"/>
          <p:cNvSpPr/>
          <p:nvPr/>
        </p:nvSpPr>
        <p:spPr>
          <a:xfrm>
            <a:off x="7518940"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0</a:t>
            </a:r>
            <a:endParaRPr lang="en-US" sz="877" dirty="0"/>
          </a:p>
        </p:txBody>
      </p:sp>
      <p:sp>
        <p:nvSpPr>
          <p:cNvPr id="98" name="Text 39"/>
          <p:cNvSpPr/>
          <p:nvPr/>
        </p:nvSpPr>
        <p:spPr>
          <a:xfrm>
            <a:off x="7630308" y="2863428"/>
            <a:ext cx="133642" cy="296982"/>
          </a:xfrm>
          <a:prstGeom prst="rect">
            <a:avLst/>
          </a:prstGeom>
          <a:noFill/>
          <a:ln/>
        </p:spPr>
        <p:txBody>
          <a:bodyPr vert="horz" wrap="square" lIns="0" tIns="0" rIns="0" bIns="0" rtlCol="0" anchor="t"/>
          <a:lstStyle/>
          <a:p>
            <a:pPr>
              <a:lnSpc>
                <a:spcPts val="1169"/>
              </a:lnSpc>
            </a:pPr>
            <a:r>
              <a:rPr lang="en-US" sz="877" dirty="0">
                <a:solidFill>
                  <a:srgbClr val="FFFFFF"/>
                </a:solidFill>
                <a:latin typeface="ui-sans-serif" pitchFamily="34" charset="0"/>
                <a:ea typeface="ui-sans-serif" pitchFamily="34" charset="-122"/>
                <a:cs typeface="ui-sans-serif" pitchFamily="34" charset="-120"/>
              </a:rPr>
              <a:t>0</a:t>
            </a:r>
            <a:endParaRPr lang="en-US" sz="877" dirty="0"/>
          </a:p>
        </p:txBody>
      </p:sp>
      <p:sp>
        <p:nvSpPr>
          <p:cNvPr id="99" name="Text 40"/>
          <p:cNvSpPr/>
          <p:nvPr/>
        </p:nvSpPr>
        <p:spPr>
          <a:xfrm>
            <a:off x="5123802" y="3234656"/>
            <a:ext cx="993264"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Network Bits</a:t>
            </a:r>
            <a:endParaRPr lang="en-US" sz="1023" dirty="0"/>
          </a:p>
        </p:txBody>
      </p:sp>
      <p:sp>
        <p:nvSpPr>
          <p:cNvPr id="100" name="Text 41"/>
          <p:cNvSpPr/>
          <p:nvPr/>
        </p:nvSpPr>
        <p:spPr>
          <a:xfrm>
            <a:off x="6396995" y="3234656"/>
            <a:ext cx="697268"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Host Bits</a:t>
            </a:r>
            <a:endParaRPr lang="en-US" sz="1023" dirty="0"/>
          </a:p>
        </p:txBody>
      </p:sp>
      <p:sp>
        <p:nvSpPr>
          <p:cNvPr id="101" name="Text 42"/>
          <p:cNvSpPr/>
          <p:nvPr/>
        </p:nvSpPr>
        <p:spPr>
          <a:xfrm>
            <a:off x="833375" y="401423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102" name="Text 43"/>
          <p:cNvSpPr/>
          <p:nvPr/>
        </p:nvSpPr>
        <p:spPr>
          <a:xfrm>
            <a:off x="1150803" y="4014232"/>
            <a:ext cx="236274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`192.168.1.0`</a:t>
            </a:r>
            <a:endParaRPr lang="en-US" sz="1315" dirty="0"/>
          </a:p>
        </p:txBody>
      </p:sp>
      <p:sp>
        <p:nvSpPr>
          <p:cNvPr id="103" name="Text 44"/>
          <p:cNvSpPr/>
          <p:nvPr/>
        </p:nvSpPr>
        <p:spPr>
          <a:xfrm>
            <a:off x="1392101" y="4311214"/>
            <a:ext cx="2362744"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Identifies the host address</a:t>
            </a:r>
            <a:endParaRPr lang="en-US" sz="1023" dirty="0"/>
          </a:p>
        </p:txBody>
      </p:sp>
      <p:sp>
        <p:nvSpPr>
          <p:cNvPr id="104" name="Text 45"/>
          <p:cNvSpPr/>
          <p:nvPr/>
        </p:nvSpPr>
        <p:spPr>
          <a:xfrm>
            <a:off x="6291281" y="401423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105" name="Text 46"/>
          <p:cNvSpPr/>
          <p:nvPr/>
        </p:nvSpPr>
        <p:spPr>
          <a:xfrm>
            <a:off x="6607840" y="4014232"/>
            <a:ext cx="144474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`24`</a:t>
            </a:r>
            <a:endParaRPr lang="en-US" sz="1315" dirty="0"/>
          </a:p>
        </p:txBody>
      </p:sp>
      <p:sp>
        <p:nvSpPr>
          <p:cNvPr id="106" name="Text 47"/>
          <p:cNvSpPr/>
          <p:nvPr/>
        </p:nvSpPr>
        <p:spPr>
          <a:xfrm>
            <a:off x="6793453" y="4311214"/>
            <a:ext cx="173368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Prefix length in bits</a:t>
            </a:r>
            <a:endParaRPr lang="en-US" sz="1023" dirty="0"/>
          </a:p>
        </p:txBody>
      </p:sp>
      <p:sp>
        <p:nvSpPr>
          <p:cNvPr id="107" name="Text 48"/>
          <p:cNvSpPr/>
          <p:nvPr/>
        </p:nvSpPr>
        <p:spPr>
          <a:xfrm>
            <a:off x="836421" y="5016545"/>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108" name="Text 49"/>
          <p:cNvSpPr/>
          <p:nvPr/>
        </p:nvSpPr>
        <p:spPr>
          <a:xfrm>
            <a:off x="1150803" y="5016545"/>
            <a:ext cx="102215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`192`</a:t>
            </a:r>
            <a:endParaRPr lang="en-US" sz="1315" dirty="0"/>
          </a:p>
        </p:txBody>
      </p:sp>
      <p:sp>
        <p:nvSpPr>
          <p:cNvPr id="109" name="Text 50"/>
          <p:cNvSpPr/>
          <p:nvPr/>
        </p:nvSpPr>
        <p:spPr>
          <a:xfrm>
            <a:off x="1354978" y="5313527"/>
            <a:ext cx="1022151"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First octet</a:t>
            </a:r>
            <a:endParaRPr lang="en-US" sz="1023" dirty="0"/>
          </a:p>
        </p:txBody>
      </p:sp>
      <p:sp>
        <p:nvSpPr>
          <p:cNvPr id="110" name="Text 51"/>
          <p:cNvSpPr/>
          <p:nvPr/>
        </p:nvSpPr>
        <p:spPr>
          <a:xfrm>
            <a:off x="6286351" y="5016545"/>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111" name="Text 52"/>
          <p:cNvSpPr/>
          <p:nvPr/>
        </p:nvSpPr>
        <p:spPr>
          <a:xfrm>
            <a:off x="6607840" y="5016545"/>
            <a:ext cx="80422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`0`</a:t>
            </a:r>
            <a:endParaRPr lang="en-US" sz="1315" dirty="0"/>
          </a:p>
        </p:txBody>
      </p:sp>
      <p:sp>
        <p:nvSpPr>
          <p:cNvPr id="112" name="Text 53"/>
          <p:cNvSpPr/>
          <p:nvPr/>
        </p:nvSpPr>
        <p:spPr>
          <a:xfrm>
            <a:off x="6812015" y="5313527"/>
            <a:ext cx="965074"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Last digit</a:t>
            </a:r>
            <a:endParaRPr lang="en-US" sz="102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742454"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742454" y="1155785"/>
            <a:ext cx="371227" cy="371227"/>
          </a:xfrm>
          <a:prstGeom prst="rect">
            <a:avLst/>
          </a:prstGeom>
        </p:spPr>
      </p:pic>
      <p:pic>
        <p:nvPicPr>
          <p:cNvPr id="5" name="Image 3" descr="preencoded.png"/>
          <p:cNvPicPr>
            <a:picLocks noChangeAspect="1"/>
          </p:cNvPicPr>
          <p:nvPr/>
        </p:nvPicPr>
        <p:blipFill>
          <a:blip r:embed="rId6"/>
          <a:stretch>
            <a:fillRect/>
          </a:stretch>
        </p:blipFill>
        <p:spPr>
          <a:xfrm>
            <a:off x="835261" y="1211469"/>
            <a:ext cx="185613" cy="259859"/>
          </a:xfrm>
          <a:prstGeom prst="rect">
            <a:avLst/>
          </a:prstGeom>
        </p:spPr>
      </p:pic>
      <p:pic>
        <p:nvPicPr>
          <p:cNvPr id="6" name="Image 4" descr="preencoded.png"/>
          <p:cNvPicPr>
            <a:picLocks noChangeAspect="1"/>
          </p:cNvPicPr>
          <p:nvPr/>
        </p:nvPicPr>
        <p:blipFill>
          <a:blip r:embed="rId7"/>
          <a:stretch>
            <a:fillRect/>
          </a:stretch>
        </p:blipFill>
        <p:spPr>
          <a:xfrm>
            <a:off x="6088122" y="1155785"/>
            <a:ext cx="371227" cy="371227"/>
          </a:xfrm>
          <a:prstGeom prst="rect">
            <a:avLst/>
          </a:prstGeom>
        </p:spPr>
      </p:pic>
      <p:pic>
        <p:nvPicPr>
          <p:cNvPr id="7" name="Image 5" descr="preencoded.png"/>
          <p:cNvPicPr>
            <a:picLocks noChangeAspect="1"/>
          </p:cNvPicPr>
          <p:nvPr/>
        </p:nvPicPr>
        <p:blipFill>
          <a:blip r:embed="rId8"/>
          <a:stretch>
            <a:fillRect/>
          </a:stretch>
        </p:blipFill>
        <p:spPr>
          <a:xfrm>
            <a:off x="6167009" y="1211469"/>
            <a:ext cx="213455" cy="259859"/>
          </a:xfrm>
          <a:prstGeom prst="rect">
            <a:avLst/>
          </a:prstGeom>
        </p:spPr>
      </p:pic>
      <p:pic>
        <p:nvPicPr>
          <p:cNvPr id="8" name="Image 6" descr="preencoded.png"/>
          <p:cNvPicPr>
            <a:picLocks noChangeAspect="1"/>
          </p:cNvPicPr>
          <p:nvPr/>
        </p:nvPicPr>
        <p:blipFill>
          <a:blip r:embed="rId9"/>
          <a:stretch>
            <a:fillRect/>
          </a:stretch>
        </p:blipFill>
        <p:spPr>
          <a:xfrm>
            <a:off x="742454" y="2937674"/>
            <a:ext cx="2078871" cy="445472"/>
          </a:xfrm>
          <a:prstGeom prst="rect">
            <a:avLst/>
          </a:prstGeom>
        </p:spPr>
      </p:pic>
      <p:pic>
        <p:nvPicPr>
          <p:cNvPr id="9" name="Image 7" descr="preencoded.png"/>
          <p:cNvPicPr>
            <a:picLocks noChangeAspect="1"/>
          </p:cNvPicPr>
          <p:nvPr/>
        </p:nvPicPr>
        <p:blipFill>
          <a:blip r:embed="rId10"/>
          <a:stretch>
            <a:fillRect/>
          </a:stretch>
        </p:blipFill>
        <p:spPr>
          <a:xfrm>
            <a:off x="2821325" y="2937674"/>
            <a:ext cx="4157742" cy="445472"/>
          </a:xfrm>
          <a:prstGeom prst="rect">
            <a:avLst/>
          </a:prstGeom>
        </p:spPr>
      </p:pic>
      <p:pic>
        <p:nvPicPr>
          <p:cNvPr id="10" name="Image 8" descr="preencoded.png"/>
          <p:cNvPicPr>
            <a:picLocks noChangeAspect="1"/>
          </p:cNvPicPr>
          <p:nvPr/>
        </p:nvPicPr>
        <p:blipFill>
          <a:blip r:embed="rId10"/>
          <a:stretch>
            <a:fillRect/>
          </a:stretch>
        </p:blipFill>
        <p:spPr>
          <a:xfrm>
            <a:off x="6979066" y="2937674"/>
            <a:ext cx="4157742" cy="445472"/>
          </a:xfrm>
          <a:prstGeom prst="rect">
            <a:avLst/>
          </a:prstGeom>
        </p:spPr>
      </p:pic>
      <p:pic>
        <p:nvPicPr>
          <p:cNvPr id="11" name="Image 9" descr="preencoded.png"/>
          <p:cNvPicPr>
            <a:picLocks noChangeAspect="1"/>
          </p:cNvPicPr>
          <p:nvPr/>
        </p:nvPicPr>
        <p:blipFill>
          <a:blip r:embed="rId11"/>
          <a:stretch>
            <a:fillRect/>
          </a:stretch>
        </p:blipFill>
        <p:spPr>
          <a:xfrm>
            <a:off x="742454" y="3383146"/>
            <a:ext cx="2078871" cy="408350"/>
          </a:xfrm>
          <a:prstGeom prst="rect">
            <a:avLst/>
          </a:prstGeom>
        </p:spPr>
      </p:pic>
      <p:pic>
        <p:nvPicPr>
          <p:cNvPr id="12" name="Image 10" descr="preencoded.png"/>
          <p:cNvPicPr>
            <a:picLocks noChangeAspect="1"/>
          </p:cNvPicPr>
          <p:nvPr/>
        </p:nvPicPr>
        <p:blipFill>
          <a:blip r:embed="rId12"/>
          <a:stretch>
            <a:fillRect/>
          </a:stretch>
        </p:blipFill>
        <p:spPr>
          <a:xfrm>
            <a:off x="2821325" y="3383146"/>
            <a:ext cx="4157742" cy="408350"/>
          </a:xfrm>
          <a:prstGeom prst="rect">
            <a:avLst/>
          </a:prstGeom>
        </p:spPr>
      </p:pic>
      <p:pic>
        <p:nvPicPr>
          <p:cNvPr id="13" name="Image 11" descr="preencoded.png"/>
          <p:cNvPicPr>
            <a:picLocks noChangeAspect="1"/>
          </p:cNvPicPr>
          <p:nvPr/>
        </p:nvPicPr>
        <p:blipFill>
          <a:blip r:embed="rId13"/>
          <a:stretch>
            <a:fillRect/>
          </a:stretch>
        </p:blipFill>
        <p:spPr>
          <a:xfrm>
            <a:off x="6979066" y="3383146"/>
            <a:ext cx="4157742" cy="408350"/>
          </a:xfrm>
          <a:prstGeom prst="rect">
            <a:avLst/>
          </a:prstGeom>
        </p:spPr>
      </p:pic>
      <p:pic>
        <p:nvPicPr>
          <p:cNvPr id="14" name="Image 12" descr="preencoded.png"/>
          <p:cNvPicPr>
            <a:picLocks noChangeAspect="1"/>
          </p:cNvPicPr>
          <p:nvPr/>
        </p:nvPicPr>
        <p:blipFill>
          <a:blip r:embed="rId14"/>
          <a:stretch>
            <a:fillRect/>
          </a:stretch>
        </p:blipFill>
        <p:spPr>
          <a:xfrm>
            <a:off x="742454" y="3791496"/>
            <a:ext cx="10394355" cy="408350"/>
          </a:xfrm>
          <a:prstGeom prst="rect">
            <a:avLst/>
          </a:prstGeom>
        </p:spPr>
      </p:pic>
      <p:pic>
        <p:nvPicPr>
          <p:cNvPr id="15" name="Image 13" descr="preencoded.png"/>
          <p:cNvPicPr>
            <a:picLocks noChangeAspect="1"/>
          </p:cNvPicPr>
          <p:nvPr/>
        </p:nvPicPr>
        <p:blipFill>
          <a:blip r:embed="rId11"/>
          <a:stretch>
            <a:fillRect/>
          </a:stretch>
        </p:blipFill>
        <p:spPr>
          <a:xfrm>
            <a:off x="742454" y="3791496"/>
            <a:ext cx="2078871" cy="408350"/>
          </a:xfrm>
          <a:prstGeom prst="rect">
            <a:avLst/>
          </a:prstGeom>
        </p:spPr>
      </p:pic>
      <p:pic>
        <p:nvPicPr>
          <p:cNvPr id="16" name="Image 14" descr="preencoded.png"/>
          <p:cNvPicPr>
            <a:picLocks noChangeAspect="1"/>
          </p:cNvPicPr>
          <p:nvPr/>
        </p:nvPicPr>
        <p:blipFill>
          <a:blip r:embed="rId12"/>
          <a:stretch>
            <a:fillRect/>
          </a:stretch>
        </p:blipFill>
        <p:spPr>
          <a:xfrm>
            <a:off x="2821325" y="3791496"/>
            <a:ext cx="4157742" cy="408350"/>
          </a:xfrm>
          <a:prstGeom prst="rect">
            <a:avLst/>
          </a:prstGeom>
        </p:spPr>
      </p:pic>
      <p:pic>
        <p:nvPicPr>
          <p:cNvPr id="17" name="Image 15" descr="preencoded.png"/>
          <p:cNvPicPr>
            <a:picLocks noChangeAspect="1"/>
          </p:cNvPicPr>
          <p:nvPr/>
        </p:nvPicPr>
        <p:blipFill>
          <a:blip r:embed="rId13"/>
          <a:stretch>
            <a:fillRect/>
          </a:stretch>
        </p:blipFill>
        <p:spPr>
          <a:xfrm>
            <a:off x="6979066" y="3791496"/>
            <a:ext cx="4157742" cy="408350"/>
          </a:xfrm>
          <a:prstGeom prst="rect">
            <a:avLst/>
          </a:prstGeom>
        </p:spPr>
      </p:pic>
      <p:pic>
        <p:nvPicPr>
          <p:cNvPr id="18" name="Image 16" descr="preencoded.png"/>
          <p:cNvPicPr>
            <a:picLocks noChangeAspect="1"/>
          </p:cNvPicPr>
          <p:nvPr/>
        </p:nvPicPr>
        <p:blipFill>
          <a:blip r:embed="rId11"/>
          <a:stretch>
            <a:fillRect/>
          </a:stretch>
        </p:blipFill>
        <p:spPr>
          <a:xfrm>
            <a:off x="742454" y="4199845"/>
            <a:ext cx="2078871" cy="408350"/>
          </a:xfrm>
          <a:prstGeom prst="rect">
            <a:avLst/>
          </a:prstGeom>
        </p:spPr>
      </p:pic>
      <p:pic>
        <p:nvPicPr>
          <p:cNvPr id="19" name="Image 17" descr="preencoded.png"/>
          <p:cNvPicPr>
            <a:picLocks noChangeAspect="1"/>
          </p:cNvPicPr>
          <p:nvPr/>
        </p:nvPicPr>
        <p:blipFill>
          <a:blip r:embed="rId12"/>
          <a:stretch>
            <a:fillRect/>
          </a:stretch>
        </p:blipFill>
        <p:spPr>
          <a:xfrm>
            <a:off x="2821325" y="4199845"/>
            <a:ext cx="4157742" cy="408350"/>
          </a:xfrm>
          <a:prstGeom prst="rect">
            <a:avLst/>
          </a:prstGeom>
        </p:spPr>
      </p:pic>
      <p:pic>
        <p:nvPicPr>
          <p:cNvPr id="20" name="Image 18" descr="preencoded.png"/>
          <p:cNvPicPr>
            <a:picLocks noChangeAspect="1"/>
          </p:cNvPicPr>
          <p:nvPr/>
        </p:nvPicPr>
        <p:blipFill>
          <a:blip r:embed="rId13"/>
          <a:stretch>
            <a:fillRect/>
          </a:stretch>
        </p:blipFill>
        <p:spPr>
          <a:xfrm>
            <a:off x="6979066" y="4199845"/>
            <a:ext cx="4157742" cy="408350"/>
          </a:xfrm>
          <a:prstGeom prst="rect">
            <a:avLst/>
          </a:prstGeom>
        </p:spPr>
      </p:pic>
      <p:pic>
        <p:nvPicPr>
          <p:cNvPr id="21" name="Image 19" descr="preencoded.png"/>
          <p:cNvPicPr>
            <a:picLocks noChangeAspect="1"/>
          </p:cNvPicPr>
          <p:nvPr/>
        </p:nvPicPr>
        <p:blipFill>
          <a:blip r:embed="rId14"/>
          <a:stretch>
            <a:fillRect/>
          </a:stretch>
        </p:blipFill>
        <p:spPr>
          <a:xfrm>
            <a:off x="742454" y="4608195"/>
            <a:ext cx="10394355" cy="408350"/>
          </a:xfrm>
          <a:prstGeom prst="rect">
            <a:avLst/>
          </a:prstGeom>
        </p:spPr>
      </p:pic>
      <p:pic>
        <p:nvPicPr>
          <p:cNvPr id="22" name="Image 20" descr="preencoded.png"/>
          <p:cNvPicPr>
            <a:picLocks noChangeAspect="1"/>
          </p:cNvPicPr>
          <p:nvPr/>
        </p:nvPicPr>
        <p:blipFill>
          <a:blip r:embed="rId11"/>
          <a:stretch>
            <a:fillRect/>
          </a:stretch>
        </p:blipFill>
        <p:spPr>
          <a:xfrm>
            <a:off x="742454" y="4608195"/>
            <a:ext cx="2078871" cy="408350"/>
          </a:xfrm>
          <a:prstGeom prst="rect">
            <a:avLst/>
          </a:prstGeom>
        </p:spPr>
      </p:pic>
      <p:pic>
        <p:nvPicPr>
          <p:cNvPr id="23" name="Image 21" descr="preencoded.png"/>
          <p:cNvPicPr>
            <a:picLocks noChangeAspect="1"/>
          </p:cNvPicPr>
          <p:nvPr/>
        </p:nvPicPr>
        <p:blipFill>
          <a:blip r:embed="rId12"/>
          <a:stretch>
            <a:fillRect/>
          </a:stretch>
        </p:blipFill>
        <p:spPr>
          <a:xfrm>
            <a:off x="2821325" y="4608195"/>
            <a:ext cx="4157742" cy="408350"/>
          </a:xfrm>
          <a:prstGeom prst="rect">
            <a:avLst/>
          </a:prstGeom>
        </p:spPr>
      </p:pic>
      <p:pic>
        <p:nvPicPr>
          <p:cNvPr id="24" name="Image 22" descr="preencoded.png"/>
          <p:cNvPicPr>
            <a:picLocks noChangeAspect="1"/>
          </p:cNvPicPr>
          <p:nvPr/>
        </p:nvPicPr>
        <p:blipFill>
          <a:blip r:embed="rId13"/>
          <a:stretch>
            <a:fillRect/>
          </a:stretch>
        </p:blipFill>
        <p:spPr>
          <a:xfrm>
            <a:off x="6979066" y="4608195"/>
            <a:ext cx="4157742" cy="408350"/>
          </a:xfrm>
          <a:prstGeom prst="rect">
            <a:avLst/>
          </a:prstGeom>
        </p:spPr>
      </p:pic>
      <p:pic>
        <p:nvPicPr>
          <p:cNvPr id="25" name="Image 23" descr="preencoded.png"/>
          <p:cNvPicPr>
            <a:picLocks noChangeAspect="1"/>
          </p:cNvPicPr>
          <p:nvPr/>
        </p:nvPicPr>
        <p:blipFill>
          <a:blip r:embed="rId11"/>
          <a:stretch>
            <a:fillRect/>
          </a:stretch>
        </p:blipFill>
        <p:spPr>
          <a:xfrm>
            <a:off x="742454" y="5016545"/>
            <a:ext cx="2078871" cy="408350"/>
          </a:xfrm>
          <a:prstGeom prst="rect">
            <a:avLst/>
          </a:prstGeom>
        </p:spPr>
      </p:pic>
      <p:pic>
        <p:nvPicPr>
          <p:cNvPr id="26" name="Image 24" descr="preencoded.png"/>
          <p:cNvPicPr>
            <a:picLocks noChangeAspect="1"/>
          </p:cNvPicPr>
          <p:nvPr/>
        </p:nvPicPr>
        <p:blipFill>
          <a:blip r:embed="rId12"/>
          <a:stretch>
            <a:fillRect/>
          </a:stretch>
        </p:blipFill>
        <p:spPr>
          <a:xfrm>
            <a:off x="2821325" y="5016545"/>
            <a:ext cx="4157742" cy="408350"/>
          </a:xfrm>
          <a:prstGeom prst="rect">
            <a:avLst/>
          </a:prstGeom>
        </p:spPr>
      </p:pic>
      <p:pic>
        <p:nvPicPr>
          <p:cNvPr id="27" name="Image 25" descr="preencoded.png"/>
          <p:cNvPicPr>
            <a:picLocks noChangeAspect="1"/>
          </p:cNvPicPr>
          <p:nvPr/>
        </p:nvPicPr>
        <p:blipFill>
          <a:blip r:embed="rId13"/>
          <a:stretch>
            <a:fillRect/>
          </a:stretch>
        </p:blipFill>
        <p:spPr>
          <a:xfrm>
            <a:off x="6979066" y="5016545"/>
            <a:ext cx="4157742" cy="408350"/>
          </a:xfrm>
          <a:prstGeom prst="rect">
            <a:avLst/>
          </a:prstGeom>
        </p:spPr>
      </p:pic>
      <p:pic>
        <p:nvPicPr>
          <p:cNvPr id="28" name="Image 26" descr="preencoded.png"/>
          <p:cNvPicPr>
            <a:picLocks noChangeAspect="1"/>
          </p:cNvPicPr>
          <p:nvPr/>
        </p:nvPicPr>
        <p:blipFill>
          <a:blip r:embed="rId15"/>
          <a:stretch>
            <a:fillRect/>
          </a:stretch>
        </p:blipFill>
        <p:spPr>
          <a:xfrm>
            <a:off x="742454" y="5424894"/>
            <a:ext cx="10394355" cy="408350"/>
          </a:xfrm>
          <a:prstGeom prst="rect">
            <a:avLst/>
          </a:prstGeom>
        </p:spPr>
      </p:pic>
      <p:pic>
        <p:nvPicPr>
          <p:cNvPr id="29" name="Image 27" descr="preencoded.png"/>
          <p:cNvPicPr>
            <a:picLocks noChangeAspect="1"/>
          </p:cNvPicPr>
          <p:nvPr/>
        </p:nvPicPr>
        <p:blipFill>
          <a:blip r:embed="rId16"/>
          <a:stretch>
            <a:fillRect/>
          </a:stretch>
        </p:blipFill>
        <p:spPr>
          <a:xfrm>
            <a:off x="2821325" y="5424894"/>
            <a:ext cx="4157742" cy="408350"/>
          </a:xfrm>
          <a:prstGeom prst="rect">
            <a:avLst/>
          </a:prstGeom>
        </p:spPr>
      </p:pic>
      <p:pic>
        <p:nvPicPr>
          <p:cNvPr id="30" name="Image 28" descr="preencoded.png"/>
          <p:cNvPicPr>
            <a:picLocks noChangeAspect="1"/>
          </p:cNvPicPr>
          <p:nvPr/>
        </p:nvPicPr>
        <p:blipFill>
          <a:blip r:embed="rId17"/>
          <a:stretch>
            <a:fillRect/>
          </a:stretch>
        </p:blipFill>
        <p:spPr>
          <a:xfrm>
            <a:off x="6979066" y="5424894"/>
            <a:ext cx="4157742" cy="408350"/>
          </a:xfrm>
          <a:prstGeom prst="rect">
            <a:avLst/>
          </a:prstGeom>
        </p:spPr>
      </p:pic>
      <p:sp>
        <p:nvSpPr>
          <p:cNvPr id="31" name="Text 0"/>
          <p:cNvSpPr/>
          <p:nvPr/>
        </p:nvSpPr>
        <p:spPr>
          <a:xfrm>
            <a:off x="742453" y="450453"/>
            <a:ext cx="1247322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Public vs Private IP Addresses</a:t>
            </a:r>
            <a:endParaRPr lang="en-US" sz="2631" dirty="0"/>
          </a:p>
        </p:txBody>
      </p:sp>
      <p:sp>
        <p:nvSpPr>
          <p:cNvPr id="32" name="Text 1"/>
          <p:cNvSpPr/>
          <p:nvPr/>
        </p:nvSpPr>
        <p:spPr>
          <a:xfrm>
            <a:off x="1225049" y="1192907"/>
            <a:ext cx="2621500"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Public IP Address</a:t>
            </a:r>
            <a:endParaRPr lang="en-US" sz="1754" dirty="0"/>
          </a:p>
        </p:txBody>
      </p:sp>
      <p:sp>
        <p:nvSpPr>
          <p:cNvPr id="33" name="Text 2"/>
          <p:cNvSpPr/>
          <p:nvPr/>
        </p:nvSpPr>
        <p:spPr>
          <a:xfrm>
            <a:off x="1262171" y="1601257"/>
            <a:ext cx="4528969"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 globally unique IP address that identifies a device on the internet. Assigned by an ISP, allowing direct communication with the wider internet.</a:t>
            </a:r>
            <a:endParaRPr lang="en-US" sz="1169" dirty="0"/>
          </a:p>
        </p:txBody>
      </p:sp>
      <p:sp>
        <p:nvSpPr>
          <p:cNvPr id="34" name="Text 3"/>
          <p:cNvSpPr/>
          <p:nvPr/>
        </p:nvSpPr>
        <p:spPr>
          <a:xfrm>
            <a:off x="6570717" y="1192907"/>
            <a:ext cx="278524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Private IP Address</a:t>
            </a:r>
            <a:endParaRPr lang="en-US" sz="1754" dirty="0"/>
          </a:p>
        </p:txBody>
      </p:sp>
      <p:sp>
        <p:nvSpPr>
          <p:cNvPr id="35" name="Text 4"/>
          <p:cNvSpPr/>
          <p:nvPr/>
        </p:nvSpPr>
        <p:spPr>
          <a:xfrm>
            <a:off x="6607839" y="1601257"/>
            <a:ext cx="4528969"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An IP address used within a private network that is not visible or routable on the public internet. Enables secure communication between devices in the same local network.</a:t>
            </a:r>
            <a:endParaRPr lang="en-US" sz="1169" dirty="0"/>
          </a:p>
        </p:txBody>
      </p:sp>
      <p:sp>
        <p:nvSpPr>
          <p:cNvPr id="36" name="Text 5"/>
          <p:cNvSpPr/>
          <p:nvPr/>
        </p:nvSpPr>
        <p:spPr>
          <a:xfrm>
            <a:off x="742454" y="2566447"/>
            <a:ext cx="1039435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Differences</a:t>
            </a:r>
            <a:endParaRPr lang="en-US" sz="1461" dirty="0"/>
          </a:p>
        </p:txBody>
      </p:sp>
      <p:sp>
        <p:nvSpPr>
          <p:cNvPr id="37" name="Text 6"/>
          <p:cNvSpPr/>
          <p:nvPr/>
        </p:nvSpPr>
        <p:spPr>
          <a:xfrm>
            <a:off x="881664" y="2937674"/>
            <a:ext cx="2078871"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Feature</a:t>
            </a:r>
            <a:endParaRPr lang="en-US" sz="1169" dirty="0"/>
          </a:p>
        </p:txBody>
      </p:sp>
      <p:sp>
        <p:nvSpPr>
          <p:cNvPr id="38" name="Text 7"/>
          <p:cNvSpPr/>
          <p:nvPr/>
        </p:nvSpPr>
        <p:spPr>
          <a:xfrm>
            <a:off x="2960535" y="2937674"/>
            <a:ext cx="4157742"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Public IP Address</a:t>
            </a:r>
            <a:endParaRPr lang="en-US" sz="1169" dirty="0"/>
          </a:p>
        </p:txBody>
      </p:sp>
      <p:sp>
        <p:nvSpPr>
          <p:cNvPr id="39" name="Text 8"/>
          <p:cNvSpPr/>
          <p:nvPr/>
        </p:nvSpPr>
        <p:spPr>
          <a:xfrm>
            <a:off x="7118277" y="2937674"/>
            <a:ext cx="4157742" cy="44547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Private IP Address</a:t>
            </a:r>
            <a:endParaRPr lang="en-US" sz="1169" dirty="0"/>
          </a:p>
        </p:txBody>
      </p:sp>
      <p:sp>
        <p:nvSpPr>
          <p:cNvPr id="40" name="Text 9"/>
          <p:cNvSpPr/>
          <p:nvPr/>
        </p:nvSpPr>
        <p:spPr>
          <a:xfrm>
            <a:off x="881664" y="3383146"/>
            <a:ext cx="2078871"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Scope</a:t>
            </a:r>
            <a:endParaRPr lang="en-US" sz="1169" dirty="0"/>
          </a:p>
        </p:txBody>
      </p:sp>
      <p:sp>
        <p:nvSpPr>
          <p:cNvPr id="41" name="Text 10"/>
          <p:cNvSpPr/>
          <p:nvPr/>
        </p:nvSpPr>
        <p:spPr>
          <a:xfrm>
            <a:off x="2960535" y="3383146"/>
            <a:ext cx="4157742"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Global</a:t>
            </a:r>
            <a:endParaRPr lang="en-US" sz="1169" dirty="0"/>
          </a:p>
        </p:txBody>
      </p:sp>
      <p:sp>
        <p:nvSpPr>
          <p:cNvPr id="42" name="Text 11"/>
          <p:cNvSpPr/>
          <p:nvPr/>
        </p:nvSpPr>
        <p:spPr>
          <a:xfrm>
            <a:off x="7118277" y="3383146"/>
            <a:ext cx="4157742"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Local</a:t>
            </a:r>
            <a:endParaRPr lang="en-US" sz="1169" dirty="0"/>
          </a:p>
        </p:txBody>
      </p:sp>
      <p:sp>
        <p:nvSpPr>
          <p:cNvPr id="43" name="Text 12"/>
          <p:cNvSpPr/>
          <p:nvPr/>
        </p:nvSpPr>
        <p:spPr>
          <a:xfrm>
            <a:off x="881664" y="3791496"/>
            <a:ext cx="2078871"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Routability</a:t>
            </a:r>
            <a:endParaRPr lang="en-US" sz="1169" dirty="0"/>
          </a:p>
        </p:txBody>
      </p:sp>
      <p:sp>
        <p:nvSpPr>
          <p:cNvPr id="44" name="Text 13"/>
          <p:cNvSpPr/>
          <p:nvPr/>
        </p:nvSpPr>
        <p:spPr>
          <a:xfrm>
            <a:off x="2960535" y="3791496"/>
            <a:ext cx="4989290"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Routable on the global internet</a:t>
            </a:r>
            <a:endParaRPr lang="en-US" sz="1169" dirty="0"/>
          </a:p>
        </p:txBody>
      </p:sp>
      <p:sp>
        <p:nvSpPr>
          <p:cNvPr id="45" name="Text 14"/>
          <p:cNvSpPr/>
          <p:nvPr/>
        </p:nvSpPr>
        <p:spPr>
          <a:xfrm>
            <a:off x="7118277" y="3791496"/>
            <a:ext cx="4989290"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Not routable on the global internet</a:t>
            </a:r>
            <a:endParaRPr lang="en-US" sz="1169" dirty="0"/>
          </a:p>
        </p:txBody>
      </p:sp>
      <p:sp>
        <p:nvSpPr>
          <p:cNvPr id="46" name="Text 15"/>
          <p:cNvSpPr/>
          <p:nvPr/>
        </p:nvSpPr>
        <p:spPr>
          <a:xfrm>
            <a:off x="881664" y="4199845"/>
            <a:ext cx="2078871"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Uniqueness</a:t>
            </a:r>
            <a:endParaRPr lang="en-US" sz="1169" dirty="0"/>
          </a:p>
        </p:txBody>
      </p:sp>
      <p:sp>
        <p:nvSpPr>
          <p:cNvPr id="47" name="Text 16"/>
          <p:cNvSpPr/>
          <p:nvPr/>
        </p:nvSpPr>
        <p:spPr>
          <a:xfrm>
            <a:off x="2960535" y="4199845"/>
            <a:ext cx="4157742"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Globally unique</a:t>
            </a:r>
            <a:endParaRPr lang="en-US" sz="1169" dirty="0"/>
          </a:p>
        </p:txBody>
      </p:sp>
      <p:sp>
        <p:nvSpPr>
          <p:cNvPr id="48" name="Text 17"/>
          <p:cNvSpPr/>
          <p:nvPr/>
        </p:nvSpPr>
        <p:spPr>
          <a:xfrm>
            <a:off x="7118277" y="4199845"/>
            <a:ext cx="4989290"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Unique only within its local network</a:t>
            </a:r>
            <a:endParaRPr lang="en-US" sz="1169" dirty="0"/>
          </a:p>
        </p:txBody>
      </p:sp>
      <p:sp>
        <p:nvSpPr>
          <p:cNvPr id="49" name="Text 18"/>
          <p:cNvSpPr/>
          <p:nvPr/>
        </p:nvSpPr>
        <p:spPr>
          <a:xfrm>
            <a:off x="881664" y="4608195"/>
            <a:ext cx="2078871"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Cost</a:t>
            </a:r>
            <a:endParaRPr lang="en-US" sz="1169" dirty="0"/>
          </a:p>
        </p:txBody>
      </p:sp>
      <p:sp>
        <p:nvSpPr>
          <p:cNvPr id="50" name="Text 19"/>
          <p:cNvSpPr/>
          <p:nvPr/>
        </p:nvSpPr>
        <p:spPr>
          <a:xfrm>
            <a:off x="2960535" y="4608195"/>
            <a:ext cx="4989290"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Assigned by ISP, often with a cost</a:t>
            </a:r>
            <a:endParaRPr lang="en-US" sz="1169" dirty="0"/>
          </a:p>
        </p:txBody>
      </p:sp>
      <p:sp>
        <p:nvSpPr>
          <p:cNvPr id="51" name="Text 20"/>
          <p:cNvSpPr/>
          <p:nvPr/>
        </p:nvSpPr>
        <p:spPr>
          <a:xfrm>
            <a:off x="7118277" y="4608195"/>
            <a:ext cx="4989290"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Free to use within private networks</a:t>
            </a:r>
            <a:endParaRPr lang="en-US" sz="1169" dirty="0"/>
          </a:p>
        </p:txBody>
      </p:sp>
      <p:sp>
        <p:nvSpPr>
          <p:cNvPr id="52" name="Text 21"/>
          <p:cNvSpPr/>
          <p:nvPr/>
        </p:nvSpPr>
        <p:spPr>
          <a:xfrm>
            <a:off x="881664" y="5016545"/>
            <a:ext cx="2078871"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Visibility</a:t>
            </a:r>
            <a:endParaRPr lang="en-US" sz="1169" dirty="0"/>
          </a:p>
        </p:txBody>
      </p:sp>
      <p:sp>
        <p:nvSpPr>
          <p:cNvPr id="53" name="Text 22"/>
          <p:cNvSpPr/>
          <p:nvPr/>
        </p:nvSpPr>
        <p:spPr>
          <a:xfrm>
            <a:off x="2960535" y="5016545"/>
            <a:ext cx="4989290"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Visible to the outside world</a:t>
            </a:r>
            <a:endParaRPr lang="en-US" sz="1169" dirty="0"/>
          </a:p>
        </p:txBody>
      </p:sp>
      <p:sp>
        <p:nvSpPr>
          <p:cNvPr id="54" name="Text 23"/>
          <p:cNvSpPr/>
          <p:nvPr/>
        </p:nvSpPr>
        <p:spPr>
          <a:xfrm>
            <a:off x="7118277" y="5016545"/>
            <a:ext cx="4157742"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Not visible externally</a:t>
            </a:r>
            <a:endParaRPr lang="en-US" sz="1169" dirty="0"/>
          </a:p>
        </p:txBody>
      </p:sp>
      <p:sp>
        <p:nvSpPr>
          <p:cNvPr id="55" name="Text 24"/>
          <p:cNvSpPr/>
          <p:nvPr/>
        </p:nvSpPr>
        <p:spPr>
          <a:xfrm>
            <a:off x="881664" y="5424894"/>
            <a:ext cx="2078871"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Primary Use</a:t>
            </a:r>
            <a:endParaRPr lang="en-US" sz="1169" dirty="0"/>
          </a:p>
        </p:txBody>
      </p:sp>
      <p:sp>
        <p:nvSpPr>
          <p:cNvPr id="56" name="Text 25"/>
          <p:cNvSpPr/>
          <p:nvPr/>
        </p:nvSpPr>
        <p:spPr>
          <a:xfrm>
            <a:off x="2960535" y="5424894"/>
            <a:ext cx="4989290"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Connect to the internet, external accessibility</a:t>
            </a:r>
            <a:endParaRPr lang="en-US" sz="1169" dirty="0"/>
          </a:p>
        </p:txBody>
      </p:sp>
      <p:sp>
        <p:nvSpPr>
          <p:cNvPr id="57" name="Text 26"/>
          <p:cNvSpPr/>
          <p:nvPr/>
        </p:nvSpPr>
        <p:spPr>
          <a:xfrm>
            <a:off x="7118277" y="5424894"/>
            <a:ext cx="4989290"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Communication within a local network</a:t>
            </a:r>
            <a:endParaRPr lang="en-US" sz="1169"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593963"/>
          </a:xfrm>
          <a:prstGeom prst="rect">
            <a:avLst/>
          </a:prstGeom>
        </p:spPr>
      </p:pic>
      <p:pic>
        <p:nvPicPr>
          <p:cNvPr id="7" name="Image 5" descr="preencoded.png"/>
          <p:cNvPicPr>
            <a:picLocks noChangeAspect="1"/>
          </p:cNvPicPr>
          <p:nvPr/>
        </p:nvPicPr>
        <p:blipFill>
          <a:blip r:embed="rId8"/>
          <a:stretch>
            <a:fillRect/>
          </a:stretch>
        </p:blipFill>
        <p:spPr>
          <a:xfrm>
            <a:off x="742454" y="1378521"/>
            <a:ext cx="222736" cy="296982"/>
          </a:xfrm>
          <a:prstGeom prst="rect">
            <a:avLst/>
          </a:prstGeom>
        </p:spPr>
      </p:pic>
      <p:pic>
        <p:nvPicPr>
          <p:cNvPr id="8" name="Image 6" descr="preencoded.png"/>
          <p:cNvPicPr>
            <a:picLocks noChangeAspect="1"/>
          </p:cNvPicPr>
          <p:nvPr/>
        </p:nvPicPr>
        <p:blipFill>
          <a:blip r:embed="rId9"/>
          <a:stretch>
            <a:fillRect/>
          </a:stretch>
        </p:blipFill>
        <p:spPr>
          <a:xfrm>
            <a:off x="2375852" y="3865741"/>
            <a:ext cx="7127558" cy="1225049"/>
          </a:xfrm>
          <a:prstGeom prst="rect">
            <a:avLst/>
          </a:prstGeom>
        </p:spPr>
      </p:pic>
      <p:pic>
        <p:nvPicPr>
          <p:cNvPr id="9" name="Image 7" descr="preencoded.png"/>
          <p:cNvPicPr>
            <a:picLocks noChangeAspect="1"/>
          </p:cNvPicPr>
          <p:nvPr/>
        </p:nvPicPr>
        <p:blipFill>
          <a:blip r:embed="rId10"/>
          <a:stretch>
            <a:fillRect/>
          </a:stretch>
        </p:blipFill>
        <p:spPr>
          <a:xfrm>
            <a:off x="4604664" y="4311214"/>
            <a:ext cx="1267827" cy="631086"/>
          </a:xfrm>
          <a:prstGeom prst="rect">
            <a:avLst/>
          </a:prstGeom>
        </p:spPr>
      </p:pic>
      <p:pic>
        <p:nvPicPr>
          <p:cNvPr id="10" name="Image 8" descr="preencoded.png"/>
          <p:cNvPicPr>
            <a:picLocks noChangeAspect="1"/>
          </p:cNvPicPr>
          <p:nvPr/>
        </p:nvPicPr>
        <p:blipFill>
          <a:blip r:embed="rId11"/>
          <a:stretch>
            <a:fillRect/>
          </a:stretch>
        </p:blipFill>
        <p:spPr>
          <a:xfrm>
            <a:off x="6197025" y="4311214"/>
            <a:ext cx="1077573" cy="631086"/>
          </a:xfrm>
          <a:prstGeom prst="rect">
            <a:avLst/>
          </a:prstGeom>
        </p:spPr>
      </p:pic>
      <p:pic>
        <p:nvPicPr>
          <p:cNvPr id="11" name="Image 9" descr="preencoded.png"/>
          <p:cNvPicPr>
            <a:picLocks noChangeAspect="1"/>
          </p:cNvPicPr>
          <p:nvPr/>
        </p:nvPicPr>
        <p:blipFill>
          <a:blip r:embed="rId12"/>
          <a:stretch>
            <a:fillRect/>
          </a:stretch>
        </p:blipFill>
        <p:spPr>
          <a:xfrm>
            <a:off x="593963" y="5350649"/>
            <a:ext cx="111368" cy="148491"/>
          </a:xfrm>
          <a:prstGeom prst="rect">
            <a:avLst/>
          </a:prstGeom>
        </p:spPr>
      </p:pic>
      <p:sp>
        <p:nvSpPr>
          <p:cNvPr id="14" name="Text 1"/>
          <p:cNvSpPr/>
          <p:nvPr/>
        </p:nvSpPr>
        <p:spPr>
          <a:xfrm>
            <a:off x="1076558" y="1434205"/>
            <a:ext cx="1597784" cy="194894"/>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Correct Answer:</a:t>
            </a:r>
            <a:endParaRPr lang="en-US" sz="1315" dirty="0"/>
          </a:p>
        </p:txBody>
      </p:sp>
      <p:sp>
        <p:nvSpPr>
          <p:cNvPr id="15" name="Text 2"/>
          <p:cNvSpPr/>
          <p:nvPr/>
        </p:nvSpPr>
        <p:spPr>
          <a:xfrm>
            <a:off x="2529564" y="1406363"/>
            <a:ext cx="864668" cy="222736"/>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B. `24`</a:t>
            </a:r>
            <a:endParaRPr lang="en-US" sz="1461" dirty="0"/>
          </a:p>
        </p:txBody>
      </p:sp>
      <p:sp>
        <p:nvSpPr>
          <p:cNvPr id="16" name="Text 3"/>
          <p:cNvSpPr/>
          <p:nvPr/>
        </p:nvSpPr>
        <p:spPr>
          <a:xfrm>
            <a:off x="593963" y="2046729"/>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Which part of the CIDR notation </a:t>
            </a:r>
            <a:r>
              <a:rPr lang="en-US" sz="1461" b="1" dirty="0">
                <a:solidFill>
                  <a:srgbClr val="FF9900"/>
                </a:solidFill>
                <a:latin typeface="ui-sans-serif" pitchFamily="34" charset="0"/>
                <a:ea typeface="ui-sans-serif" pitchFamily="34" charset="-122"/>
                <a:cs typeface="ui-sans-serif" pitchFamily="34" charset="-120"/>
              </a:rPr>
              <a:t>192.168.1.0/24</a:t>
            </a:r>
            <a:r>
              <a:rPr lang="en-US" sz="1461" dirty="0">
                <a:solidFill>
                  <a:srgbClr val="374151"/>
                </a:solidFill>
                <a:latin typeface="ui-sans-serif" pitchFamily="34" charset="0"/>
                <a:ea typeface="ui-sans-serif" pitchFamily="34" charset="-122"/>
                <a:cs typeface="ui-sans-serif" pitchFamily="34" charset="-120"/>
              </a:rPr>
              <a:t> indicates the number of bits used for the network portion of the IP address?</a:t>
            </a:r>
            <a:endParaRPr lang="en-US" sz="1461" dirty="0"/>
          </a:p>
        </p:txBody>
      </p:sp>
      <p:sp>
        <p:nvSpPr>
          <p:cNvPr id="17" name="Text 4"/>
          <p:cNvSpPr/>
          <p:nvPr/>
        </p:nvSpPr>
        <p:spPr>
          <a:xfrm>
            <a:off x="593963" y="2789183"/>
            <a:ext cx="1069133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Explanation:</a:t>
            </a:r>
            <a:endParaRPr lang="en-US" sz="1315" dirty="0"/>
          </a:p>
        </p:txBody>
      </p:sp>
      <p:sp>
        <p:nvSpPr>
          <p:cNvPr id="18" name="Text 5"/>
          <p:cNvSpPr/>
          <p:nvPr/>
        </p:nvSpPr>
        <p:spPr>
          <a:xfrm>
            <a:off x="593963" y="3123287"/>
            <a:ext cx="10691336"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 CIDR notation, the number following the slash (e.g., </a:t>
            </a:r>
            <a:r>
              <a:rPr lang="en-US" sz="1315" b="1" dirty="0">
                <a:solidFill>
                  <a:srgbClr val="FF9900"/>
                </a:solidFill>
                <a:latin typeface="ui-sans-serif" pitchFamily="34" charset="0"/>
                <a:ea typeface="ui-sans-serif" pitchFamily="34" charset="-122"/>
                <a:cs typeface="ui-sans-serif" pitchFamily="34" charset="-120"/>
              </a:rPr>
              <a:t>/24</a:t>
            </a:r>
            <a:r>
              <a:rPr lang="en-US" sz="1315" dirty="0">
                <a:solidFill>
                  <a:srgbClr val="374151"/>
                </a:solidFill>
                <a:latin typeface="ui-sans-serif" pitchFamily="34" charset="0"/>
                <a:ea typeface="ui-sans-serif" pitchFamily="34" charset="-122"/>
                <a:cs typeface="ui-sans-serif" pitchFamily="34" charset="-120"/>
              </a:rPr>
              <a:t>) represents the </a:t>
            </a:r>
            <a:r>
              <a:rPr lang="en-US" sz="1315" b="1" dirty="0">
                <a:solidFill>
                  <a:srgbClr val="374151"/>
                </a:solidFill>
                <a:latin typeface="ui-sans-serif" pitchFamily="34" charset="0"/>
                <a:ea typeface="ui-sans-serif" pitchFamily="34" charset="-122"/>
                <a:cs typeface="ui-sans-serif" pitchFamily="34" charset="-120"/>
              </a:rPr>
              <a:t>prefix length</a:t>
            </a:r>
            <a:r>
              <a:rPr lang="en-US" sz="1315" dirty="0">
                <a:solidFill>
                  <a:srgbClr val="374151"/>
                </a:solidFill>
                <a:latin typeface="ui-sans-serif" pitchFamily="34" charset="0"/>
                <a:ea typeface="ui-sans-serif" pitchFamily="34" charset="-122"/>
                <a:cs typeface="ui-sans-serif" pitchFamily="34" charset="-120"/>
              </a:rPr>
              <a:t>, which specifies the number of bits used for the network portion of the IP address. The remaining bits are used for host addresses.</a:t>
            </a:r>
            <a:endParaRPr lang="en-US" sz="1315" dirty="0"/>
          </a:p>
        </p:txBody>
      </p:sp>
      <p:sp>
        <p:nvSpPr>
          <p:cNvPr id="19" name="Text 6"/>
          <p:cNvSpPr/>
          <p:nvPr/>
        </p:nvSpPr>
        <p:spPr>
          <a:xfrm>
            <a:off x="2524343" y="4014232"/>
            <a:ext cx="6830576"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CIDR Notation Breakdown</a:t>
            </a:r>
            <a:endParaRPr lang="en-US" sz="1169" dirty="0"/>
          </a:p>
        </p:txBody>
      </p:sp>
      <p:sp>
        <p:nvSpPr>
          <p:cNvPr id="20" name="Text 7"/>
          <p:cNvSpPr/>
          <p:nvPr/>
        </p:nvSpPr>
        <p:spPr>
          <a:xfrm>
            <a:off x="4611524" y="4385459"/>
            <a:ext cx="1254109"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Network Bits</a:t>
            </a:r>
            <a:endParaRPr lang="en-US" sz="1023" dirty="0"/>
          </a:p>
        </p:txBody>
      </p:sp>
      <p:sp>
        <p:nvSpPr>
          <p:cNvPr id="21" name="Text 8"/>
          <p:cNvSpPr/>
          <p:nvPr/>
        </p:nvSpPr>
        <p:spPr>
          <a:xfrm>
            <a:off x="4611524" y="4608195"/>
            <a:ext cx="1254109" cy="259859"/>
          </a:xfrm>
          <a:prstGeom prst="rect">
            <a:avLst/>
          </a:prstGeom>
          <a:noFill/>
          <a:ln/>
        </p:spPr>
        <p:txBody>
          <a:bodyPr vert="horz" wrap="square" lIns="0" tIns="0" rIns="0" bIns="0" rtlCol="0" anchor="t"/>
          <a:lstStyle/>
          <a:p>
            <a:pPr algn="ctr">
              <a:lnSpc>
                <a:spcPts val="2046"/>
              </a:lnSpc>
            </a:pPr>
            <a:r>
              <a:rPr lang="en-US" sz="1461" b="1" dirty="0">
                <a:solidFill>
                  <a:srgbClr val="1F2937"/>
                </a:solidFill>
                <a:latin typeface="ui-sans-serif" pitchFamily="34" charset="0"/>
                <a:ea typeface="ui-sans-serif" pitchFamily="34" charset="-122"/>
                <a:cs typeface="ui-sans-serif" pitchFamily="34" charset="-120"/>
              </a:rPr>
              <a:t>192.168.1</a:t>
            </a:r>
            <a:endParaRPr lang="en-US" sz="1461" dirty="0"/>
          </a:p>
        </p:txBody>
      </p:sp>
      <p:sp>
        <p:nvSpPr>
          <p:cNvPr id="22" name="Text 9"/>
          <p:cNvSpPr/>
          <p:nvPr/>
        </p:nvSpPr>
        <p:spPr>
          <a:xfrm>
            <a:off x="6020983" y="4459705"/>
            <a:ext cx="300346" cy="334104"/>
          </a:xfrm>
          <a:prstGeom prst="rect">
            <a:avLst/>
          </a:prstGeom>
          <a:noFill/>
          <a:ln/>
        </p:spPr>
        <p:txBody>
          <a:bodyPr vert="horz" wrap="square" lIns="0" tIns="0" rIns="0" bIns="0" rtlCol="0" anchor="t"/>
          <a:lstStyle/>
          <a:p>
            <a:pPr>
              <a:lnSpc>
                <a:spcPts val="2631"/>
              </a:lnSpc>
            </a:pPr>
            <a:r>
              <a:rPr lang="en-US" sz="2192" b="1" dirty="0">
                <a:solidFill>
                  <a:srgbClr val="F97316"/>
                </a:solidFill>
                <a:latin typeface="ui-sans-serif" pitchFamily="34" charset="0"/>
                <a:ea typeface="ui-sans-serif" pitchFamily="34" charset="-122"/>
                <a:cs typeface="ui-sans-serif" pitchFamily="34" charset="-120"/>
              </a:rPr>
              <a:t>/</a:t>
            </a:r>
            <a:endParaRPr lang="en-US" sz="2192" dirty="0"/>
          </a:p>
        </p:txBody>
      </p:sp>
      <p:sp>
        <p:nvSpPr>
          <p:cNvPr id="23" name="Text 10"/>
          <p:cNvSpPr/>
          <p:nvPr/>
        </p:nvSpPr>
        <p:spPr>
          <a:xfrm>
            <a:off x="6222909" y="4385459"/>
            <a:ext cx="1025804"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Prefix Length</a:t>
            </a:r>
            <a:endParaRPr lang="en-US" sz="1023" dirty="0"/>
          </a:p>
        </p:txBody>
      </p:sp>
      <p:sp>
        <p:nvSpPr>
          <p:cNvPr id="24" name="Text 11"/>
          <p:cNvSpPr/>
          <p:nvPr/>
        </p:nvSpPr>
        <p:spPr>
          <a:xfrm>
            <a:off x="6308393" y="4608195"/>
            <a:ext cx="854837" cy="259859"/>
          </a:xfrm>
          <a:prstGeom prst="rect">
            <a:avLst/>
          </a:prstGeom>
          <a:noFill/>
          <a:ln/>
        </p:spPr>
        <p:txBody>
          <a:bodyPr vert="horz" wrap="square" lIns="0" tIns="0" rIns="0" bIns="0" rtlCol="0" anchor="t"/>
          <a:lstStyle/>
          <a:p>
            <a:pPr algn="ctr">
              <a:lnSpc>
                <a:spcPts val="2046"/>
              </a:lnSpc>
            </a:pPr>
            <a:r>
              <a:rPr lang="en-US" sz="1461" b="1" dirty="0">
                <a:solidFill>
                  <a:srgbClr val="F97316"/>
                </a:solidFill>
                <a:latin typeface="ui-sans-serif" pitchFamily="34" charset="0"/>
                <a:ea typeface="ui-sans-serif" pitchFamily="34" charset="-122"/>
                <a:cs typeface="ui-sans-serif" pitchFamily="34" charset="-120"/>
              </a:rPr>
              <a:t>24</a:t>
            </a:r>
            <a:endParaRPr lang="en-US" sz="1461" dirty="0"/>
          </a:p>
        </p:txBody>
      </p:sp>
      <p:sp>
        <p:nvSpPr>
          <p:cNvPr id="25" name="Text 12"/>
          <p:cNvSpPr/>
          <p:nvPr/>
        </p:nvSpPr>
        <p:spPr>
          <a:xfrm>
            <a:off x="816699" y="5313527"/>
            <a:ext cx="10468600"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Key Point:</a:t>
            </a:r>
            <a:r>
              <a:rPr lang="en-US" sz="1169" dirty="0">
                <a:solidFill>
                  <a:srgbClr val="374151"/>
                </a:solidFill>
                <a:latin typeface="ui-sans-serif" pitchFamily="34" charset="0"/>
                <a:ea typeface="ui-sans-serif" pitchFamily="34" charset="-122"/>
                <a:cs typeface="ui-sans-serif" pitchFamily="34" charset="-120"/>
              </a:rPr>
              <a:t> The prefix length is a compact way to represent the subnet mask. A </a:t>
            </a:r>
            <a:r>
              <a:rPr lang="en-US" sz="1169" b="1" dirty="0">
                <a:solidFill>
                  <a:srgbClr val="FF9900"/>
                </a:solidFill>
                <a:latin typeface="ui-sans-serif" pitchFamily="34" charset="0"/>
                <a:ea typeface="ui-sans-serif" pitchFamily="34" charset="-122"/>
                <a:cs typeface="ui-sans-serif" pitchFamily="34" charset="-120"/>
              </a:rPr>
              <a:t>/24</a:t>
            </a:r>
            <a:r>
              <a:rPr lang="en-US" sz="1169" dirty="0">
                <a:solidFill>
                  <a:srgbClr val="374151"/>
                </a:solidFill>
                <a:latin typeface="ui-sans-serif" pitchFamily="34" charset="0"/>
                <a:ea typeface="ui-sans-serif" pitchFamily="34" charset="-122"/>
                <a:cs typeface="ui-sans-serif" pitchFamily="34" charset="-120"/>
              </a:rPr>
              <a:t> prefix corresponds to a 255.255.255.0 subnet mask, indicating that the first 24 bits are used for the network portion.</a:t>
            </a:r>
            <a:endParaRPr lang="en-US" sz="1169"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749748"/>
            <a:ext cx="10691336" cy="1280733"/>
          </a:xfrm>
          <a:prstGeom prst="rect">
            <a:avLst/>
          </a:prstGeom>
        </p:spPr>
      </p:pic>
      <p:pic>
        <p:nvPicPr>
          <p:cNvPr id="7" name="Image 5" descr="preencoded.png"/>
          <p:cNvPicPr>
            <a:picLocks noChangeAspect="1"/>
          </p:cNvPicPr>
          <p:nvPr/>
        </p:nvPicPr>
        <p:blipFill>
          <a:blip r:embed="rId8"/>
          <a:stretch>
            <a:fillRect/>
          </a:stretch>
        </p:blipFill>
        <p:spPr>
          <a:xfrm>
            <a:off x="742454" y="1898238"/>
            <a:ext cx="278420" cy="296982"/>
          </a:xfrm>
          <a:prstGeom prst="rect">
            <a:avLst/>
          </a:prstGeom>
        </p:spPr>
      </p:pic>
      <p:pic>
        <p:nvPicPr>
          <p:cNvPr id="8" name="Image 6" descr="preencoded.png"/>
          <p:cNvPicPr>
            <a:picLocks noChangeAspect="1"/>
          </p:cNvPicPr>
          <p:nvPr/>
        </p:nvPicPr>
        <p:blipFill>
          <a:blip r:embed="rId9"/>
          <a:stretch>
            <a:fillRect/>
          </a:stretch>
        </p:blipFill>
        <p:spPr>
          <a:xfrm>
            <a:off x="4222706" y="2306588"/>
            <a:ext cx="278420" cy="278420"/>
          </a:xfrm>
          <a:prstGeom prst="rect">
            <a:avLst/>
          </a:prstGeom>
        </p:spPr>
      </p:pic>
      <p:pic>
        <p:nvPicPr>
          <p:cNvPr id="9" name="Image 7" descr="preencoded.png"/>
          <p:cNvPicPr>
            <a:picLocks noChangeAspect="1"/>
          </p:cNvPicPr>
          <p:nvPr/>
        </p:nvPicPr>
        <p:blipFill>
          <a:blip r:embed="rId9"/>
          <a:stretch>
            <a:fillRect/>
          </a:stretch>
        </p:blipFill>
        <p:spPr>
          <a:xfrm>
            <a:off x="4538249" y="2306588"/>
            <a:ext cx="278420" cy="278420"/>
          </a:xfrm>
          <a:prstGeom prst="rect">
            <a:avLst/>
          </a:prstGeom>
        </p:spPr>
      </p:pic>
      <p:pic>
        <p:nvPicPr>
          <p:cNvPr id="10" name="Image 8" descr="preencoded.png"/>
          <p:cNvPicPr>
            <a:picLocks noChangeAspect="1"/>
          </p:cNvPicPr>
          <p:nvPr/>
        </p:nvPicPr>
        <p:blipFill>
          <a:blip r:embed="rId9"/>
          <a:stretch>
            <a:fillRect/>
          </a:stretch>
        </p:blipFill>
        <p:spPr>
          <a:xfrm>
            <a:off x="4853792" y="2306588"/>
            <a:ext cx="278420" cy="278420"/>
          </a:xfrm>
          <a:prstGeom prst="rect">
            <a:avLst/>
          </a:prstGeom>
        </p:spPr>
      </p:pic>
      <p:pic>
        <p:nvPicPr>
          <p:cNvPr id="11" name="Image 9" descr="preencoded.png"/>
          <p:cNvPicPr>
            <a:picLocks noChangeAspect="1"/>
          </p:cNvPicPr>
          <p:nvPr/>
        </p:nvPicPr>
        <p:blipFill>
          <a:blip r:embed="rId9"/>
          <a:stretch>
            <a:fillRect/>
          </a:stretch>
        </p:blipFill>
        <p:spPr>
          <a:xfrm>
            <a:off x="5169335" y="2306588"/>
            <a:ext cx="278420" cy="278420"/>
          </a:xfrm>
          <a:prstGeom prst="rect">
            <a:avLst/>
          </a:prstGeom>
        </p:spPr>
      </p:pic>
      <p:pic>
        <p:nvPicPr>
          <p:cNvPr id="12" name="Image 10" descr="preencoded.png"/>
          <p:cNvPicPr>
            <a:picLocks noChangeAspect="1"/>
          </p:cNvPicPr>
          <p:nvPr/>
        </p:nvPicPr>
        <p:blipFill>
          <a:blip r:embed="rId9"/>
          <a:stretch>
            <a:fillRect/>
          </a:stretch>
        </p:blipFill>
        <p:spPr>
          <a:xfrm>
            <a:off x="5484878" y="2306588"/>
            <a:ext cx="278420" cy="278420"/>
          </a:xfrm>
          <a:prstGeom prst="rect">
            <a:avLst/>
          </a:prstGeom>
        </p:spPr>
      </p:pic>
      <p:pic>
        <p:nvPicPr>
          <p:cNvPr id="13" name="Image 11" descr="preencoded.png"/>
          <p:cNvPicPr>
            <a:picLocks noChangeAspect="1"/>
          </p:cNvPicPr>
          <p:nvPr/>
        </p:nvPicPr>
        <p:blipFill>
          <a:blip r:embed="rId9"/>
          <a:stretch>
            <a:fillRect/>
          </a:stretch>
        </p:blipFill>
        <p:spPr>
          <a:xfrm>
            <a:off x="5800421" y="2306588"/>
            <a:ext cx="278420" cy="278420"/>
          </a:xfrm>
          <a:prstGeom prst="rect">
            <a:avLst/>
          </a:prstGeom>
        </p:spPr>
      </p:pic>
      <p:pic>
        <p:nvPicPr>
          <p:cNvPr id="14" name="Image 12" descr="preencoded.png"/>
          <p:cNvPicPr>
            <a:picLocks noChangeAspect="1"/>
          </p:cNvPicPr>
          <p:nvPr/>
        </p:nvPicPr>
        <p:blipFill>
          <a:blip r:embed="rId9"/>
          <a:stretch>
            <a:fillRect/>
          </a:stretch>
        </p:blipFill>
        <p:spPr>
          <a:xfrm>
            <a:off x="6115964" y="2306588"/>
            <a:ext cx="278420" cy="278420"/>
          </a:xfrm>
          <a:prstGeom prst="rect">
            <a:avLst/>
          </a:prstGeom>
        </p:spPr>
      </p:pic>
      <p:pic>
        <p:nvPicPr>
          <p:cNvPr id="15" name="Image 13" descr="preencoded.png"/>
          <p:cNvPicPr>
            <a:picLocks noChangeAspect="1"/>
          </p:cNvPicPr>
          <p:nvPr/>
        </p:nvPicPr>
        <p:blipFill>
          <a:blip r:embed="rId10"/>
          <a:stretch>
            <a:fillRect/>
          </a:stretch>
        </p:blipFill>
        <p:spPr>
          <a:xfrm>
            <a:off x="6431507" y="2306588"/>
            <a:ext cx="278420" cy="278420"/>
          </a:xfrm>
          <a:prstGeom prst="rect">
            <a:avLst/>
          </a:prstGeom>
        </p:spPr>
      </p:pic>
      <p:pic>
        <p:nvPicPr>
          <p:cNvPr id="16" name="Image 14" descr="preencoded.png"/>
          <p:cNvPicPr>
            <a:picLocks noChangeAspect="1"/>
          </p:cNvPicPr>
          <p:nvPr/>
        </p:nvPicPr>
        <p:blipFill>
          <a:blip r:embed="rId10"/>
          <a:stretch>
            <a:fillRect/>
          </a:stretch>
        </p:blipFill>
        <p:spPr>
          <a:xfrm>
            <a:off x="6747050" y="2306588"/>
            <a:ext cx="278420" cy="278420"/>
          </a:xfrm>
          <a:prstGeom prst="rect">
            <a:avLst/>
          </a:prstGeom>
        </p:spPr>
      </p:pic>
      <p:pic>
        <p:nvPicPr>
          <p:cNvPr id="17" name="Image 15" descr="preencoded.png"/>
          <p:cNvPicPr>
            <a:picLocks noChangeAspect="1"/>
          </p:cNvPicPr>
          <p:nvPr/>
        </p:nvPicPr>
        <p:blipFill>
          <a:blip r:embed="rId10"/>
          <a:stretch>
            <a:fillRect/>
          </a:stretch>
        </p:blipFill>
        <p:spPr>
          <a:xfrm>
            <a:off x="7062593" y="2306588"/>
            <a:ext cx="278420" cy="278420"/>
          </a:xfrm>
          <a:prstGeom prst="rect">
            <a:avLst/>
          </a:prstGeom>
        </p:spPr>
      </p:pic>
      <p:pic>
        <p:nvPicPr>
          <p:cNvPr id="18" name="Image 16" descr="preencoded.png"/>
          <p:cNvPicPr>
            <a:picLocks noChangeAspect="1"/>
          </p:cNvPicPr>
          <p:nvPr/>
        </p:nvPicPr>
        <p:blipFill>
          <a:blip r:embed="rId10"/>
          <a:stretch>
            <a:fillRect/>
          </a:stretch>
        </p:blipFill>
        <p:spPr>
          <a:xfrm>
            <a:off x="7378136" y="2306588"/>
            <a:ext cx="278420" cy="278420"/>
          </a:xfrm>
          <a:prstGeom prst="rect">
            <a:avLst/>
          </a:prstGeom>
        </p:spPr>
      </p:pic>
      <p:pic>
        <p:nvPicPr>
          <p:cNvPr id="19" name="Image 17" descr="preencoded.png"/>
          <p:cNvPicPr>
            <a:picLocks noChangeAspect="1"/>
          </p:cNvPicPr>
          <p:nvPr/>
        </p:nvPicPr>
        <p:blipFill>
          <a:blip r:embed="rId11"/>
          <a:stretch>
            <a:fillRect/>
          </a:stretch>
        </p:blipFill>
        <p:spPr>
          <a:xfrm>
            <a:off x="593963" y="3327462"/>
            <a:ext cx="5234300" cy="779577"/>
          </a:xfrm>
          <a:prstGeom prst="rect">
            <a:avLst/>
          </a:prstGeom>
        </p:spPr>
      </p:pic>
      <p:pic>
        <p:nvPicPr>
          <p:cNvPr id="20" name="Image 18" descr="preencoded.png"/>
          <p:cNvPicPr>
            <a:picLocks noChangeAspect="1"/>
          </p:cNvPicPr>
          <p:nvPr/>
        </p:nvPicPr>
        <p:blipFill>
          <a:blip r:embed="rId12"/>
          <a:stretch>
            <a:fillRect/>
          </a:stretch>
        </p:blipFill>
        <p:spPr>
          <a:xfrm>
            <a:off x="742453" y="3475953"/>
            <a:ext cx="296982" cy="296982"/>
          </a:xfrm>
          <a:prstGeom prst="rect">
            <a:avLst/>
          </a:prstGeom>
        </p:spPr>
      </p:pic>
      <p:pic>
        <p:nvPicPr>
          <p:cNvPr id="21" name="Image 19" descr="preencoded.png"/>
          <p:cNvPicPr>
            <a:picLocks noChangeAspect="1"/>
          </p:cNvPicPr>
          <p:nvPr/>
        </p:nvPicPr>
        <p:blipFill>
          <a:blip r:embed="rId13"/>
          <a:stretch>
            <a:fillRect/>
          </a:stretch>
        </p:blipFill>
        <p:spPr>
          <a:xfrm>
            <a:off x="1150804" y="3791496"/>
            <a:ext cx="102087" cy="129929"/>
          </a:xfrm>
          <a:prstGeom prst="rect">
            <a:avLst/>
          </a:prstGeom>
        </p:spPr>
      </p:pic>
      <p:pic>
        <p:nvPicPr>
          <p:cNvPr id="22" name="Image 20" descr="preencoded.png"/>
          <p:cNvPicPr>
            <a:picLocks noChangeAspect="1"/>
          </p:cNvPicPr>
          <p:nvPr/>
        </p:nvPicPr>
        <p:blipFill>
          <a:blip r:embed="rId11"/>
          <a:stretch>
            <a:fillRect/>
          </a:stretch>
        </p:blipFill>
        <p:spPr>
          <a:xfrm>
            <a:off x="6050999" y="3327462"/>
            <a:ext cx="5234300" cy="779577"/>
          </a:xfrm>
          <a:prstGeom prst="rect">
            <a:avLst/>
          </a:prstGeom>
        </p:spPr>
      </p:pic>
      <p:pic>
        <p:nvPicPr>
          <p:cNvPr id="23" name="Image 21" descr="preencoded.png"/>
          <p:cNvPicPr>
            <a:picLocks noChangeAspect="1"/>
          </p:cNvPicPr>
          <p:nvPr/>
        </p:nvPicPr>
        <p:blipFill>
          <a:blip r:embed="rId14"/>
          <a:stretch>
            <a:fillRect/>
          </a:stretch>
        </p:blipFill>
        <p:spPr>
          <a:xfrm>
            <a:off x="6199490" y="3475953"/>
            <a:ext cx="296982" cy="296982"/>
          </a:xfrm>
          <a:prstGeom prst="rect">
            <a:avLst/>
          </a:prstGeom>
        </p:spPr>
      </p:pic>
      <p:pic>
        <p:nvPicPr>
          <p:cNvPr id="24" name="Image 22" descr="preencoded.png"/>
          <p:cNvPicPr>
            <a:picLocks noChangeAspect="1"/>
          </p:cNvPicPr>
          <p:nvPr/>
        </p:nvPicPr>
        <p:blipFill>
          <a:blip r:embed="rId13"/>
          <a:stretch>
            <a:fillRect/>
          </a:stretch>
        </p:blipFill>
        <p:spPr>
          <a:xfrm>
            <a:off x="6607840" y="3791496"/>
            <a:ext cx="102087" cy="129929"/>
          </a:xfrm>
          <a:prstGeom prst="rect">
            <a:avLst/>
          </a:prstGeom>
        </p:spPr>
      </p:pic>
      <p:pic>
        <p:nvPicPr>
          <p:cNvPr id="25" name="Image 23" descr="preencoded.png"/>
          <p:cNvPicPr>
            <a:picLocks noChangeAspect="1"/>
          </p:cNvPicPr>
          <p:nvPr/>
        </p:nvPicPr>
        <p:blipFill>
          <a:blip r:embed="rId11"/>
          <a:stretch>
            <a:fillRect/>
          </a:stretch>
        </p:blipFill>
        <p:spPr>
          <a:xfrm>
            <a:off x="593963" y="4329775"/>
            <a:ext cx="5234300" cy="779577"/>
          </a:xfrm>
          <a:prstGeom prst="rect">
            <a:avLst/>
          </a:prstGeom>
        </p:spPr>
      </p:pic>
      <p:pic>
        <p:nvPicPr>
          <p:cNvPr id="26" name="Image 24" descr="preencoded.png"/>
          <p:cNvPicPr>
            <a:picLocks noChangeAspect="1"/>
          </p:cNvPicPr>
          <p:nvPr/>
        </p:nvPicPr>
        <p:blipFill>
          <a:blip r:embed="rId12"/>
          <a:stretch>
            <a:fillRect/>
          </a:stretch>
        </p:blipFill>
        <p:spPr>
          <a:xfrm>
            <a:off x="742453" y="4478266"/>
            <a:ext cx="296982" cy="296982"/>
          </a:xfrm>
          <a:prstGeom prst="rect">
            <a:avLst/>
          </a:prstGeom>
        </p:spPr>
      </p:pic>
      <p:pic>
        <p:nvPicPr>
          <p:cNvPr id="27" name="Image 25" descr="preencoded.png"/>
          <p:cNvPicPr>
            <a:picLocks noChangeAspect="1"/>
          </p:cNvPicPr>
          <p:nvPr/>
        </p:nvPicPr>
        <p:blipFill>
          <a:blip r:embed="rId15"/>
          <a:stretch>
            <a:fillRect/>
          </a:stretch>
        </p:blipFill>
        <p:spPr>
          <a:xfrm>
            <a:off x="1150804" y="4793809"/>
            <a:ext cx="129929" cy="129929"/>
          </a:xfrm>
          <a:prstGeom prst="rect">
            <a:avLst/>
          </a:prstGeom>
        </p:spPr>
      </p:pic>
      <p:pic>
        <p:nvPicPr>
          <p:cNvPr id="28" name="Image 26" descr="preencoded.png"/>
          <p:cNvPicPr>
            <a:picLocks noChangeAspect="1"/>
          </p:cNvPicPr>
          <p:nvPr/>
        </p:nvPicPr>
        <p:blipFill>
          <a:blip r:embed="rId11"/>
          <a:stretch>
            <a:fillRect/>
          </a:stretch>
        </p:blipFill>
        <p:spPr>
          <a:xfrm>
            <a:off x="6050999" y="4329775"/>
            <a:ext cx="5234300" cy="779577"/>
          </a:xfrm>
          <a:prstGeom prst="rect">
            <a:avLst/>
          </a:prstGeom>
        </p:spPr>
      </p:pic>
      <p:pic>
        <p:nvPicPr>
          <p:cNvPr id="29" name="Image 27" descr="preencoded.png"/>
          <p:cNvPicPr>
            <a:picLocks noChangeAspect="1"/>
          </p:cNvPicPr>
          <p:nvPr/>
        </p:nvPicPr>
        <p:blipFill>
          <a:blip r:embed="rId14"/>
          <a:stretch>
            <a:fillRect/>
          </a:stretch>
        </p:blipFill>
        <p:spPr>
          <a:xfrm>
            <a:off x="6199490" y="4478266"/>
            <a:ext cx="296982" cy="296982"/>
          </a:xfrm>
          <a:prstGeom prst="rect">
            <a:avLst/>
          </a:prstGeom>
        </p:spPr>
      </p:pic>
      <p:pic>
        <p:nvPicPr>
          <p:cNvPr id="30" name="Image 28" descr="preencoded.png"/>
          <p:cNvPicPr>
            <a:picLocks noChangeAspect="1"/>
          </p:cNvPicPr>
          <p:nvPr/>
        </p:nvPicPr>
        <p:blipFill>
          <a:blip r:embed="rId13"/>
          <a:stretch>
            <a:fillRect/>
          </a:stretch>
        </p:blipFill>
        <p:spPr>
          <a:xfrm>
            <a:off x="6607840" y="4793809"/>
            <a:ext cx="102087" cy="129929"/>
          </a:xfrm>
          <a:prstGeom prst="rect">
            <a:avLst/>
          </a:prstGeom>
        </p:spPr>
      </p:pic>
      <p:sp>
        <p:nvSpPr>
          <p:cNvPr id="32" name="Text 0"/>
          <p:cNvSpPr/>
          <p:nvPr/>
        </p:nvSpPr>
        <p:spPr>
          <a:xfrm>
            <a:off x="816699" y="469015"/>
            <a:ext cx="717140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33" name="Text 1"/>
          <p:cNvSpPr/>
          <p:nvPr/>
        </p:nvSpPr>
        <p:spPr>
          <a:xfrm>
            <a:off x="593963" y="1230030"/>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How many usable host IP addresses are available in a subnet with a CIDR block of 10.0.0.0/28?</a:t>
            </a:r>
            <a:endParaRPr lang="en-US" sz="1754" dirty="0"/>
          </a:p>
        </p:txBody>
      </p:sp>
      <p:sp>
        <p:nvSpPr>
          <p:cNvPr id="34" name="Text 2"/>
          <p:cNvSpPr/>
          <p:nvPr/>
        </p:nvSpPr>
        <p:spPr>
          <a:xfrm>
            <a:off x="1132242" y="1916800"/>
            <a:ext cx="371290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Understanding /28 CIDR Notation</a:t>
            </a:r>
            <a:endParaRPr lang="en-US" sz="1461" dirty="0"/>
          </a:p>
        </p:txBody>
      </p:sp>
      <p:sp>
        <p:nvSpPr>
          <p:cNvPr id="35" name="Text 3"/>
          <p:cNvSpPr/>
          <p:nvPr/>
        </p:nvSpPr>
        <p:spPr>
          <a:xfrm>
            <a:off x="4258525" y="2306588"/>
            <a:ext cx="334104"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10</a:t>
            </a:r>
            <a:endParaRPr lang="en-US" sz="1169" dirty="0"/>
          </a:p>
        </p:txBody>
      </p:sp>
      <p:sp>
        <p:nvSpPr>
          <p:cNvPr id="36" name="Text 4"/>
          <p:cNvSpPr/>
          <p:nvPr/>
        </p:nvSpPr>
        <p:spPr>
          <a:xfrm>
            <a:off x="4649183" y="2306588"/>
            <a:ext cx="278420"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a:t>
            </a:r>
            <a:endParaRPr lang="en-US" sz="1169" dirty="0"/>
          </a:p>
        </p:txBody>
      </p:sp>
      <p:sp>
        <p:nvSpPr>
          <p:cNvPr id="37" name="Text 5"/>
          <p:cNvSpPr/>
          <p:nvPr/>
        </p:nvSpPr>
        <p:spPr>
          <a:xfrm>
            <a:off x="4941233" y="2306588"/>
            <a:ext cx="334104"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38" name="Text 6"/>
          <p:cNvSpPr/>
          <p:nvPr/>
        </p:nvSpPr>
        <p:spPr>
          <a:xfrm>
            <a:off x="5280269" y="2306588"/>
            <a:ext cx="278420"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a:t>
            </a:r>
            <a:endParaRPr lang="en-US" sz="1169" dirty="0"/>
          </a:p>
        </p:txBody>
      </p:sp>
      <p:sp>
        <p:nvSpPr>
          <p:cNvPr id="39" name="Text 7"/>
          <p:cNvSpPr/>
          <p:nvPr/>
        </p:nvSpPr>
        <p:spPr>
          <a:xfrm>
            <a:off x="5572319" y="2306588"/>
            <a:ext cx="334104"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40" name="Text 8"/>
          <p:cNvSpPr/>
          <p:nvPr/>
        </p:nvSpPr>
        <p:spPr>
          <a:xfrm>
            <a:off x="5911355" y="2306588"/>
            <a:ext cx="278420"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a:t>
            </a:r>
            <a:endParaRPr lang="en-US" sz="1169" dirty="0"/>
          </a:p>
        </p:txBody>
      </p:sp>
      <p:sp>
        <p:nvSpPr>
          <p:cNvPr id="41" name="Text 9"/>
          <p:cNvSpPr/>
          <p:nvPr/>
        </p:nvSpPr>
        <p:spPr>
          <a:xfrm>
            <a:off x="6203405" y="2306588"/>
            <a:ext cx="334104"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42" name="Text 10"/>
          <p:cNvSpPr/>
          <p:nvPr/>
        </p:nvSpPr>
        <p:spPr>
          <a:xfrm>
            <a:off x="6518948" y="2306588"/>
            <a:ext cx="334104"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43" name="Text 11"/>
          <p:cNvSpPr/>
          <p:nvPr/>
        </p:nvSpPr>
        <p:spPr>
          <a:xfrm>
            <a:off x="6834491" y="2306588"/>
            <a:ext cx="334104"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44" name="Text 12"/>
          <p:cNvSpPr/>
          <p:nvPr/>
        </p:nvSpPr>
        <p:spPr>
          <a:xfrm>
            <a:off x="7150034" y="2306588"/>
            <a:ext cx="334104"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45" name="Text 13"/>
          <p:cNvSpPr/>
          <p:nvPr/>
        </p:nvSpPr>
        <p:spPr>
          <a:xfrm>
            <a:off x="7465577" y="2306588"/>
            <a:ext cx="334104" cy="27842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0</a:t>
            </a:r>
            <a:endParaRPr lang="en-US" sz="1169" dirty="0"/>
          </a:p>
        </p:txBody>
      </p:sp>
      <p:sp>
        <p:nvSpPr>
          <p:cNvPr id="46" name="Text 14"/>
          <p:cNvSpPr/>
          <p:nvPr/>
        </p:nvSpPr>
        <p:spPr>
          <a:xfrm>
            <a:off x="4782882" y="2696377"/>
            <a:ext cx="1362867"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Network Bits (28)</a:t>
            </a:r>
            <a:endParaRPr lang="en-US" sz="1023" dirty="0"/>
          </a:p>
        </p:txBody>
      </p:sp>
      <p:sp>
        <p:nvSpPr>
          <p:cNvPr id="47" name="Text 15"/>
          <p:cNvSpPr/>
          <p:nvPr/>
        </p:nvSpPr>
        <p:spPr>
          <a:xfrm>
            <a:off x="6289832" y="2696377"/>
            <a:ext cx="967684"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Host Bits (4)</a:t>
            </a:r>
            <a:endParaRPr lang="en-US" sz="1023" dirty="0"/>
          </a:p>
        </p:txBody>
      </p:sp>
      <p:sp>
        <p:nvSpPr>
          <p:cNvPr id="48" name="Text 16"/>
          <p:cNvSpPr/>
          <p:nvPr/>
        </p:nvSpPr>
        <p:spPr>
          <a:xfrm>
            <a:off x="833375" y="347595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49" name="Text 17"/>
          <p:cNvSpPr/>
          <p:nvPr/>
        </p:nvSpPr>
        <p:spPr>
          <a:xfrm>
            <a:off x="1150803" y="3475953"/>
            <a:ext cx="149882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2</a:t>
            </a:r>
            <a:endParaRPr lang="en-US" sz="1315" dirty="0"/>
          </a:p>
        </p:txBody>
      </p:sp>
      <p:sp>
        <p:nvSpPr>
          <p:cNvPr id="50" name="Text 18"/>
          <p:cNvSpPr/>
          <p:nvPr/>
        </p:nvSpPr>
        <p:spPr>
          <a:xfrm>
            <a:off x="1327136" y="3772935"/>
            <a:ext cx="1798595"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Incorrect calculation</a:t>
            </a:r>
            <a:endParaRPr lang="en-US" sz="1023" dirty="0"/>
          </a:p>
        </p:txBody>
      </p:sp>
      <p:sp>
        <p:nvSpPr>
          <p:cNvPr id="51" name="Text 19"/>
          <p:cNvSpPr/>
          <p:nvPr/>
        </p:nvSpPr>
        <p:spPr>
          <a:xfrm>
            <a:off x="6291281" y="347595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52" name="Text 20"/>
          <p:cNvSpPr/>
          <p:nvPr/>
        </p:nvSpPr>
        <p:spPr>
          <a:xfrm>
            <a:off x="6607840" y="3475953"/>
            <a:ext cx="191457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6</a:t>
            </a:r>
            <a:endParaRPr lang="en-US" sz="1315" dirty="0"/>
          </a:p>
        </p:txBody>
      </p:sp>
      <p:sp>
        <p:nvSpPr>
          <p:cNvPr id="53" name="Text 21"/>
          <p:cNvSpPr/>
          <p:nvPr/>
        </p:nvSpPr>
        <p:spPr>
          <a:xfrm>
            <a:off x="6784173" y="3772935"/>
            <a:ext cx="229748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Close, but not final answer</a:t>
            </a:r>
            <a:endParaRPr lang="en-US" sz="1023" dirty="0"/>
          </a:p>
        </p:txBody>
      </p:sp>
      <p:sp>
        <p:nvSpPr>
          <p:cNvPr id="54" name="Text 22"/>
          <p:cNvSpPr/>
          <p:nvPr/>
        </p:nvSpPr>
        <p:spPr>
          <a:xfrm>
            <a:off x="836421" y="4478266"/>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55" name="Text 23"/>
          <p:cNvSpPr/>
          <p:nvPr/>
        </p:nvSpPr>
        <p:spPr>
          <a:xfrm>
            <a:off x="1150804" y="4478266"/>
            <a:ext cx="118908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14</a:t>
            </a:r>
            <a:endParaRPr lang="en-US" sz="1315" dirty="0"/>
          </a:p>
        </p:txBody>
      </p:sp>
      <p:sp>
        <p:nvSpPr>
          <p:cNvPr id="56" name="Text 24"/>
          <p:cNvSpPr/>
          <p:nvPr/>
        </p:nvSpPr>
        <p:spPr>
          <a:xfrm>
            <a:off x="1354979" y="4775248"/>
            <a:ext cx="1426904"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Correct answer</a:t>
            </a:r>
            <a:endParaRPr lang="en-US" sz="1023" dirty="0"/>
          </a:p>
        </p:txBody>
      </p:sp>
      <p:sp>
        <p:nvSpPr>
          <p:cNvPr id="57" name="Text 25"/>
          <p:cNvSpPr/>
          <p:nvPr/>
        </p:nvSpPr>
        <p:spPr>
          <a:xfrm>
            <a:off x="6286351" y="4478266"/>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58" name="Text 26"/>
          <p:cNvSpPr/>
          <p:nvPr/>
        </p:nvSpPr>
        <p:spPr>
          <a:xfrm>
            <a:off x="6607840" y="4478266"/>
            <a:ext cx="149882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30</a:t>
            </a:r>
            <a:endParaRPr lang="en-US" sz="1315" dirty="0"/>
          </a:p>
        </p:txBody>
      </p:sp>
      <p:sp>
        <p:nvSpPr>
          <p:cNvPr id="59" name="Text 27"/>
          <p:cNvSpPr/>
          <p:nvPr/>
        </p:nvSpPr>
        <p:spPr>
          <a:xfrm>
            <a:off x="6784173" y="4775248"/>
            <a:ext cx="1798595"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Incorrect calculation</a:t>
            </a:r>
            <a:endParaRPr lang="en-US" sz="1023"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593963"/>
          </a:xfrm>
          <a:prstGeom prst="rect">
            <a:avLst/>
          </a:prstGeom>
        </p:spPr>
      </p:pic>
      <p:pic>
        <p:nvPicPr>
          <p:cNvPr id="7" name="Image 5" descr="preencoded.png"/>
          <p:cNvPicPr>
            <a:picLocks noChangeAspect="1"/>
          </p:cNvPicPr>
          <p:nvPr/>
        </p:nvPicPr>
        <p:blipFill>
          <a:blip r:embed="rId8"/>
          <a:stretch>
            <a:fillRect/>
          </a:stretch>
        </p:blipFill>
        <p:spPr>
          <a:xfrm>
            <a:off x="742454" y="1378521"/>
            <a:ext cx="222736" cy="296982"/>
          </a:xfrm>
          <a:prstGeom prst="rect">
            <a:avLst/>
          </a:prstGeom>
        </p:spPr>
      </p:pic>
      <p:pic>
        <p:nvPicPr>
          <p:cNvPr id="8" name="Image 6" descr="preencoded.png"/>
          <p:cNvPicPr>
            <a:picLocks noChangeAspect="1"/>
          </p:cNvPicPr>
          <p:nvPr/>
        </p:nvPicPr>
        <p:blipFill>
          <a:blip r:embed="rId9"/>
          <a:stretch>
            <a:fillRect/>
          </a:stretch>
        </p:blipFill>
        <p:spPr>
          <a:xfrm>
            <a:off x="593963" y="2417956"/>
            <a:ext cx="10691336" cy="519718"/>
          </a:xfrm>
          <a:prstGeom prst="rect">
            <a:avLst/>
          </a:prstGeom>
        </p:spPr>
      </p:pic>
      <p:pic>
        <p:nvPicPr>
          <p:cNvPr id="9" name="Image 7" descr="preencoded.png"/>
          <p:cNvPicPr>
            <a:picLocks noChangeAspect="1"/>
          </p:cNvPicPr>
          <p:nvPr/>
        </p:nvPicPr>
        <p:blipFill>
          <a:blip r:embed="rId10"/>
          <a:stretch>
            <a:fillRect/>
          </a:stretch>
        </p:blipFill>
        <p:spPr>
          <a:xfrm>
            <a:off x="705331" y="2529324"/>
            <a:ext cx="296982" cy="296982"/>
          </a:xfrm>
          <a:prstGeom prst="rect">
            <a:avLst/>
          </a:prstGeom>
        </p:spPr>
      </p:pic>
      <p:pic>
        <p:nvPicPr>
          <p:cNvPr id="10" name="Image 8" descr="preencoded.png"/>
          <p:cNvPicPr>
            <a:picLocks noChangeAspect="1"/>
          </p:cNvPicPr>
          <p:nvPr/>
        </p:nvPicPr>
        <p:blipFill>
          <a:blip r:embed="rId11"/>
          <a:stretch>
            <a:fillRect/>
          </a:stretch>
        </p:blipFill>
        <p:spPr>
          <a:xfrm>
            <a:off x="593963" y="3086165"/>
            <a:ext cx="10691336" cy="519718"/>
          </a:xfrm>
          <a:prstGeom prst="rect">
            <a:avLst/>
          </a:prstGeom>
        </p:spPr>
      </p:pic>
      <p:pic>
        <p:nvPicPr>
          <p:cNvPr id="11" name="Image 9" descr="preencoded.png"/>
          <p:cNvPicPr>
            <a:picLocks noChangeAspect="1"/>
          </p:cNvPicPr>
          <p:nvPr/>
        </p:nvPicPr>
        <p:blipFill>
          <a:blip r:embed="rId12"/>
          <a:stretch>
            <a:fillRect/>
          </a:stretch>
        </p:blipFill>
        <p:spPr>
          <a:xfrm>
            <a:off x="705331" y="3197533"/>
            <a:ext cx="296982" cy="296982"/>
          </a:xfrm>
          <a:prstGeom prst="rect">
            <a:avLst/>
          </a:prstGeom>
        </p:spPr>
      </p:pic>
      <p:pic>
        <p:nvPicPr>
          <p:cNvPr id="12" name="Image 10" descr="preencoded.png"/>
          <p:cNvPicPr>
            <a:picLocks noChangeAspect="1"/>
          </p:cNvPicPr>
          <p:nvPr/>
        </p:nvPicPr>
        <p:blipFill>
          <a:blip r:embed="rId11"/>
          <a:stretch>
            <a:fillRect/>
          </a:stretch>
        </p:blipFill>
        <p:spPr>
          <a:xfrm>
            <a:off x="593963" y="3754373"/>
            <a:ext cx="10691336" cy="519718"/>
          </a:xfrm>
          <a:prstGeom prst="rect">
            <a:avLst/>
          </a:prstGeom>
        </p:spPr>
      </p:pic>
      <p:pic>
        <p:nvPicPr>
          <p:cNvPr id="13" name="Image 11" descr="preencoded.png"/>
          <p:cNvPicPr>
            <a:picLocks noChangeAspect="1"/>
          </p:cNvPicPr>
          <p:nvPr/>
        </p:nvPicPr>
        <p:blipFill>
          <a:blip r:embed="rId13"/>
          <a:stretch>
            <a:fillRect/>
          </a:stretch>
        </p:blipFill>
        <p:spPr>
          <a:xfrm>
            <a:off x="705331" y="3865741"/>
            <a:ext cx="296982" cy="296982"/>
          </a:xfrm>
          <a:prstGeom prst="rect">
            <a:avLst/>
          </a:prstGeom>
        </p:spPr>
      </p:pic>
      <p:pic>
        <p:nvPicPr>
          <p:cNvPr id="14" name="Image 12" descr="preencoded.png"/>
          <p:cNvPicPr>
            <a:picLocks noChangeAspect="1"/>
          </p:cNvPicPr>
          <p:nvPr/>
        </p:nvPicPr>
        <p:blipFill>
          <a:blip r:embed="rId11"/>
          <a:stretch>
            <a:fillRect/>
          </a:stretch>
        </p:blipFill>
        <p:spPr>
          <a:xfrm>
            <a:off x="593963" y="4422582"/>
            <a:ext cx="10691336" cy="519718"/>
          </a:xfrm>
          <a:prstGeom prst="rect">
            <a:avLst/>
          </a:prstGeom>
        </p:spPr>
      </p:pic>
      <p:pic>
        <p:nvPicPr>
          <p:cNvPr id="15" name="Image 13" descr="preencoded.png"/>
          <p:cNvPicPr>
            <a:picLocks noChangeAspect="1"/>
          </p:cNvPicPr>
          <p:nvPr/>
        </p:nvPicPr>
        <p:blipFill>
          <a:blip r:embed="rId14"/>
          <a:stretch>
            <a:fillRect/>
          </a:stretch>
        </p:blipFill>
        <p:spPr>
          <a:xfrm>
            <a:off x="705331" y="4533950"/>
            <a:ext cx="296982" cy="296982"/>
          </a:xfrm>
          <a:prstGeom prst="rect">
            <a:avLst/>
          </a:prstGeom>
        </p:spPr>
      </p:pic>
      <p:pic>
        <p:nvPicPr>
          <p:cNvPr id="16" name="Image 14" descr="preencoded.png"/>
          <p:cNvPicPr>
            <a:picLocks noChangeAspect="1"/>
          </p:cNvPicPr>
          <p:nvPr/>
        </p:nvPicPr>
        <p:blipFill>
          <a:blip r:embed="rId15"/>
          <a:stretch>
            <a:fillRect/>
          </a:stretch>
        </p:blipFill>
        <p:spPr>
          <a:xfrm>
            <a:off x="593963" y="5165036"/>
            <a:ext cx="10691336" cy="1076558"/>
          </a:xfrm>
          <a:prstGeom prst="rect">
            <a:avLst/>
          </a:prstGeom>
        </p:spPr>
      </p:pic>
      <p:pic>
        <p:nvPicPr>
          <p:cNvPr id="17" name="Image 15" descr="preencoded.png"/>
          <p:cNvPicPr>
            <a:picLocks noChangeAspect="1"/>
          </p:cNvPicPr>
          <p:nvPr/>
        </p:nvPicPr>
        <p:blipFill>
          <a:blip r:embed="rId16"/>
          <a:stretch>
            <a:fillRect/>
          </a:stretch>
        </p:blipFill>
        <p:spPr>
          <a:xfrm>
            <a:off x="742454" y="5684753"/>
            <a:ext cx="1039435" cy="148491"/>
          </a:xfrm>
          <a:prstGeom prst="rect">
            <a:avLst/>
          </a:prstGeom>
        </p:spPr>
      </p:pic>
      <p:pic>
        <p:nvPicPr>
          <p:cNvPr id="18" name="Image 16" descr="preencoded.png"/>
          <p:cNvPicPr>
            <a:picLocks noChangeAspect="1"/>
          </p:cNvPicPr>
          <p:nvPr/>
        </p:nvPicPr>
        <p:blipFill>
          <a:blip r:embed="rId17"/>
          <a:stretch>
            <a:fillRect/>
          </a:stretch>
        </p:blipFill>
        <p:spPr>
          <a:xfrm>
            <a:off x="742454" y="5907489"/>
            <a:ext cx="593963" cy="148491"/>
          </a:xfrm>
          <a:prstGeom prst="rect">
            <a:avLst/>
          </a:prstGeom>
        </p:spPr>
      </p:pic>
      <p:pic>
        <p:nvPicPr>
          <p:cNvPr id="19" name="Image 17" descr="preencoded.png"/>
          <p:cNvPicPr>
            <a:picLocks noChangeAspect="1"/>
          </p:cNvPicPr>
          <p:nvPr/>
        </p:nvPicPr>
        <p:blipFill>
          <a:blip r:embed="rId18"/>
          <a:stretch>
            <a:fillRect/>
          </a:stretch>
        </p:blipFill>
        <p:spPr>
          <a:xfrm>
            <a:off x="5939631" y="5870367"/>
            <a:ext cx="1187926" cy="222736"/>
          </a:xfrm>
          <a:prstGeom prst="rect">
            <a:avLst/>
          </a:prstGeom>
        </p:spPr>
      </p:pic>
      <p:pic>
        <p:nvPicPr>
          <p:cNvPr id="20" name="Image 18" descr="preencoded.png"/>
          <p:cNvPicPr>
            <a:picLocks noChangeAspect="1"/>
          </p:cNvPicPr>
          <p:nvPr/>
        </p:nvPicPr>
        <p:blipFill>
          <a:blip r:embed="rId19"/>
          <a:stretch>
            <a:fillRect/>
          </a:stretch>
        </p:blipFill>
        <p:spPr>
          <a:xfrm>
            <a:off x="7127557" y="5870367"/>
            <a:ext cx="2375853" cy="222736"/>
          </a:xfrm>
          <a:prstGeom prst="rect">
            <a:avLst/>
          </a:prstGeom>
        </p:spPr>
      </p:pic>
      <p:pic>
        <p:nvPicPr>
          <p:cNvPr id="21" name="Image 19" descr="preencoded.png"/>
          <p:cNvPicPr>
            <a:picLocks noChangeAspect="1"/>
          </p:cNvPicPr>
          <p:nvPr/>
        </p:nvPicPr>
        <p:blipFill>
          <a:blip r:embed="rId20"/>
          <a:stretch>
            <a:fillRect/>
          </a:stretch>
        </p:blipFill>
        <p:spPr>
          <a:xfrm>
            <a:off x="9503410" y="5870367"/>
            <a:ext cx="1187926" cy="222736"/>
          </a:xfrm>
          <a:prstGeom prst="rect">
            <a:avLst/>
          </a:prstGeom>
        </p:spPr>
      </p:pic>
      <p:sp>
        <p:nvSpPr>
          <p:cNvPr id="23" name="Text 0"/>
          <p:cNvSpPr/>
          <p:nvPr/>
        </p:nvSpPr>
        <p:spPr>
          <a:xfrm>
            <a:off x="816699" y="469015"/>
            <a:ext cx="687784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2</a:t>
            </a:r>
            <a:endParaRPr lang="en-US" sz="2192" dirty="0"/>
          </a:p>
        </p:txBody>
      </p:sp>
      <p:sp>
        <p:nvSpPr>
          <p:cNvPr id="24" name="Text 1"/>
          <p:cNvSpPr/>
          <p:nvPr/>
        </p:nvSpPr>
        <p:spPr>
          <a:xfrm>
            <a:off x="1076559" y="1424924"/>
            <a:ext cx="1775276" cy="222736"/>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Correct Answer:</a:t>
            </a:r>
            <a:endParaRPr lang="en-US" sz="1461" dirty="0"/>
          </a:p>
        </p:txBody>
      </p:sp>
      <p:sp>
        <p:nvSpPr>
          <p:cNvPr id="25" name="Text 2"/>
          <p:cNvSpPr/>
          <p:nvPr/>
        </p:nvSpPr>
        <p:spPr>
          <a:xfrm>
            <a:off x="2677475" y="1397082"/>
            <a:ext cx="762697" cy="259859"/>
          </a:xfrm>
          <a:prstGeom prst="rect">
            <a:avLst/>
          </a:prstGeom>
          <a:noFill/>
          <a:ln/>
        </p:spPr>
        <p:txBody>
          <a:bodyPr vert="horz" wrap="square" lIns="0" tIns="0" rIns="0" bIns="0" rtlCol="0" anchor="t"/>
          <a:lstStyle/>
          <a:p>
            <a:pPr>
              <a:lnSpc>
                <a:spcPts val="2338"/>
              </a:lnSpc>
            </a:pPr>
            <a:r>
              <a:rPr lang="en-US" sz="1754" b="1" dirty="0">
                <a:solidFill>
                  <a:srgbClr val="F97316"/>
                </a:solidFill>
                <a:latin typeface="ui-sans-serif" pitchFamily="34" charset="0"/>
                <a:ea typeface="ui-sans-serif" pitchFamily="34" charset="-122"/>
                <a:cs typeface="ui-sans-serif" pitchFamily="34" charset="-120"/>
              </a:rPr>
              <a:t>C. 14</a:t>
            </a:r>
            <a:endParaRPr lang="en-US" sz="1754" dirty="0"/>
          </a:p>
        </p:txBody>
      </p:sp>
      <p:sp>
        <p:nvSpPr>
          <p:cNvPr id="26" name="Text 3"/>
          <p:cNvSpPr/>
          <p:nvPr/>
        </p:nvSpPr>
        <p:spPr>
          <a:xfrm>
            <a:off x="593963" y="2046729"/>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Calculation Explanation:</a:t>
            </a:r>
            <a:endParaRPr lang="en-US" sz="1461" dirty="0"/>
          </a:p>
        </p:txBody>
      </p:sp>
      <p:sp>
        <p:nvSpPr>
          <p:cNvPr id="27" name="Text 4"/>
          <p:cNvSpPr/>
          <p:nvPr/>
        </p:nvSpPr>
        <p:spPr>
          <a:xfrm>
            <a:off x="802052" y="2529324"/>
            <a:ext cx="296982" cy="296982"/>
          </a:xfrm>
          <a:prstGeom prst="rect">
            <a:avLst/>
          </a:prstGeom>
          <a:noFill/>
          <a:ln/>
        </p:spPr>
        <p:txBody>
          <a:bodyPr vert="horz" wrap="square" lIns="0" tIns="0" rIns="0" bIns="0" rtlCol="0" anchor="t"/>
          <a:lstStyle/>
          <a:p>
            <a:pPr>
              <a:lnSpc>
                <a:spcPts val="1754"/>
              </a:lnSpc>
            </a:pPr>
            <a:r>
              <a:rPr lang="en-US" sz="1169" b="1" dirty="0">
                <a:solidFill>
                  <a:srgbClr val="C2410C"/>
                </a:solidFill>
                <a:latin typeface="ui-sans-serif" pitchFamily="34" charset="0"/>
                <a:ea typeface="ui-sans-serif" pitchFamily="34" charset="-122"/>
                <a:cs typeface="ui-sans-serif" pitchFamily="34" charset="-120"/>
              </a:rPr>
              <a:t>1</a:t>
            </a:r>
            <a:endParaRPr lang="en-US" sz="1169" dirty="0"/>
          </a:p>
        </p:txBody>
      </p:sp>
      <p:sp>
        <p:nvSpPr>
          <p:cNvPr id="28" name="Text 5"/>
          <p:cNvSpPr/>
          <p:nvPr/>
        </p:nvSpPr>
        <p:spPr>
          <a:xfrm>
            <a:off x="1113681" y="2529324"/>
            <a:ext cx="6284466"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Given:</a:t>
            </a:r>
            <a:r>
              <a:rPr lang="en-US" sz="1169" dirty="0">
                <a:solidFill>
                  <a:srgbClr val="374151"/>
                </a:solidFill>
                <a:latin typeface="ui-sans-serif" pitchFamily="34" charset="0"/>
                <a:ea typeface="ui-sans-serif" pitchFamily="34" charset="-122"/>
                <a:cs typeface="ui-sans-serif" pitchFamily="34" charset="-120"/>
              </a:rPr>
              <a:t> /28 CIDR block means 28 bits are used for the network portion</a:t>
            </a:r>
            <a:endParaRPr lang="en-US" sz="1169" dirty="0"/>
          </a:p>
        </p:txBody>
      </p:sp>
      <p:sp>
        <p:nvSpPr>
          <p:cNvPr id="29" name="Text 6"/>
          <p:cNvSpPr/>
          <p:nvPr/>
        </p:nvSpPr>
        <p:spPr>
          <a:xfrm>
            <a:off x="802052" y="3197533"/>
            <a:ext cx="296982" cy="296982"/>
          </a:xfrm>
          <a:prstGeom prst="rect">
            <a:avLst/>
          </a:prstGeom>
          <a:noFill/>
          <a:ln/>
        </p:spPr>
        <p:txBody>
          <a:bodyPr vert="horz" wrap="square" lIns="0" tIns="0" rIns="0" bIns="0" rtlCol="0" anchor="t"/>
          <a:lstStyle/>
          <a:p>
            <a:pPr>
              <a:lnSpc>
                <a:spcPts val="1754"/>
              </a:lnSpc>
            </a:pPr>
            <a:r>
              <a:rPr lang="en-US" sz="1169" b="1" dirty="0">
                <a:solidFill>
                  <a:srgbClr val="C2410C"/>
                </a:solidFill>
                <a:latin typeface="ui-sans-serif" pitchFamily="34" charset="0"/>
                <a:ea typeface="ui-sans-serif" pitchFamily="34" charset="-122"/>
                <a:cs typeface="ui-sans-serif" pitchFamily="34" charset="-120"/>
              </a:rPr>
              <a:t>2</a:t>
            </a:r>
            <a:endParaRPr lang="en-US" sz="1169" dirty="0"/>
          </a:p>
        </p:txBody>
      </p:sp>
      <p:sp>
        <p:nvSpPr>
          <p:cNvPr id="30" name="Text 7"/>
          <p:cNvSpPr/>
          <p:nvPr/>
        </p:nvSpPr>
        <p:spPr>
          <a:xfrm>
            <a:off x="1113681" y="3197533"/>
            <a:ext cx="4984766"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Host bits:</a:t>
            </a:r>
            <a:r>
              <a:rPr lang="en-US" sz="1169" dirty="0">
                <a:solidFill>
                  <a:srgbClr val="374151"/>
                </a:solidFill>
                <a:latin typeface="ui-sans-serif" pitchFamily="34" charset="0"/>
                <a:ea typeface="ui-sans-serif" pitchFamily="34" charset="-122"/>
                <a:cs typeface="ui-sans-serif" pitchFamily="34" charset="-120"/>
              </a:rPr>
              <a:t> 32 - 28 = 4 bits available for host addresses</a:t>
            </a:r>
            <a:endParaRPr lang="en-US" sz="1169" dirty="0"/>
          </a:p>
        </p:txBody>
      </p:sp>
      <p:sp>
        <p:nvSpPr>
          <p:cNvPr id="31" name="Text 8"/>
          <p:cNvSpPr/>
          <p:nvPr/>
        </p:nvSpPr>
        <p:spPr>
          <a:xfrm>
            <a:off x="802052" y="3865741"/>
            <a:ext cx="296982" cy="296982"/>
          </a:xfrm>
          <a:prstGeom prst="rect">
            <a:avLst/>
          </a:prstGeom>
          <a:noFill/>
          <a:ln/>
        </p:spPr>
        <p:txBody>
          <a:bodyPr vert="horz" wrap="square" lIns="0" tIns="0" rIns="0" bIns="0" rtlCol="0" anchor="t"/>
          <a:lstStyle/>
          <a:p>
            <a:pPr>
              <a:lnSpc>
                <a:spcPts val="1754"/>
              </a:lnSpc>
            </a:pPr>
            <a:r>
              <a:rPr lang="en-US" sz="1169" b="1" dirty="0">
                <a:solidFill>
                  <a:srgbClr val="C2410C"/>
                </a:solidFill>
                <a:latin typeface="ui-sans-serif" pitchFamily="34" charset="0"/>
                <a:ea typeface="ui-sans-serif" pitchFamily="34" charset="-122"/>
                <a:cs typeface="ui-sans-serif" pitchFamily="34" charset="-120"/>
              </a:rPr>
              <a:t>3</a:t>
            </a:r>
            <a:endParaRPr lang="en-US" sz="1169" dirty="0"/>
          </a:p>
        </p:txBody>
      </p:sp>
      <p:sp>
        <p:nvSpPr>
          <p:cNvPr id="32" name="Text 9"/>
          <p:cNvSpPr/>
          <p:nvPr/>
        </p:nvSpPr>
        <p:spPr>
          <a:xfrm>
            <a:off x="1113681" y="3865741"/>
            <a:ext cx="238762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Total addresses:</a:t>
            </a:r>
            <a:r>
              <a:rPr lang="en-US" sz="1169" dirty="0">
                <a:solidFill>
                  <a:srgbClr val="374151"/>
                </a:solidFill>
                <a:latin typeface="ui-sans-serif" pitchFamily="34" charset="0"/>
                <a:ea typeface="ui-sans-serif" pitchFamily="34" charset="-122"/>
                <a:cs typeface="ui-sans-serif" pitchFamily="34" charset="-120"/>
              </a:rPr>
              <a:t> 2 = 16</a:t>
            </a:r>
            <a:endParaRPr lang="en-US" sz="1169" dirty="0"/>
          </a:p>
        </p:txBody>
      </p:sp>
      <p:sp>
        <p:nvSpPr>
          <p:cNvPr id="33" name="Text 10"/>
          <p:cNvSpPr/>
          <p:nvPr/>
        </p:nvSpPr>
        <p:spPr>
          <a:xfrm>
            <a:off x="802052" y="4533950"/>
            <a:ext cx="296982" cy="296982"/>
          </a:xfrm>
          <a:prstGeom prst="rect">
            <a:avLst/>
          </a:prstGeom>
          <a:noFill/>
          <a:ln/>
        </p:spPr>
        <p:txBody>
          <a:bodyPr vert="horz" wrap="square" lIns="0" tIns="0" rIns="0" bIns="0" rtlCol="0" anchor="t"/>
          <a:lstStyle/>
          <a:p>
            <a:pPr>
              <a:lnSpc>
                <a:spcPts val="1754"/>
              </a:lnSpc>
            </a:pPr>
            <a:r>
              <a:rPr lang="en-US" sz="1169" b="1" dirty="0">
                <a:solidFill>
                  <a:srgbClr val="C2410C"/>
                </a:solidFill>
                <a:latin typeface="ui-sans-serif" pitchFamily="34" charset="0"/>
                <a:ea typeface="ui-sans-serif" pitchFamily="34" charset="-122"/>
                <a:cs typeface="ui-sans-serif" pitchFamily="34" charset="-120"/>
              </a:rPr>
              <a:t>4</a:t>
            </a:r>
            <a:endParaRPr lang="en-US" sz="1169" dirty="0"/>
          </a:p>
        </p:txBody>
      </p:sp>
      <p:sp>
        <p:nvSpPr>
          <p:cNvPr id="34" name="Text 11"/>
          <p:cNvSpPr/>
          <p:nvPr/>
        </p:nvSpPr>
        <p:spPr>
          <a:xfrm>
            <a:off x="1113681" y="4533950"/>
            <a:ext cx="6705925"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Usable hosts:</a:t>
            </a:r>
            <a:r>
              <a:rPr lang="en-US" sz="1169" dirty="0">
                <a:solidFill>
                  <a:srgbClr val="374151"/>
                </a:solidFill>
                <a:latin typeface="ui-sans-serif" pitchFamily="34" charset="0"/>
                <a:ea typeface="ui-sans-serif" pitchFamily="34" charset="-122"/>
                <a:cs typeface="ui-sans-serif" pitchFamily="34" charset="-120"/>
              </a:rPr>
              <a:t> 16 - 2 = 14 (subtracting network and broadcast addresses)</a:t>
            </a:r>
            <a:endParaRPr lang="en-US" sz="1169" dirty="0"/>
          </a:p>
        </p:txBody>
      </p:sp>
      <p:sp>
        <p:nvSpPr>
          <p:cNvPr id="35" name="Text 12"/>
          <p:cNvSpPr/>
          <p:nvPr/>
        </p:nvSpPr>
        <p:spPr>
          <a:xfrm>
            <a:off x="742454" y="5313526"/>
            <a:ext cx="10394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Subnet Breakdown:</a:t>
            </a:r>
            <a:endParaRPr lang="en-US" sz="1315" dirty="0"/>
          </a:p>
        </p:txBody>
      </p:sp>
      <p:sp>
        <p:nvSpPr>
          <p:cNvPr id="36" name="Text 13"/>
          <p:cNvSpPr/>
          <p:nvPr/>
        </p:nvSpPr>
        <p:spPr>
          <a:xfrm>
            <a:off x="1856135" y="5666192"/>
            <a:ext cx="1354862"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Network bits (28)</a:t>
            </a:r>
            <a:endParaRPr lang="en-US" sz="1023" dirty="0"/>
          </a:p>
        </p:txBody>
      </p:sp>
      <p:sp>
        <p:nvSpPr>
          <p:cNvPr id="37" name="Text 14"/>
          <p:cNvSpPr/>
          <p:nvPr/>
        </p:nvSpPr>
        <p:spPr>
          <a:xfrm>
            <a:off x="1410663" y="5888928"/>
            <a:ext cx="95968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Host bits (4)</a:t>
            </a:r>
            <a:endParaRPr lang="en-US" sz="1023" dirty="0"/>
          </a:p>
        </p:txBody>
      </p:sp>
      <p:sp>
        <p:nvSpPr>
          <p:cNvPr id="38" name="Text 15"/>
          <p:cNvSpPr/>
          <p:nvPr/>
        </p:nvSpPr>
        <p:spPr>
          <a:xfrm>
            <a:off x="5939631" y="5647631"/>
            <a:ext cx="132162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Network Address</a:t>
            </a:r>
            <a:endParaRPr lang="en-US" sz="1023" dirty="0"/>
          </a:p>
        </p:txBody>
      </p:sp>
      <p:sp>
        <p:nvSpPr>
          <p:cNvPr id="39" name="Text 16"/>
          <p:cNvSpPr/>
          <p:nvPr/>
        </p:nvSpPr>
        <p:spPr>
          <a:xfrm>
            <a:off x="8048519" y="5647631"/>
            <a:ext cx="104512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14 Usable IPs</a:t>
            </a:r>
            <a:endParaRPr lang="en-US" sz="1023" dirty="0"/>
          </a:p>
        </p:txBody>
      </p:sp>
      <p:sp>
        <p:nvSpPr>
          <p:cNvPr id="40" name="Text 17"/>
          <p:cNvSpPr/>
          <p:nvPr/>
        </p:nvSpPr>
        <p:spPr>
          <a:xfrm>
            <a:off x="9926985" y="5647631"/>
            <a:ext cx="1451788"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Broadcast Address</a:t>
            </a:r>
            <a:endParaRPr lang="en-US" sz="1023"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2046729"/>
            <a:ext cx="10691336" cy="1874696"/>
          </a:xfrm>
          <a:prstGeom prst="rect">
            <a:avLst/>
          </a:prstGeom>
        </p:spPr>
      </p:pic>
      <p:pic>
        <p:nvPicPr>
          <p:cNvPr id="7" name="Image 5" descr="preencoded.png"/>
          <p:cNvPicPr>
            <a:picLocks noChangeAspect="1"/>
          </p:cNvPicPr>
          <p:nvPr/>
        </p:nvPicPr>
        <p:blipFill>
          <a:blip r:embed="rId8"/>
          <a:stretch>
            <a:fillRect/>
          </a:stretch>
        </p:blipFill>
        <p:spPr>
          <a:xfrm>
            <a:off x="742454" y="2232343"/>
            <a:ext cx="148491" cy="148491"/>
          </a:xfrm>
          <a:prstGeom prst="rect">
            <a:avLst/>
          </a:prstGeom>
        </p:spPr>
      </p:pic>
      <p:pic>
        <p:nvPicPr>
          <p:cNvPr id="8" name="Image 6" descr="preencoded.png"/>
          <p:cNvPicPr>
            <a:picLocks noChangeAspect="1"/>
          </p:cNvPicPr>
          <p:nvPr/>
        </p:nvPicPr>
        <p:blipFill>
          <a:blip r:embed="rId9"/>
          <a:stretch>
            <a:fillRect/>
          </a:stretch>
        </p:blipFill>
        <p:spPr>
          <a:xfrm>
            <a:off x="761015" y="2492202"/>
            <a:ext cx="278420" cy="278420"/>
          </a:xfrm>
          <a:prstGeom prst="rect">
            <a:avLst/>
          </a:prstGeom>
        </p:spPr>
      </p:pic>
      <p:pic>
        <p:nvPicPr>
          <p:cNvPr id="9" name="Image 7" descr="preencoded.png"/>
          <p:cNvPicPr>
            <a:picLocks noChangeAspect="1"/>
          </p:cNvPicPr>
          <p:nvPr/>
        </p:nvPicPr>
        <p:blipFill>
          <a:blip r:embed="rId9"/>
          <a:stretch>
            <a:fillRect/>
          </a:stretch>
        </p:blipFill>
        <p:spPr>
          <a:xfrm>
            <a:off x="1076558" y="2492202"/>
            <a:ext cx="278420" cy="278420"/>
          </a:xfrm>
          <a:prstGeom prst="rect">
            <a:avLst/>
          </a:prstGeom>
        </p:spPr>
      </p:pic>
      <p:pic>
        <p:nvPicPr>
          <p:cNvPr id="10" name="Image 8" descr="preencoded.png"/>
          <p:cNvPicPr>
            <a:picLocks noChangeAspect="1"/>
          </p:cNvPicPr>
          <p:nvPr/>
        </p:nvPicPr>
        <p:blipFill>
          <a:blip r:embed="rId9"/>
          <a:stretch>
            <a:fillRect/>
          </a:stretch>
        </p:blipFill>
        <p:spPr>
          <a:xfrm>
            <a:off x="1392101" y="2492202"/>
            <a:ext cx="278420" cy="278420"/>
          </a:xfrm>
          <a:prstGeom prst="rect">
            <a:avLst/>
          </a:prstGeom>
        </p:spPr>
      </p:pic>
      <p:pic>
        <p:nvPicPr>
          <p:cNvPr id="11" name="Image 9" descr="preencoded.png"/>
          <p:cNvPicPr>
            <a:picLocks noChangeAspect="1"/>
          </p:cNvPicPr>
          <p:nvPr/>
        </p:nvPicPr>
        <p:blipFill>
          <a:blip r:embed="rId9"/>
          <a:stretch>
            <a:fillRect/>
          </a:stretch>
        </p:blipFill>
        <p:spPr>
          <a:xfrm>
            <a:off x="1707644" y="2492202"/>
            <a:ext cx="278420" cy="278420"/>
          </a:xfrm>
          <a:prstGeom prst="rect">
            <a:avLst/>
          </a:prstGeom>
        </p:spPr>
      </p:pic>
      <p:pic>
        <p:nvPicPr>
          <p:cNvPr id="12" name="Image 10" descr="preencoded.png"/>
          <p:cNvPicPr>
            <a:picLocks noChangeAspect="1"/>
          </p:cNvPicPr>
          <p:nvPr/>
        </p:nvPicPr>
        <p:blipFill>
          <a:blip r:embed="rId10"/>
          <a:stretch>
            <a:fillRect/>
          </a:stretch>
        </p:blipFill>
        <p:spPr>
          <a:xfrm>
            <a:off x="742454" y="2844867"/>
            <a:ext cx="10394355" cy="74245"/>
          </a:xfrm>
          <a:prstGeom prst="rect">
            <a:avLst/>
          </a:prstGeom>
        </p:spPr>
      </p:pic>
      <p:pic>
        <p:nvPicPr>
          <p:cNvPr id="13" name="Image 11" descr="preencoded.png"/>
          <p:cNvPicPr>
            <a:picLocks noChangeAspect="1"/>
          </p:cNvPicPr>
          <p:nvPr/>
        </p:nvPicPr>
        <p:blipFill>
          <a:blip r:embed="rId11"/>
          <a:stretch>
            <a:fillRect/>
          </a:stretch>
        </p:blipFill>
        <p:spPr>
          <a:xfrm>
            <a:off x="742454" y="2844867"/>
            <a:ext cx="9095060" cy="74245"/>
          </a:xfrm>
          <a:prstGeom prst="rect">
            <a:avLst/>
          </a:prstGeom>
        </p:spPr>
      </p:pic>
      <p:pic>
        <p:nvPicPr>
          <p:cNvPr id="14" name="Image 12" descr="preencoded.png"/>
          <p:cNvPicPr>
            <a:picLocks noChangeAspect="1"/>
          </p:cNvPicPr>
          <p:nvPr/>
        </p:nvPicPr>
        <p:blipFill>
          <a:blip r:embed="rId12"/>
          <a:stretch>
            <a:fillRect/>
          </a:stretch>
        </p:blipFill>
        <p:spPr>
          <a:xfrm>
            <a:off x="742454" y="3327462"/>
            <a:ext cx="111368" cy="111368"/>
          </a:xfrm>
          <a:prstGeom prst="rect">
            <a:avLst/>
          </a:prstGeom>
        </p:spPr>
      </p:pic>
      <p:pic>
        <p:nvPicPr>
          <p:cNvPr id="15" name="Image 13" descr="preencoded.png"/>
          <p:cNvPicPr>
            <a:picLocks noChangeAspect="1"/>
          </p:cNvPicPr>
          <p:nvPr/>
        </p:nvPicPr>
        <p:blipFill>
          <a:blip r:embed="rId13"/>
          <a:stretch>
            <a:fillRect/>
          </a:stretch>
        </p:blipFill>
        <p:spPr>
          <a:xfrm>
            <a:off x="2279856" y="3327462"/>
            <a:ext cx="111368" cy="111368"/>
          </a:xfrm>
          <a:prstGeom prst="rect">
            <a:avLst/>
          </a:prstGeom>
        </p:spPr>
      </p:pic>
      <p:pic>
        <p:nvPicPr>
          <p:cNvPr id="16" name="Image 14" descr="preencoded.png"/>
          <p:cNvPicPr>
            <a:picLocks noChangeAspect="1"/>
          </p:cNvPicPr>
          <p:nvPr/>
        </p:nvPicPr>
        <p:blipFill>
          <a:blip r:embed="rId14"/>
          <a:stretch>
            <a:fillRect/>
          </a:stretch>
        </p:blipFill>
        <p:spPr>
          <a:xfrm>
            <a:off x="593963" y="4144161"/>
            <a:ext cx="5252861" cy="779577"/>
          </a:xfrm>
          <a:prstGeom prst="rect">
            <a:avLst/>
          </a:prstGeom>
        </p:spPr>
      </p:pic>
      <p:pic>
        <p:nvPicPr>
          <p:cNvPr id="17" name="Image 15" descr="preencoded.png"/>
          <p:cNvPicPr>
            <a:picLocks noChangeAspect="1"/>
          </p:cNvPicPr>
          <p:nvPr/>
        </p:nvPicPr>
        <p:blipFill>
          <a:blip r:embed="rId15"/>
          <a:stretch>
            <a:fillRect/>
          </a:stretch>
        </p:blipFill>
        <p:spPr>
          <a:xfrm>
            <a:off x="742453" y="4292652"/>
            <a:ext cx="296982" cy="296982"/>
          </a:xfrm>
          <a:prstGeom prst="rect">
            <a:avLst/>
          </a:prstGeom>
        </p:spPr>
      </p:pic>
      <p:pic>
        <p:nvPicPr>
          <p:cNvPr id="18" name="Image 16" descr="preencoded.png"/>
          <p:cNvPicPr>
            <a:picLocks noChangeAspect="1"/>
          </p:cNvPicPr>
          <p:nvPr/>
        </p:nvPicPr>
        <p:blipFill>
          <a:blip r:embed="rId16"/>
          <a:stretch>
            <a:fillRect/>
          </a:stretch>
        </p:blipFill>
        <p:spPr>
          <a:xfrm>
            <a:off x="1150804" y="4608195"/>
            <a:ext cx="129929" cy="129929"/>
          </a:xfrm>
          <a:prstGeom prst="rect">
            <a:avLst/>
          </a:prstGeom>
        </p:spPr>
      </p:pic>
      <p:pic>
        <p:nvPicPr>
          <p:cNvPr id="19" name="Image 17" descr="preencoded.png"/>
          <p:cNvPicPr>
            <a:picLocks noChangeAspect="1"/>
          </p:cNvPicPr>
          <p:nvPr/>
        </p:nvPicPr>
        <p:blipFill>
          <a:blip r:embed="rId14"/>
          <a:stretch>
            <a:fillRect/>
          </a:stretch>
        </p:blipFill>
        <p:spPr>
          <a:xfrm>
            <a:off x="6032438" y="4144161"/>
            <a:ext cx="5252861" cy="779577"/>
          </a:xfrm>
          <a:prstGeom prst="rect">
            <a:avLst/>
          </a:prstGeom>
        </p:spPr>
      </p:pic>
      <p:pic>
        <p:nvPicPr>
          <p:cNvPr id="20" name="Image 18" descr="preencoded.png"/>
          <p:cNvPicPr>
            <a:picLocks noChangeAspect="1"/>
          </p:cNvPicPr>
          <p:nvPr/>
        </p:nvPicPr>
        <p:blipFill>
          <a:blip r:embed="rId17"/>
          <a:stretch>
            <a:fillRect/>
          </a:stretch>
        </p:blipFill>
        <p:spPr>
          <a:xfrm>
            <a:off x="6180928" y="4292652"/>
            <a:ext cx="296982" cy="296982"/>
          </a:xfrm>
          <a:prstGeom prst="rect">
            <a:avLst/>
          </a:prstGeom>
        </p:spPr>
      </p:pic>
      <p:pic>
        <p:nvPicPr>
          <p:cNvPr id="21" name="Image 19" descr="preencoded.png"/>
          <p:cNvPicPr>
            <a:picLocks noChangeAspect="1"/>
          </p:cNvPicPr>
          <p:nvPr/>
        </p:nvPicPr>
        <p:blipFill>
          <a:blip r:embed="rId16"/>
          <a:stretch>
            <a:fillRect/>
          </a:stretch>
        </p:blipFill>
        <p:spPr>
          <a:xfrm>
            <a:off x="6589278" y="4608195"/>
            <a:ext cx="129929" cy="129929"/>
          </a:xfrm>
          <a:prstGeom prst="rect">
            <a:avLst/>
          </a:prstGeom>
        </p:spPr>
      </p:pic>
      <p:pic>
        <p:nvPicPr>
          <p:cNvPr id="22" name="Image 20" descr="preencoded.png"/>
          <p:cNvPicPr>
            <a:picLocks noChangeAspect="1"/>
          </p:cNvPicPr>
          <p:nvPr/>
        </p:nvPicPr>
        <p:blipFill>
          <a:blip r:embed="rId14"/>
          <a:stretch>
            <a:fillRect/>
          </a:stretch>
        </p:blipFill>
        <p:spPr>
          <a:xfrm>
            <a:off x="593963" y="5109351"/>
            <a:ext cx="5252861" cy="779577"/>
          </a:xfrm>
          <a:prstGeom prst="rect">
            <a:avLst/>
          </a:prstGeom>
        </p:spPr>
      </p:pic>
      <p:pic>
        <p:nvPicPr>
          <p:cNvPr id="23" name="Image 21" descr="preencoded.png"/>
          <p:cNvPicPr>
            <a:picLocks noChangeAspect="1"/>
          </p:cNvPicPr>
          <p:nvPr/>
        </p:nvPicPr>
        <p:blipFill>
          <a:blip r:embed="rId15"/>
          <a:stretch>
            <a:fillRect/>
          </a:stretch>
        </p:blipFill>
        <p:spPr>
          <a:xfrm>
            <a:off x="742453" y="5257842"/>
            <a:ext cx="296982" cy="296982"/>
          </a:xfrm>
          <a:prstGeom prst="rect">
            <a:avLst/>
          </a:prstGeom>
        </p:spPr>
      </p:pic>
      <p:pic>
        <p:nvPicPr>
          <p:cNvPr id="24" name="Image 22" descr="preencoded.png"/>
          <p:cNvPicPr>
            <a:picLocks noChangeAspect="1"/>
          </p:cNvPicPr>
          <p:nvPr/>
        </p:nvPicPr>
        <p:blipFill>
          <a:blip r:embed="rId18"/>
          <a:stretch>
            <a:fillRect/>
          </a:stretch>
        </p:blipFill>
        <p:spPr>
          <a:xfrm>
            <a:off x="1150804" y="5573386"/>
            <a:ext cx="129929" cy="129929"/>
          </a:xfrm>
          <a:prstGeom prst="rect">
            <a:avLst/>
          </a:prstGeom>
        </p:spPr>
      </p:pic>
      <p:pic>
        <p:nvPicPr>
          <p:cNvPr id="25" name="Image 23" descr="preencoded.png"/>
          <p:cNvPicPr>
            <a:picLocks noChangeAspect="1"/>
          </p:cNvPicPr>
          <p:nvPr/>
        </p:nvPicPr>
        <p:blipFill>
          <a:blip r:embed="rId14"/>
          <a:stretch>
            <a:fillRect/>
          </a:stretch>
        </p:blipFill>
        <p:spPr>
          <a:xfrm>
            <a:off x="6032438" y="5109351"/>
            <a:ext cx="5252861" cy="779577"/>
          </a:xfrm>
          <a:prstGeom prst="rect">
            <a:avLst/>
          </a:prstGeom>
        </p:spPr>
      </p:pic>
      <p:pic>
        <p:nvPicPr>
          <p:cNvPr id="26" name="Image 24" descr="preencoded.png"/>
          <p:cNvPicPr>
            <a:picLocks noChangeAspect="1"/>
          </p:cNvPicPr>
          <p:nvPr/>
        </p:nvPicPr>
        <p:blipFill>
          <a:blip r:embed="rId17"/>
          <a:stretch>
            <a:fillRect/>
          </a:stretch>
        </p:blipFill>
        <p:spPr>
          <a:xfrm>
            <a:off x="6180928" y="5257842"/>
            <a:ext cx="296982" cy="296982"/>
          </a:xfrm>
          <a:prstGeom prst="rect">
            <a:avLst/>
          </a:prstGeom>
        </p:spPr>
      </p:pic>
      <p:pic>
        <p:nvPicPr>
          <p:cNvPr id="27" name="Image 25" descr="preencoded.png"/>
          <p:cNvPicPr>
            <a:picLocks noChangeAspect="1"/>
          </p:cNvPicPr>
          <p:nvPr/>
        </p:nvPicPr>
        <p:blipFill>
          <a:blip r:embed="rId16"/>
          <a:stretch>
            <a:fillRect/>
          </a:stretch>
        </p:blipFill>
        <p:spPr>
          <a:xfrm>
            <a:off x="6589278" y="5573386"/>
            <a:ext cx="129929" cy="129929"/>
          </a:xfrm>
          <a:prstGeom prst="rect">
            <a:avLst/>
          </a:prstGeom>
        </p:spPr>
      </p:pic>
      <p:sp>
        <p:nvSpPr>
          <p:cNvPr id="29" name="Text 0"/>
          <p:cNvSpPr/>
          <p:nvPr/>
        </p:nvSpPr>
        <p:spPr>
          <a:xfrm>
            <a:off x="816699" y="469015"/>
            <a:ext cx="6365034"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30" name="Text 1"/>
          <p:cNvSpPr/>
          <p:nvPr/>
        </p:nvSpPr>
        <p:spPr>
          <a:xfrm>
            <a:off x="593963" y="1230030"/>
            <a:ext cx="1069133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Given the subnet 172.16.10.0/27, which of the following is a valid host IP address within this subnet?</a:t>
            </a:r>
            <a:endParaRPr lang="en-US" sz="1754" dirty="0"/>
          </a:p>
        </p:txBody>
      </p:sp>
      <p:sp>
        <p:nvSpPr>
          <p:cNvPr id="31" name="Text 2"/>
          <p:cNvSpPr/>
          <p:nvPr/>
        </p:nvSpPr>
        <p:spPr>
          <a:xfrm>
            <a:off x="965190" y="2195220"/>
            <a:ext cx="290270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Subnet Analysis: 172.16.10.0/27</a:t>
            </a:r>
            <a:endParaRPr lang="en-US" sz="1169" dirty="0"/>
          </a:p>
        </p:txBody>
      </p:sp>
      <p:sp>
        <p:nvSpPr>
          <p:cNvPr id="32" name="Text 3"/>
          <p:cNvSpPr/>
          <p:nvPr/>
        </p:nvSpPr>
        <p:spPr>
          <a:xfrm>
            <a:off x="758550" y="2492202"/>
            <a:ext cx="334104" cy="27842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172</a:t>
            </a:r>
            <a:endParaRPr lang="en-US" sz="1169" dirty="0"/>
          </a:p>
        </p:txBody>
      </p:sp>
      <p:sp>
        <p:nvSpPr>
          <p:cNvPr id="33" name="Text 4"/>
          <p:cNvSpPr/>
          <p:nvPr/>
        </p:nvSpPr>
        <p:spPr>
          <a:xfrm>
            <a:off x="1121221" y="2492202"/>
            <a:ext cx="334104" cy="27842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16</a:t>
            </a:r>
            <a:endParaRPr lang="en-US" sz="1169" dirty="0"/>
          </a:p>
        </p:txBody>
      </p:sp>
      <p:sp>
        <p:nvSpPr>
          <p:cNvPr id="34" name="Text 5"/>
          <p:cNvSpPr/>
          <p:nvPr/>
        </p:nvSpPr>
        <p:spPr>
          <a:xfrm>
            <a:off x="1436764" y="2492202"/>
            <a:ext cx="334104" cy="27842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10</a:t>
            </a:r>
            <a:endParaRPr lang="en-US" sz="1169" dirty="0"/>
          </a:p>
        </p:txBody>
      </p:sp>
      <p:sp>
        <p:nvSpPr>
          <p:cNvPr id="35" name="Text 6"/>
          <p:cNvSpPr/>
          <p:nvPr/>
        </p:nvSpPr>
        <p:spPr>
          <a:xfrm>
            <a:off x="1799581" y="2492202"/>
            <a:ext cx="334104" cy="27842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0</a:t>
            </a:r>
            <a:endParaRPr lang="en-US" sz="1169" dirty="0"/>
          </a:p>
        </p:txBody>
      </p:sp>
      <p:sp>
        <p:nvSpPr>
          <p:cNvPr id="36" name="Text 7"/>
          <p:cNvSpPr/>
          <p:nvPr/>
        </p:nvSpPr>
        <p:spPr>
          <a:xfrm>
            <a:off x="9878262" y="2520044"/>
            <a:ext cx="151025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Network Address</a:t>
            </a:r>
            <a:endParaRPr lang="en-US" sz="1169" dirty="0"/>
          </a:p>
        </p:txBody>
      </p:sp>
      <p:sp>
        <p:nvSpPr>
          <p:cNvPr id="37" name="Text 8"/>
          <p:cNvSpPr/>
          <p:nvPr/>
        </p:nvSpPr>
        <p:spPr>
          <a:xfrm>
            <a:off x="742454" y="2993358"/>
            <a:ext cx="99361"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0</a:t>
            </a:r>
            <a:endParaRPr lang="en-US" sz="1023" dirty="0"/>
          </a:p>
        </p:txBody>
      </p:sp>
      <p:sp>
        <p:nvSpPr>
          <p:cNvPr id="38" name="Text 9"/>
          <p:cNvSpPr/>
          <p:nvPr/>
        </p:nvSpPr>
        <p:spPr>
          <a:xfrm>
            <a:off x="1897028" y="2993358"/>
            <a:ext cx="19854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32</a:t>
            </a:r>
            <a:endParaRPr lang="en-US" sz="1023" dirty="0"/>
          </a:p>
        </p:txBody>
      </p:sp>
      <p:sp>
        <p:nvSpPr>
          <p:cNvPr id="39" name="Text 10"/>
          <p:cNvSpPr/>
          <p:nvPr/>
        </p:nvSpPr>
        <p:spPr>
          <a:xfrm>
            <a:off x="3134258" y="2993358"/>
            <a:ext cx="19854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64</a:t>
            </a:r>
            <a:endParaRPr lang="en-US" sz="1023" dirty="0"/>
          </a:p>
        </p:txBody>
      </p:sp>
      <p:sp>
        <p:nvSpPr>
          <p:cNvPr id="40" name="Text 11"/>
          <p:cNvSpPr/>
          <p:nvPr/>
        </p:nvSpPr>
        <p:spPr>
          <a:xfrm>
            <a:off x="4371488" y="2993358"/>
            <a:ext cx="19854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96</a:t>
            </a:r>
            <a:endParaRPr lang="en-US" sz="1023" dirty="0"/>
          </a:p>
        </p:txBody>
      </p:sp>
      <p:sp>
        <p:nvSpPr>
          <p:cNvPr id="41" name="Text 12"/>
          <p:cNvSpPr/>
          <p:nvPr/>
        </p:nvSpPr>
        <p:spPr>
          <a:xfrm>
            <a:off x="5608717" y="2993358"/>
            <a:ext cx="29773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128</a:t>
            </a:r>
            <a:endParaRPr lang="en-US" sz="1023" dirty="0"/>
          </a:p>
        </p:txBody>
      </p:sp>
      <p:sp>
        <p:nvSpPr>
          <p:cNvPr id="42" name="Text 13"/>
          <p:cNvSpPr/>
          <p:nvPr/>
        </p:nvSpPr>
        <p:spPr>
          <a:xfrm>
            <a:off x="6928603" y="2993358"/>
            <a:ext cx="29773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160</a:t>
            </a:r>
            <a:endParaRPr lang="en-US" sz="1023" dirty="0"/>
          </a:p>
        </p:txBody>
      </p:sp>
      <p:sp>
        <p:nvSpPr>
          <p:cNvPr id="43" name="Text 14"/>
          <p:cNvSpPr/>
          <p:nvPr/>
        </p:nvSpPr>
        <p:spPr>
          <a:xfrm>
            <a:off x="8248488" y="2993358"/>
            <a:ext cx="29773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192</a:t>
            </a:r>
            <a:endParaRPr lang="en-US" sz="1023" dirty="0"/>
          </a:p>
        </p:txBody>
      </p:sp>
      <p:sp>
        <p:nvSpPr>
          <p:cNvPr id="44" name="Text 15"/>
          <p:cNvSpPr/>
          <p:nvPr/>
        </p:nvSpPr>
        <p:spPr>
          <a:xfrm>
            <a:off x="9568374" y="2993358"/>
            <a:ext cx="29773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224</a:t>
            </a:r>
            <a:endParaRPr lang="en-US" sz="1023" dirty="0"/>
          </a:p>
        </p:txBody>
      </p:sp>
      <p:sp>
        <p:nvSpPr>
          <p:cNvPr id="45" name="Text 16"/>
          <p:cNvSpPr/>
          <p:nvPr/>
        </p:nvSpPr>
        <p:spPr>
          <a:xfrm>
            <a:off x="10888261" y="2993358"/>
            <a:ext cx="29773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255</a:t>
            </a:r>
            <a:endParaRPr lang="en-US" sz="1023" dirty="0"/>
          </a:p>
        </p:txBody>
      </p:sp>
      <p:sp>
        <p:nvSpPr>
          <p:cNvPr id="46" name="Text 17"/>
          <p:cNvSpPr/>
          <p:nvPr/>
        </p:nvSpPr>
        <p:spPr>
          <a:xfrm>
            <a:off x="928068" y="3290340"/>
            <a:ext cx="1354862"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Network bits (27)</a:t>
            </a:r>
            <a:endParaRPr lang="en-US" sz="1023" dirty="0"/>
          </a:p>
        </p:txBody>
      </p:sp>
      <p:sp>
        <p:nvSpPr>
          <p:cNvPr id="47" name="Text 18"/>
          <p:cNvSpPr/>
          <p:nvPr/>
        </p:nvSpPr>
        <p:spPr>
          <a:xfrm>
            <a:off x="2465470" y="3290340"/>
            <a:ext cx="95968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Host bits (5)</a:t>
            </a:r>
            <a:endParaRPr lang="en-US" sz="1023" dirty="0"/>
          </a:p>
        </p:txBody>
      </p:sp>
      <p:sp>
        <p:nvSpPr>
          <p:cNvPr id="48" name="Text 19"/>
          <p:cNvSpPr/>
          <p:nvPr/>
        </p:nvSpPr>
        <p:spPr>
          <a:xfrm>
            <a:off x="742453" y="3587321"/>
            <a:ext cx="1247322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Valid host range: 172.16.10.1 - 172.16.10.30 Broadcast address: 172.16.10.31</a:t>
            </a:r>
            <a:endParaRPr lang="en-US" sz="1023" dirty="0"/>
          </a:p>
        </p:txBody>
      </p:sp>
      <p:sp>
        <p:nvSpPr>
          <p:cNvPr id="49" name="Text 20"/>
          <p:cNvSpPr/>
          <p:nvPr/>
        </p:nvSpPr>
        <p:spPr>
          <a:xfrm>
            <a:off x="833375" y="429265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50" name="Text 21"/>
          <p:cNvSpPr/>
          <p:nvPr/>
        </p:nvSpPr>
        <p:spPr>
          <a:xfrm>
            <a:off x="1150804" y="4292652"/>
            <a:ext cx="292306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172.16.10.0</a:t>
            </a:r>
            <a:endParaRPr lang="en-US" sz="1315" dirty="0"/>
          </a:p>
        </p:txBody>
      </p:sp>
      <p:sp>
        <p:nvSpPr>
          <p:cNvPr id="51" name="Text 22"/>
          <p:cNvSpPr/>
          <p:nvPr/>
        </p:nvSpPr>
        <p:spPr>
          <a:xfrm>
            <a:off x="1354978" y="4589634"/>
            <a:ext cx="2923064"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Network address - not a valid host</a:t>
            </a:r>
            <a:endParaRPr lang="en-US" sz="1023" dirty="0"/>
          </a:p>
        </p:txBody>
      </p:sp>
      <p:sp>
        <p:nvSpPr>
          <p:cNvPr id="52" name="Text 23"/>
          <p:cNvSpPr/>
          <p:nvPr/>
        </p:nvSpPr>
        <p:spPr>
          <a:xfrm>
            <a:off x="6272720" y="429265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53" name="Text 24"/>
          <p:cNvSpPr/>
          <p:nvPr/>
        </p:nvSpPr>
        <p:spPr>
          <a:xfrm>
            <a:off x="6589279" y="4292652"/>
            <a:ext cx="305340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172.16.10.31</a:t>
            </a:r>
            <a:endParaRPr lang="en-US" sz="1315" dirty="0"/>
          </a:p>
        </p:txBody>
      </p:sp>
      <p:sp>
        <p:nvSpPr>
          <p:cNvPr id="54" name="Text 25"/>
          <p:cNvSpPr/>
          <p:nvPr/>
        </p:nvSpPr>
        <p:spPr>
          <a:xfrm>
            <a:off x="6793454" y="4589634"/>
            <a:ext cx="3053400"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Broadcast address - not a valid host</a:t>
            </a:r>
            <a:endParaRPr lang="en-US" sz="1023" dirty="0"/>
          </a:p>
        </p:txBody>
      </p:sp>
      <p:sp>
        <p:nvSpPr>
          <p:cNvPr id="55" name="Text 26"/>
          <p:cNvSpPr/>
          <p:nvPr/>
        </p:nvSpPr>
        <p:spPr>
          <a:xfrm>
            <a:off x="836421" y="525784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56" name="Text 27"/>
          <p:cNvSpPr/>
          <p:nvPr/>
        </p:nvSpPr>
        <p:spPr>
          <a:xfrm>
            <a:off x="1150804" y="5257842"/>
            <a:ext cx="166895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172.16.10.15</a:t>
            </a:r>
            <a:endParaRPr lang="en-US" sz="1315" dirty="0"/>
          </a:p>
        </p:txBody>
      </p:sp>
      <p:sp>
        <p:nvSpPr>
          <p:cNvPr id="57" name="Text 28"/>
          <p:cNvSpPr/>
          <p:nvPr/>
        </p:nvSpPr>
        <p:spPr>
          <a:xfrm>
            <a:off x="1354978" y="5554824"/>
            <a:ext cx="166895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Valid host address</a:t>
            </a:r>
            <a:endParaRPr lang="en-US" sz="1023" dirty="0"/>
          </a:p>
        </p:txBody>
      </p:sp>
      <p:sp>
        <p:nvSpPr>
          <p:cNvPr id="58" name="Text 29"/>
          <p:cNvSpPr/>
          <p:nvPr/>
        </p:nvSpPr>
        <p:spPr>
          <a:xfrm>
            <a:off x="6267790" y="525784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59" name="Text 30"/>
          <p:cNvSpPr/>
          <p:nvPr/>
        </p:nvSpPr>
        <p:spPr>
          <a:xfrm>
            <a:off x="6589278" y="5257842"/>
            <a:ext cx="24130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172.16.10.32</a:t>
            </a:r>
            <a:endParaRPr lang="en-US" sz="1315" dirty="0"/>
          </a:p>
        </p:txBody>
      </p:sp>
      <p:sp>
        <p:nvSpPr>
          <p:cNvPr id="60" name="Text 31"/>
          <p:cNvSpPr/>
          <p:nvPr/>
        </p:nvSpPr>
        <p:spPr>
          <a:xfrm>
            <a:off x="6793453" y="5554824"/>
            <a:ext cx="2413034"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Out of range for this subnet</a:t>
            </a:r>
            <a:endParaRPr lang="en-US" sz="1023"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979067"/>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6979067"/>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556840"/>
          </a:xfrm>
          <a:prstGeom prst="rect">
            <a:avLst/>
          </a:prstGeom>
        </p:spPr>
      </p:pic>
      <p:pic>
        <p:nvPicPr>
          <p:cNvPr id="7" name="Image 5" descr="preencoded.png"/>
          <p:cNvPicPr>
            <a:picLocks noChangeAspect="1"/>
          </p:cNvPicPr>
          <p:nvPr/>
        </p:nvPicPr>
        <p:blipFill>
          <a:blip r:embed="rId8"/>
          <a:stretch>
            <a:fillRect/>
          </a:stretch>
        </p:blipFill>
        <p:spPr>
          <a:xfrm>
            <a:off x="742454" y="1378521"/>
            <a:ext cx="185613" cy="259859"/>
          </a:xfrm>
          <a:prstGeom prst="rect">
            <a:avLst/>
          </a:prstGeom>
        </p:spPr>
      </p:pic>
      <p:pic>
        <p:nvPicPr>
          <p:cNvPr id="8" name="Image 6" descr="preencoded.png"/>
          <p:cNvPicPr>
            <a:picLocks noChangeAspect="1"/>
          </p:cNvPicPr>
          <p:nvPr/>
        </p:nvPicPr>
        <p:blipFill>
          <a:blip r:embed="rId9"/>
          <a:stretch>
            <a:fillRect/>
          </a:stretch>
        </p:blipFill>
        <p:spPr>
          <a:xfrm>
            <a:off x="3563778" y="3123288"/>
            <a:ext cx="1484908" cy="1187926"/>
          </a:xfrm>
          <a:prstGeom prst="rect">
            <a:avLst/>
          </a:prstGeom>
        </p:spPr>
      </p:pic>
      <p:pic>
        <p:nvPicPr>
          <p:cNvPr id="9" name="Image 7" descr="preencoded.png"/>
          <p:cNvPicPr>
            <a:picLocks noChangeAspect="1"/>
          </p:cNvPicPr>
          <p:nvPr/>
        </p:nvPicPr>
        <p:blipFill>
          <a:blip r:embed="rId10"/>
          <a:stretch>
            <a:fillRect/>
          </a:stretch>
        </p:blipFill>
        <p:spPr>
          <a:xfrm>
            <a:off x="5197177" y="3123288"/>
            <a:ext cx="1484908" cy="1187926"/>
          </a:xfrm>
          <a:prstGeom prst="rect">
            <a:avLst/>
          </a:prstGeom>
        </p:spPr>
      </p:pic>
      <p:pic>
        <p:nvPicPr>
          <p:cNvPr id="10" name="Image 8" descr="preencoded.png"/>
          <p:cNvPicPr>
            <a:picLocks noChangeAspect="1"/>
          </p:cNvPicPr>
          <p:nvPr/>
        </p:nvPicPr>
        <p:blipFill>
          <a:blip r:embed="rId11"/>
          <a:stretch>
            <a:fillRect/>
          </a:stretch>
        </p:blipFill>
        <p:spPr>
          <a:xfrm>
            <a:off x="6830576" y="3123288"/>
            <a:ext cx="1484908" cy="1187926"/>
          </a:xfrm>
          <a:prstGeom prst="rect">
            <a:avLst/>
          </a:prstGeom>
        </p:spPr>
      </p:pic>
      <p:pic>
        <p:nvPicPr>
          <p:cNvPr id="11" name="Image 9" descr="preencoded.png"/>
          <p:cNvPicPr>
            <a:picLocks noChangeAspect="1"/>
          </p:cNvPicPr>
          <p:nvPr/>
        </p:nvPicPr>
        <p:blipFill>
          <a:blip r:embed="rId12"/>
          <a:stretch>
            <a:fillRect/>
          </a:stretch>
        </p:blipFill>
        <p:spPr>
          <a:xfrm>
            <a:off x="593963" y="4561792"/>
            <a:ext cx="185613" cy="148491"/>
          </a:xfrm>
          <a:prstGeom prst="rect">
            <a:avLst/>
          </a:prstGeom>
        </p:spPr>
      </p:pic>
      <p:pic>
        <p:nvPicPr>
          <p:cNvPr id="12" name="Image 10" descr="preencoded.png"/>
          <p:cNvPicPr>
            <a:picLocks noChangeAspect="1"/>
          </p:cNvPicPr>
          <p:nvPr/>
        </p:nvPicPr>
        <p:blipFill>
          <a:blip r:embed="rId13"/>
          <a:stretch>
            <a:fillRect/>
          </a:stretch>
        </p:blipFill>
        <p:spPr>
          <a:xfrm>
            <a:off x="593963" y="5796121"/>
            <a:ext cx="10691336" cy="742454"/>
          </a:xfrm>
          <a:prstGeom prst="rect">
            <a:avLst/>
          </a:prstGeom>
        </p:spPr>
      </p:pic>
      <p:pic>
        <p:nvPicPr>
          <p:cNvPr id="13" name="Image 11" descr="preencoded.png"/>
          <p:cNvPicPr>
            <a:picLocks noChangeAspect="1"/>
          </p:cNvPicPr>
          <p:nvPr/>
        </p:nvPicPr>
        <p:blipFill>
          <a:blip r:embed="rId14"/>
          <a:stretch>
            <a:fillRect/>
          </a:stretch>
        </p:blipFill>
        <p:spPr>
          <a:xfrm>
            <a:off x="742454" y="5972454"/>
            <a:ext cx="111368" cy="148491"/>
          </a:xfrm>
          <a:prstGeom prst="rect">
            <a:avLst/>
          </a:prstGeom>
        </p:spPr>
      </p:pic>
      <p:pic>
        <p:nvPicPr>
          <p:cNvPr id="14" name="Image 12" descr="preencoded.png"/>
          <p:cNvPicPr>
            <a:picLocks noChangeAspect="1"/>
          </p:cNvPicPr>
          <p:nvPr/>
        </p:nvPicPr>
        <p:blipFill>
          <a:blip r:embed="rId15"/>
          <a:stretch>
            <a:fillRect/>
          </a:stretch>
        </p:blipFill>
        <p:spPr>
          <a:xfrm>
            <a:off x="-1" y="5907490"/>
            <a:ext cx="11879263" cy="556840"/>
          </a:xfrm>
          <a:prstGeom prst="rect">
            <a:avLst/>
          </a:prstGeom>
        </p:spPr>
      </p:pic>
      <p:sp>
        <p:nvSpPr>
          <p:cNvPr id="16" name="Text 1"/>
          <p:cNvSpPr/>
          <p:nvPr/>
        </p:nvSpPr>
        <p:spPr>
          <a:xfrm>
            <a:off x="1039435" y="1378521"/>
            <a:ext cx="3820448" cy="259859"/>
          </a:xfrm>
          <a:prstGeom prst="rect">
            <a:avLst/>
          </a:prstGeom>
          <a:noFill/>
          <a:ln/>
        </p:spPr>
        <p:txBody>
          <a:bodyPr vert="horz" wrap="square" lIns="0" tIns="0" rIns="0" bIns="0" rtlCol="0" anchor="t"/>
          <a:lstStyle/>
          <a:p>
            <a:pPr>
              <a:lnSpc>
                <a:spcPts val="2046"/>
              </a:lnSpc>
            </a:pPr>
            <a:r>
              <a:rPr lang="en-US" sz="1461" dirty="0">
                <a:solidFill>
                  <a:srgbClr val="1F2937"/>
                </a:solidFill>
                <a:latin typeface="ui-sans-serif" pitchFamily="34" charset="0"/>
                <a:ea typeface="ui-sans-serif" pitchFamily="34" charset="-122"/>
                <a:cs typeface="ui-sans-serif" pitchFamily="34" charset="-120"/>
              </a:rPr>
              <a:t>Correct Answer: </a:t>
            </a:r>
            <a:r>
              <a:rPr lang="en-US" sz="1461" b="1" dirty="0">
                <a:solidFill>
                  <a:srgbClr val="FF9900"/>
                </a:solidFill>
                <a:latin typeface="ui-sans-serif" pitchFamily="34" charset="0"/>
                <a:ea typeface="ui-sans-serif" pitchFamily="34" charset="-122"/>
                <a:cs typeface="ui-sans-serif" pitchFamily="34" charset="-120"/>
              </a:rPr>
              <a:t>C. 172.16.10.15</a:t>
            </a:r>
            <a:endParaRPr lang="en-US" sz="1461" dirty="0"/>
          </a:p>
        </p:txBody>
      </p:sp>
      <p:sp>
        <p:nvSpPr>
          <p:cNvPr id="17" name="Text 2"/>
          <p:cNvSpPr/>
          <p:nvPr/>
        </p:nvSpPr>
        <p:spPr>
          <a:xfrm>
            <a:off x="593963" y="2009607"/>
            <a:ext cx="1282960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Given the subnet 172.16.10.0/27, which of the following is a valid host IP address within this subnet?</a:t>
            </a:r>
            <a:endParaRPr lang="en-US" sz="1461" dirty="0"/>
          </a:p>
        </p:txBody>
      </p:sp>
      <p:sp>
        <p:nvSpPr>
          <p:cNvPr id="18" name="Text 3"/>
          <p:cNvSpPr/>
          <p:nvPr/>
        </p:nvSpPr>
        <p:spPr>
          <a:xfrm>
            <a:off x="593963" y="2417956"/>
            <a:ext cx="1069133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Explanation:</a:t>
            </a:r>
            <a:endParaRPr lang="en-US" sz="1315" dirty="0"/>
          </a:p>
        </p:txBody>
      </p:sp>
      <p:sp>
        <p:nvSpPr>
          <p:cNvPr id="19" name="Text 4"/>
          <p:cNvSpPr/>
          <p:nvPr/>
        </p:nvSpPr>
        <p:spPr>
          <a:xfrm>
            <a:off x="593963" y="2752061"/>
            <a:ext cx="1282960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 /27 CIDR block means 27 bits are used for the network portion, leaving 5 bits for host addresses.</a:t>
            </a:r>
            <a:endParaRPr lang="en-US" sz="1169" dirty="0"/>
          </a:p>
        </p:txBody>
      </p:sp>
      <p:sp>
        <p:nvSpPr>
          <p:cNvPr id="20" name="Text 5"/>
          <p:cNvSpPr/>
          <p:nvPr/>
        </p:nvSpPr>
        <p:spPr>
          <a:xfrm>
            <a:off x="3548929" y="3234656"/>
            <a:ext cx="1514606" cy="222736"/>
          </a:xfrm>
          <a:prstGeom prst="rect">
            <a:avLst/>
          </a:prstGeom>
          <a:noFill/>
          <a:ln/>
        </p:spPr>
        <p:txBody>
          <a:bodyPr vert="horz" wrap="square" lIns="0" tIns="0" rIns="0" bIns="0" rtlCol="0" anchor="t"/>
          <a:lstStyle/>
          <a:p>
            <a:pPr algn="ctr">
              <a:lnSpc>
                <a:spcPts val="1754"/>
              </a:lnSpc>
            </a:pPr>
            <a:r>
              <a:rPr lang="en-US" sz="1169" b="1" dirty="0">
                <a:solidFill>
                  <a:srgbClr val="1E40AF"/>
                </a:solidFill>
                <a:latin typeface="ui-sans-serif" pitchFamily="34" charset="0"/>
                <a:ea typeface="ui-sans-serif" pitchFamily="34" charset="-122"/>
                <a:cs typeface="ui-sans-serif" pitchFamily="34" charset="-120"/>
              </a:rPr>
              <a:t>Network Bits</a:t>
            </a:r>
            <a:endParaRPr lang="en-US" sz="1169" dirty="0"/>
          </a:p>
        </p:txBody>
      </p:sp>
      <p:sp>
        <p:nvSpPr>
          <p:cNvPr id="21" name="Text 6"/>
          <p:cNvSpPr/>
          <p:nvPr/>
        </p:nvSpPr>
        <p:spPr>
          <a:xfrm>
            <a:off x="3675146" y="3494514"/>
            <a:ext cx="1262172" cy="296982"/>
          </a:xfrm>
          <a:prstGeom prst="rect">
            <a:avLst/>
          </a:prstGeom>
          <a:noFill/>
          <a:ln/>
        </p:spPr>
        <p:txBody>
          <a:bodyPr vert="horz" wrap="square" lIns="0" tIns="0" rIns="0" bIns="0" rtlCol="0" anchor="t"/>
          <a:lstStyle/>
          <a:p>
            <a:pPr algn="ctr">
              <a:lnSpc>
                <a:spcPts val="2338"/>
              </a:lnSpc>
            </a:pPr>
            <a:r>
              <a:rPr lang="en-US" sz="1754" b="1" dirty="0">
                <a:solidFill>
                  <a:srgbClr val="000000"/>
                </a:solidFill>
                <a:latin typeface="ui-sans-serif" pitchFamily="34" charset="0"/>
                <a:ea typeface="ui-sans-serif" pitchFamily="34" charset="-122"/>
                <a:cs typeface="ui-sans-serif" pitchFamily="34" charset="-120"/>
              </a:rPr>
              <a:t>27</a:t>
            </a:r>
            <a:endParaRPr lang="en-US" sz="1754" dirty="0"/>
          </a:p>
        </p:txBody>
      </p:sp>
      <p:sp>
        <p:nvSpPr>
          <p:cNvPr id="22" name="Text 7"/>
          <p:cNvSpPr/>
          <p:nvPr/>
        </p:nvSpPr>
        <p:spPr>
          <a:xfrm>
            <a:off x="3675146" y="3791496"/>
            <a:ext cx="1262172"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Bits</a:t>
            </a:r>
            <a:endParaRPr lang="en-US" sz="1023" dirty="0"/>
          </a:p>
        </p:txBody>
      </p:sp>
      <p:sp>
        <p:nvSpPr>
          <p:cNvPr id="23" name="Text 8"/>
          <p:cNvSpPr/>
          <p:nvPr/>
        </p:nvSpPr>
        <p:spPr>
          <a:xfrm>
            <a:off x="5182328" y="3234656"/>
            <a:ext cx="1514606" cy="222736"/>
          </a:xfrm>
          <a:prstGeom prst="rect">
            <a:avLst/>
          </a:prstGeom>
          <a:noFill/>
          <a:ln/>
        </p:spPr>
        <p:txBody>
          <a:bodyPr vert="horz" wrap="square" lIns="0" tIns="0" rIns="0" bIns="0" rtlCol="0" anchor="t"/>
          <a:lstStyle/>
          <a:p>
            <a:pPr algn="ctr">
              <a:lnSpc>
                <a:spcPts val="1754"/>
              </a:lnSpc>
            </a:pPr>
            <a:r>
              <a:rPr lang="en-US" sz="1169" b="1" dirty="0">
                <a:solidFill>
                  <a:srgbClr val="854D0E"/>
                </a:solidFill>
                <a:latin typeface="ui-sans-serif" pitchFamily="34" charset="0"/>
                <a:ea typeface="ui-sans-serif" pitchFamily="34" charset="-122"/>
                <a:cs typeface="ui-sans-serif" pitchFamily="34" charset="-120"/>
              </a:rPr>
              <a:t>Host Bits</a:t>
            </a:r>
            <a:endParaRPr lang="en-US" sz="1169" dirty="0"/>
          </a:p>
        </p:txBody>
      </p:sp>
      <p:sp>
        <p:nvSpPr>
          <p:cNvPr id="24" name="Text 9"/>
          <p:cNvSpPr/>
          <p:nvPr/>
        </p:nvSpPr>
        <p:spPr>
          <a:xfrm>
            <a:off x="5308545" y="3494514"/>
            <a:ext cx="1262172" cy="296982"/>
          </a:xfrm>
          <a:prstGeom prst="rect">
            <a:avLst/>
          </a:prstGeom>
          <a:noFill/>
          <a:ln/>
        </p:spPr>
        <p:txBody>
          <a:bodyPr vert="horz" wrap="square" lIns="0" tIns="0" rIns="0" bIns="0" rtlCol="0" anchor="t"/>
          <a:lstStyle/>
          <a:p>
            <a:pPr algn="ctr">
              <a:lnSpc>
                <a:spcPts val="2338"/>
              </a:lnSpc>
            </a:pPr>
            <a:r>
              <a:rPr lang="en-US" sz="1754" b="1" dirty="0">
                <a:solidFill>
                  <a:srgbClr val="000000"/>
                </a:solidFill>
                <a:latin typeface="ui-sans-serif" pitchFamily="34" charset="0"/>
                <a:ea typeface="ui-sans-serif" pitchFamily="34" charset="-122"/>
                <a:cs typeface="ui-sans-serif" pitchFamily="34" charset="-120"/>
              </a:rPr>
              <a:t>5</a:t>
            </a:r>
            <a:endParaRPr lang="en-US" sz="1754" dirty="0"/>
          </a:p>
        </p:txBody>
      </p:sp>
      <p:sp>
        <p:nvSpPr>
          <p:cNvPr id="25" name="Text 10"/>
          <p:cNvSpPr/>
          <p:nvPr/>
        </p:nvSpPr>
        <p:spPr>
          <a:xfrm>
            <a:off x="5308545" y="3791496"/>
            <a:ext cx="1262172"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Bits</a:t>
            </a:r>
            <a:endParaRPr lang="en-US" sz="1023" dirty="0"/>
          </a:p>
        </p:txBody>
      </p:sp>
      <p:sp>
        <p:nvSpPr>
          <p:cNvPr id="26" name="Text 11"/>
          <p:cNvSpPr/>
          <p:nvPr/>
        </p:nvSpPr>
        <p:spPr>
          <a:xfrm>
            <a:off x="6941944" y="3234656"/>
            <a:ext cx="1262172" cy="445472"/>
          </a:xfrm>
          <a:prstGeom prst="rect">
            <a:avLst/>
          </a:prstGeom>
          <a:noFill/>
          <a:ln/>
        </p:spPr>
        <p:txBody>
          <a:bodyPr vert="horz" wrap="square" lIns="0" tIns="0" rIns="0" bIns="0" rtlCol="0" anchor="t"/>
          <a:lstStyle/>
          <a:p>
            <a:pPr algn="ctr">
              <a:lnSpc>
                <a:spcPts val="1754"/>
              </a:lnSpc>
            </a:pPr>
            <a:r>
              <a:rPr lang="en-US" sz="1169" b="1" dirty="0">
                <a:solidFill>
                  <a:srgbClr val="166534"/>
                </a:solidFill>
                <a:latin typeface="ui-sans-serif" pitchFamily="34" charset="0"/>
                <a:ea typeface="ui-sans-serif" pitchFamily="34" charset="-122"/>
                <a:cs typeface="ui-sans-serif" pitchFamily="34" charset="-120"/>
              </a:rPr>
              <a:t>Total Addresses</a:t>
            </a:r>
            <a:endParaRPr lang="en-US" sz="1169" dirty="0"/>
          </a:p>
        </p:txBody>
      </p:sp>
      <p:sp>
        <p:nvSpPr>
          <p:cNvPr id="27" name="Text 12"/>
          <p:cNvSpPr/>
          <p:nvPr/>
        </p:nvSpPr>
        <p:spPr>
          <a:xfrm>
            <a:off x="6815727" y="3717250"/>
            <a:ext cx="1514606" cy="296982"/>
          </a:xfrm>
          <a:prstGeom prst="rect">
            <a:avLst/>
          </a:prstGeom>
          <a:noFill/>
          <a:ln/>
        </p:spPr>
        <p:txBody>
          <a:bodyPr vert="horz" wrap="square" lIns="0" tIns="0" rIns="0" bIns="0" rtlCol="0" anchor="t"/>
          <a:lstStyle/>
          <a:p>
            <a:pPr algn="ctr">
              <a:lnSpc>
                <a:spcPts val="2338"/>
              </a:lnSpc>
            </a:pPr>
            <a:r>
              <a:rPr lang="en-US" sz="1754" b="1" dirty="0">
                <a:solidFill>
                  <a:srgbClr val="000000"/>
                </a:solidFill>
                <a:latin typeface="ui-sans-serif" pitchFamily="34" charset="0"/>
                <a:ea typeface="ui-sans-serif" pitchFamily="34" charset="-122"/>
                <a:cs typeface="ui-sans-serif" pitchFamily="34" charset="-120"/>
              </a:rPr>
              <a:t>2 = 32</a:t>
            </a:r>
            <a:endParaRPr lang="en-US" sz="1754" dirty="0"/>
          </a:p>
        </p:txBody>
      </p:sp>
      <p:sp>
        <p:nvSpPr>
          <p:cNvPr id="28" name="Text 13"/>
          <p:cNvSpPr/>
          <p:nvPr/>
        </p:nvSpPr>
        <p:spPr>
          <a:xfrm>
            <a:off x="6815727" y="4014232"/>
            <a:ext cx="1514606"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Per Subnet</a:t>
            </a:r>
            <a:endParaRPr lang="en-US" sz="1023" dirty="0"/>
          </a:p>
        </p:txBody>
      </p:sp>
      <p:sp>
        <p:nvSpPr>
          <p:cNvPr id="29" name="Text 14"/>
          <p:cNvSpPr/>
          <p:nvPr/>
        </p:nvSpPr>
        <p:spPr>
          <a:xfrm>
            <a:off x="853822" y="4533950"/>
            <a:ext cx="1069133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 Network Information:</a:t>
            </a:r>
            <a:endParaRPr lang="en-US" sz="1169" dirty="0"/>
          </a:p>
        </p:txBody>
      </p:sp>
      <p:sp>
        <p:nvSpPr>
          <p:cNvPr id="30" name="Text 15"/>
          <p:cNvSpPr/>
          <p:nvPr/>
        </p:nvSpPr>
        <p:spPr>
          <a:xfrm>
            <a:off x="779576" y="4830932"/>
            <a:ext cx="10505723"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Network address: </a:t>
            </a:r>
            <a:r>
              <a:rPr lang="en-US" sz="1169" b="1" dirty="0">
                <a:solidFill>
                  <a:srgbClr val="FF9900"/>
                </a:solidFill>
                <a:latin typeface="ui-sans-serif" pitchFamily="34" charset="0"/>
                <a:ea typeface="ui-sans-serif" pitchFamily="34" charset="-122"/>
                <a:cs typeface="ui-sans-serif" pitchFamily="34" charset="-120"/>
              </a:rPr>
              <a:t>172.16.10.0</a:t>
            </a:r>
            <a:endParaRPr lang="en-US" sz="1169" dirty="0"/>
          </a:p>
        </p:txBody>
      </p:sp>
      <p:sp>
        <p:nvSpPr>
          <p:cNvPr id="31" name="Text 16"/>
          <p:cNvSpPr/>
          <p:nvPr/>
        </p:nvSpPr>
        <p:spPr>
          <a:xfrm>
            <a:off x="779576" y="5127913"/>
            <a:ext cx="10505723"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Broadcast address: </a:t>
            </a:r>
            <a:r>
              <a:rPr lang="en-US" sz="1169" b="1" dirty="0">
                <a:solidFill>
                  <a:srgbClr val="FF9900"/>
                </a:solidFill>
                <a:latin typeface="ui-sans-serif" pitchFamily="34" charset="0"/>
                <a:ea typeface="ui-sans-serif" pitchFamily="34" charset="-122"/>
                <a:cs typeface="ui-sans-serif" pitchFamily="34" charset="-120"/>
              </a:rPr>
              <a:t>172.16.10.31</a:t>
            </a:r>
            <a:endParaRPr lang="en-US" sz="1169" dirty="0"/>
          </a:p>
        </p:txBody>
      </p:sp>
      <p:sp>
        <p:nvSpPr>
          <p:cNvPr id="32" name="Text 17"/>
          <p:cNvSpPr/>
          <p:nvPr/>
        </p:nvSpPr>
        <p:spPr>
          <a:xfrm>
            <a:off x="779577" y="5424895"/>
            <a:ext cx="12606867"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Usable host addresses: </a:t>
            </a:r>
            <a:r>
              <a:rPr lang="en-US" sz="1169" b="1" dirty="0">
                <a:solidFill>
                  <a:srgbClr val="FF9900"/>
                </a:solidFill>
                <a:latin typeface="ui-sans-serif" pitchFamily="34" charset="0"/>
                <a:ea typeface="ui-sans-serif" pitchFamily="34" charset="-122"/>
                <a:cs typeface="ui-sans-serif" pitchFamily="34" charset="-120"/>
              </a:rPr>
              <a:t>172.16.10.1</a:t>
            </a:r>
            <a:r>
              <a:rPr lang="en-US" sz="1169" dirty="0">
                <a:solidFill>
                  <a:srgbClr val="374151"/>
                </a:solidFill>
                <a:latin typeface="ui-sans-serif" pitchFamily="34" charset="0"/>
                <a:ea typeface="ui-sans-serif" pitchFamily="34" charset="-122"/>
                <a:cs typeface="ui-sans-serif" pitchFamily="34" charset="-120"/>
              </a:rPr>
              <a:t> to </a:t>
            </a:r>
            <a:r>
              <a:rPr lang="en-US" sz="1169" b="1" dirty="0">
                <a:solidFill>
                  <a:srgbClr val="FF9900"/>
                </a:solidFill>
                <a:latin typeface="ui-sans-serif" pitchFamily="34" charset="0"/>
                <a:ea typeface="ui-sans-serif" pitchFamily="34" charset="-122"/>
                <a:cs typeface="ui-sans-serif" pitchFamily="34" charset="-120"/>
              </a:rPr>
              <a:t>172.16.10.30</a:t>
            </a:r>
            <a:endParaRPr lang="en-US" sz="1169" dirty="0"/>
          </a:p>
        </p:txBody>
      </p:sp>
      <p:sp>
        <p:nvSpPr>
          <p:cNvPr id="33" name="Text 18"/>
          <p:cNvSpPr/>
          <p:nvPr/>
        </p:nvSpPr>
        <p:spPr>
          <a:xfrm>
            <a:off x="928067" y="5944612"/>
            <a:ext cx="10394355"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 Key Point: The IP address </a:t>
            </a:r>
            <a:r>
              <a:rPr lang="en-US" sz="1169" b="1" dirty="0">
                <a:solidFill>
                  <a:srgbClr val="FF9900"/>
                </a:solidFill>
                <a:latin typeface="ui-sans-serif" pitchFamily="34" charset="0"/>
                <a:ea typeface="ui-sans-serif" pitchFamily="34" charset="-122"/>
                <a:cs typeface="ui-sans-serif" pitchFamily="34" charset="-120"/>
              </a:rPr>
              <a:t>172.16.10.15</a:t>
            </a:r>
            <a:r>
              <a:rPr lang="en-US" sz="1169" dirty="0">
                <a:solidFill>
                  <a:srgbClr val="374151"/>
                </a:solidFill>
                <a:latin typeface="ui-sans-serif" pitchFamily="34" charset="0"/>
                <a:ea typeface="ui-sans-serif" pitchFamily="34" charset="-122"/>
                <a:cs typeface="ui-sans-serif" pitchFamily="34" charset="-120"/>
              </a:rPr>
              <a:t> falls within the valid range of usable host addresses (172.16.10.1 to 172.16.10.30), making it a valid host IP address in this subnet.</a:t>
            </a:r>
            <a:endParaRPr lang="en-US" sz="1169" dirty="0"/>
          </a:p>
        </p:txBody>
      </p:sp>
      <p:sp>
        <p:nvSpPr>
          <p:cNvPr id="34" name="Text 19"/>
          <p:cNvSpPr/>
          <p:nvPr/>
        </p:nvSpPr>
        <p:spPr>
          <a:xfrm>
            <a:off x="3583355" y="5907490"/>
            <a:ext cx="5655063" cy="556840"/>
          </a:xfrm>
          <a:prstGeom prst="rect">
            <a:avLst/>
          </a:prstGeom>
          <a:noFill/>
          <a:ln/>
        </p:spPr>
        <p:txBody>
          <a:bodyPr vert="horz" wrap="square" lIns="0" tIns="0" rIns="0" bIns="0" rtlCol="0" anchor="t"/>
          <a:lstStyle/>
          <a:p>
            <a:pPr>
              <a:lnSpc>
                <a:spcPts val="4384"/>
              </a:lnSpc>
            </a:pPr>
            <a:r>
              <a:rPr lang="en-US" sz="4384" b="1" dirty="0">
                <a:solidFill>
                  <a:srgbClr val="D1D5DB"/>
                </a:solidFill>
                <a:latin typeface="ui-sans-serif" pitchFamily="34" charset="0"/>
                <a:ea typeface="ui-sans-serif" pitchFamily="34" charset="-122"/>
                <a:cs typeface="ui-sans-serif" pitchFamily="34" charset="-120"/>
              </a:rPr>
              <a:t>172.16.10.0/27</a:t>
            </a:r>
            <a:endParaRPr lang="en-US" sz="4384"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8166993" y="543260"/>
            <a:ext cx="2784202" cy="2784202"/>
          </a:xfrm>
          <a:prstGeom prst="rect">
            <a:avLst/>
          </a:prstGeom>
        </p:spPr>
      </p:pic>
      <p:pic>
        <p:nvPicPr>
          <p:cNvPr id="4" name="Image 2" descr="preencoded.png"/>
          <p:cNvPicPr>
            <a:picLocks noChangeAspect="1"/>
          </p:cNvPicPr>
          <p:nvPr/>
        </p:nvPicPr>
        <p:blipFill>
          <a:blip r:embed="rId5"/>
          <a:stretch>
            <a:fillRect/>
          </a:stretch>
        </p:blipFill>
        <p:spPr>
          <a:xfrm>
            <a:off x="1392101" y="3977109"/>
            <a:ext cx="1856135" cy="1856135"/>
          </a:xfrm>
          <a:prstGeom prst="rect">
            <a:avLst/>
          </a:prstGeom>
        </p:spPr>
      </p:pic>
      <p:pic>
        <p:nvPicPr>
          <p:cNvPr id="8" name="Image 6" descr="preencoded.png"/>
          <p:cNvPicPr>
            <a:picLocks noChangeAspect="1"/>
          </p:cNvPicPr>
          <p:nvPr/>
        </p:nvPicPr>
        <p:blipFill>
          <a:blip r:embed="rId6"/>
          <a:stretch>
            <a:fillRect/>
          </a:stretch>
        </p:blipFill>
        <p:spPr>
          <a:xfrm>
            <a:off x="2784202" y="2399395"/>
            <a:ext cx="74245" cy="74245"/>
          </a:xfrm>
          <a:prstGeom prst="rect">
            <a:avLst/>
          </a:prstGeom>
        </p:spPr>
      </p:pic>
      <p:pic>
        <p:nvPicPr>
          <p:cNvPr id="9" name="Image 7" descr="preencoded.png"/>
          <p:cNvPicPr>
            <a:picLocks noChangeAspect="1"/>
          </p:cNvPicPr>
          <p:nvPr/>
        </p:nvPicPr>
        <p:blipFill>
          <a:blip r:embed="rId7"/>
          <a:stretch>
            <a:fillRect/>
          </a:stretch>
        </p:blipFill>
        <p:spPr>
          <a:xfrm>
            <a:off x="4640337" y="3327462"/>
            <a:ext cx="74245" cy="74245"/>
          </a:xfrm>
          <a:prstGeom prst="rect">
            <a:avLst/>
          </a:prstGeom>
        </p:spPr>
      </p:pic>
      <p:pic>
        <p:nvPicPr>
          <p:cNvPr id="10" name="Image 8" descr="preencoded.png"/>
          <p:cNvPicPr>
            <a:picLocks noChangeAspect="1"/>
          </p:cNvPicPr>
          <p:nvPr/>
        </p:nvPicPr>
        <p:blipFill>
          <a:blip r:embed="rId7"/>
          <a:stretch>
            <a:fillRect/>
          </a:stretch>
        </p:blipFill>
        <p:spPr>
          <a:xfrm>
            <a:off x="3712269" y="4255530"/>
            <a:ext cx="74245" cy="74245"/>
          </a:xfrm>
          <a:prstGeom prst="rect">
            <a:avLst/>
          </a:prstGeom>
        </p:spPr>
      </p:pic>
      <p:pic>
        <p:nvPicPr>
          <p:cNvPr id="11" name="Image 9" descr="preencoded.png"/>
          <p:cNvPicPr>
            <a:picLocks noChangeAspect="1"/>
          </p:cNvPicPr>
          <p:nvPr/>
        </p:nvPicPr>
        <p:blipFill>
          <a:blip r:embed="rId8"/>
          <a:stretch>
            <a:fillRect/>
          </a:stretch>
        </p:blipFill>
        <p:spPr>
          <a:xfrm>
            <a:off x="8055625" y="1749748"/>
            <a:ext cx="111368" cy="111368"/>
          </a:xfrm>
          <a:prstGeom prst="rect">
            <a:avLst/>
          </a:prstGeom>
        </p:spPr>
      </p:pic>
      <p:pic>
        <p:nvPicPr>
          <p:cNvPr id="13" name="Image 11" descr="preencoded.png"/>
          <p:cNvPicPr>
            <a:picLocks noChangeAspect="1"/>
          </p:cNvPicPr>
          <p:nvPr/>
        </p:nvPicPr>
        <p:blipFill>
          <a:blip r:embed="rId9"/>
          <a:stretch>
            <a:fillRect/>
          </a:stretch>
        </p:blipFill>
        <p:spPr>
          <a:xfrm>
            <a:off x="5345668" y="1638379"/>
            <a:ext cx="1187926" cy="37123"/>
          </a:xfrm>
          <a:prstGeom prst="rect">
            <a:avLst/>
          </a:prstGeom>
        </p:spPr>
      </p:pic>
      <p:pic>
        <p:nvPicPr>
          <p:cNvPr id="14" name="Image 12" descr="preencoded.png"/>
          <p:cNvPicPr>
            <a:picLocks noChangeAspect="1"/>
          </p:cNvPicPr>
          <p:nvPr/>
        </p:nvPicPr>
        <p:blipFill>
          <a:blip r:embed="rId10"/>
          <a:stretch>
            <a:fillRect/>
          </a:stretch>
        </p:blipFill>
        <p:spPr>
          <a:xfrm>
            <a:off x="2435742" y="3531637"/>
            <a:ext cx="593963" cy="593963"/>
          </a:xfrm>
          <a:prstGeom prst="rect">
            <a:avLst/>
          </a:prstGeom>
        </p:spPr>
      </p:pic>
      <p:pic>
        <p:nvPicPr>
          <p:cNvPr id="15" name="Image 13" descr="preencoded.png"/>
          <p:cNvPicPr>
            <a:picLocks noChangeAspect="1"/>
          </p:cNvPicPr>
          <p:nvPr/>
        </p:nvPicPr>
        <p:blipFill>
          <a:blip r:embed="rId11"/>
          <a:stretch>
            <a:fillRect/>
          </a:stretch>
        </p:blipFill>
        <p:spPr>
          <a:xfrm>
            <a:off x="2593513" y="3680128"/>
            <a:ext cx="278420" cy="296982"/>
          </a:xfrm>
          <a:prstGeom prst="rect">
            <a:avLst/>
          </a:prstGeom>
        </p:spPr>
      </p:pic>
      <p:pic>
        <p:nvPicPr>
          <p:cNvPr id="16" name="Image 14" descr="preencoded.png"/>
          <p:cNvPicPr>
            <a:picLocks noChangeAspect="1"/>
          </p:cNvPicPr>
          <p:nvPr/>
        </p:nvPicPr>
        <p:blipFill>
          <a:blip r:embed="rId12"/>
          <a:stretch>
            <a:fillRect/>
          </a:stretch>
        </p:blipFill>
        <p:spPr>
          <a:xfrm>
            <a:off x="5330151" y="3531637"/>
            <a:ext cx="593963" cy="593963"/>
          </a:xfrm>
          <a:prstGeom prst="rect">
            <a:avLst/>
          </a:prstGeom>
        </p:spPr>
      </p:pic>
      <p:pic>
        <p:nvPicPr>
          <p:cNvPr id="17" name="Image 15" descr="preencoded.png"/>
          <p:cNvPicPr>
            <a:picLocks noChangeAspect="1"/>
          </p:cNvPicPr>
          <p:nvPr/>
        </p:nvPicPr>
        <p:blipFill>
          <a:blip r:embed="rId13"/>
          <a:stretch>
            <a:fillRect/>
          </a:stretch>
        </p:blipFill>
        <p:spPr>
          <a:xfrm>
            <a:off x="5501845" y="3680128"/>
            <a:ext cx="250578" cy="296982"/>
          </a:xfrm>
          <a:prstGeom prst="rect">
            <a:avLst/>
          </a:prstGeom>
        </p:spPr>
      </p:pic>
      <p:pic>
        <p:nvPicPr>
          <p:cNvPr id="18" name="Image 16" descr="preencoded.png"/>
          <p:cNvPicPr>
            <a:picLocks noChangeAspect="1"/>
          </p:cNvPicPr>
          <p:nvPr/>
        </p:nvPicPr>
        <p:blipFill>
          <a:blip r:embed="rId14"/>
          <a:stretch>
            <a:fillRect/>
          </a:stretch>
        </p:blipFill>
        <p:spPr>
          <a:xfrm>
            <a:off x="8537059" y="3531637"/>
            <a:ext cx="593963" cy="593963"/>
          </a:xfrm>
          <a:prstGeom prst="rect">
            <a:avLst/>
          </a:prstGeom>
        </p:spPr>
      </p:pic>
      <p:pic>
        <p:nvPicPr>
          <p:cNvPr id="19" name="Image 17" descr="preencoded.png"/>
          <p:cNvPicPr>
            <a:picLocks noChangeAspect="1"/>
          </p:cNvPicPr>
          <p:nvPr/>
        </p:nvPicPr>
        <p:blipFill>
          <a:blip r:embed="rId15"/>
          <a:stretch>
            <a:fillRect/>
          </a:stretch>
        </p:blipFill>
        <p:spPr>
          <a:xfrm>
            <a:off x="8722673" y="3680128"/>
            <a:ext cx="222736" cy="296982"/>
          </a:xfrm>
          <a:prstGeom prst="rect">
            <a:avLst/>
          </a:prstGeom>
        </p:spPr>
      </p:pic>
      <p:sp>
        <p:nvSpPr>
          <p:cNvPr id="20" name="Text 0"/>
          <p:cNvSpPr/>
          <p:nvPr/>
        </p:nvSpPr>
        <p:spPr>
          <a:xfrm>
            <a:off x="-461249" y="1044417"/>
            <a:ext cx="12801761"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Understanding Virtual Private Cloud (VPC)</a:t>
            </a:r>
            <a:endParaRPr lang="en-US" sz="3507" dirty="0"/>
          </a:p>
        </p:txBody>
      </p:sp>
      <p:sp>
        <p:nvSpPr>
          <p:cNvPr id="21" name="Text 1"/>
          <p:cNvSpPr/>
          <p:nvPr/>
        </p:nvSpPr>
        <p:spPr>
          <a:xfrm>
            <a:off x="605564" y="1972484"/>
            <a:ext cx="10668135" cy="296982"/>
          </a:xfrm>
          <a:prstGeom prst="rect">
            <a:avLst/>
          </a:prstGeom>
          <a:noFill/>
          <a:ln/>
        </p:spPr>
        <p:txBody>
          <a:bodyPr vert="horz" wrap="square" lIns="0" tIns="0" rIns="0" bIns="0" rtlCol="0" anchor="t"/>
          <a:lstStyle/>
          <a:p>
            <a:pPr algn="ctr">
              <a:lnSpc>
                <a:spcPts val="2338"/>
              </a:lnSpc>
            </a:pPr>
            <a:r>
              <a:rPr lang="en-US" sz="1754" dirty="0">
                <a:solidFill>
                  <a:srgbClr val="4B5563"/>
                </a:solidFill>
                <a:latin typeface="ui-sans-serif" pitchFamily="34" charset="0"/>
                <a:ea typeface="ui-sans-serif" pitchFamily="34" charset="-122"/>
                <a:cs typeface="ui-sans-serif" pitchFamily="34" charset="-120"/>
              </a:rPr>
              <a:t>A Comprehensive Overview</a:t>
            </a:r>
            <a:endParaRPr lang="en-US" sz="1754" dirty="0"/>
          </a:p>
        </p:txBody>
      </p:sp>
      <p:sp>
        <p:nvSpPr>
          <p:cNvPr id="22" name="Text 2"/>
          <p:cNvSpPr/>
          <p:nvPr/>
        </p:nvSpPr>
        <p:spPr>
          <a:xfrm>
            <a:off x="1566838" y="4236968"/>
            <a:ext cx="279812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VPC Concept &amp; Overview</a:t>
            </a:r>
            <a:endParaRPr lang="en-US" sz="1461" dirty="0"/>
          </a:p>
        </p:txBody>
      </p:sp>
      <p:sp>
        <p:nvSpPr>
          <p:cNvPr id="23" name="Text 3"/>
          <p:cNvSpPr/>
          <p:nvPr/>
        </p:nvSpPr>
        <p:spPr>
          <a:xfrm>
            <a:off x="4492571" y="4236968"/>
            <a:ext cx="272312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Subnets &amp; IP Addressing</a:t>
            </a:r>
            <a:endParaRPr lang="en-US" sz="1461" dirty="0"/>
          </a:p>
        </p:txBody>
      </p:sp>
      <p:sp>
        <p:nvSpPr>
          <p:cNvPr id="24" name="Text 4"/>
          <p:cNvSpPr/>
          <p:nvPr/>
        </p:nvSpPr>
        <p:spPr>
          <a:xfrm>
            <a:off x="7355803" y="4236968"/>
            <a:ext cx="354794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Internet Gateway &amp; Route Table</a:t>
            </a:r>
            <a:endParaRPr lang="en-US" sz="146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FA5F-DCCB-D390-84DC-5253F1DE6891}"/>
              </a:ext>
            </a:extLst>
          </p:cNvPr>
          <p:cNvSpPr>
            <a:spLocks noGrp="1"/>
          </p:cNvSpPr>
          <p:nvPr>
            <p:ph type="title"/>
          </p:nvPr>
        </p:nvSpPr>
        <p:spPr>
          <a:xfrm>
            <a:off x="574437" y="913444"/>
            <a:ext cx="4443600" cy="1099132"/>
          </a:xfrm>
        </p:spPr>
        <p:txBody>
          <a:bodyPr anchor="ctr">
            <a:normAutofit/>
          </a:bodyPr>
          <a:lstStyle/>
          <a:p>
            <a:r>
              <a:rPr lang="en-US" sz="2728" b="1"/>
              <a:t>What do you get with a VPC?</a:t>
            </a:r>
            <a:br>
              <a:rPr lang="en-US" sz="2728" b="1"/>
            </a:br>
            <a:endParaRPr lang="en-IN" sz="2728"/>
          </a:p>
        </p:txBody>
      </p:sp>
      <p:graphicFrame>
        <p:nvGraphicFramePr>
          <p:cNvPr id="18" name="Content Placeholder 2">
            <a:extLst>
              <a:ext uri="{FF2B5EF4-FFF2-40B4-BE49-F238E27FC236}">
                <a16:creationId xmlns:a16="http://schemas.microsoft.com/office/drawing/2014/main" id="{48E177E2-4781-BB34-5EEA-F6798B6FB3B7}"/>
              </a:ext>
            </a:extLst>
          </p:cNvPr>
          <p:cNvGraphicFramePr>
            <a:graphicFrameLocks noGrp="1"/>
          </p:cNvGraphicFramePr>
          <p:nvPr>
            <p:ph idx="1"/>
          </p:nvPr>
        </p:nvGraphicFramePr>
        <p:xfrm>
          <a:off x="575567" y="2349952"/>
          <a:ext cx="4442471" cy="3877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4" descr="A diagram of a network&#10;&#10;AI-generated content may be incorrect.">
            <a:extLst>
              <a:ext uri="{FF2B5EF4-FFF2-40B4-BE49-F238E27FC236}">
                <a16:creationId xmlns:a16="http://schemas.microsoft.com/office/drawing/2014/main" id="{F1AAAC70-C4B5-BC01-4695-88D37B32A5EC}"/>
              </a:ext>
            </a:extLst>
          </p:cNvPr>
          <p:cNvPicPr>
            <a:picLocks noChangeAspect="1"/>
          </p:cNvPicPr>
          <p:nvPr/>
        </p:nvPicPr>
        <p:blipFill>
          <a:blip r:embed="rId8"/>
          <a:srcRect r="4" b="3065"/>
          <a:stretch/>
        </p:blipFill>
        <p:spPr>
          <a:xfrm>
            <a:off x="5824451" y="858074"/>
            <a:ext cx="5286243" cy="5124390"/>
          </a:xfrm>
          <a:prstGeom prst="rect">
            <a:avLst/>
          </a:prstGeom>
        </p:spPr>
      </p:pic>
    </p:spTree>
    <p:extLst>
      <p:ext uri="{BB962C8B-B14F-4D97-AF65-F5344CB8AC3E}">
        <p14:creationId xmlns:p14="http://schemas.microsoft.com/office/powerpoint/2010/main" val="3039310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7" y="895926"/>
            <a:ext cx="890945" cy="37123"/>
          </a:xfrm>
          <a:prstGeom prst="rect">
            <a:avLst/>
          </a:prstGeom>
        </p:spPr>
      </p:pic>
      <p:pic>
        <p:nvPicPr>
          <p:cNvPr id="4" name="Image 2" descr="preencoded.png"/>
          <p:cNvPicPr>
            <a:picLocks noChangeAspect="1"/>
          </p:cNvPicPr>
          <p:nvPr/>
        </p:nvPicPr>
        <p:blipFill>
          <a:blip r:embed="rId5"/>
          <a:stretch>
            <a:fillRect/>
          </a:stretch>
        </p:blipFill>
        <p:spPr>
          <a:xfrm>
            <a:off x="371227" y="1183627"/>
            <a:ext cx="222736" cy="222736"/>
          </a:xfrm>
          <a:prstGeom prst="rect">
            <a:avLst/>
          </a:prstGeom>
        </p:spPr>
      </p:pic>
      <p:pic>
        <p:nvPicPr>
          <p:cNvPr id="5" name="Image 3" descr="preencoded.png"/>
          <p:cNvPicPr>
            <a:picLocks noChangeAspect="1"/>
          </p:cNvPicPr>
          <p:nvPr/>
        </p:nvPicPr>
        <p:blipFill>
          <a:blip r:embed="rId6"/>
          <a:stretch>
            <a:fillRect/>
          </a:stretch>
        </p:blipFill>
        <p:spPr>
          <a:xfrm>
            <a:off x="371227" y="1629099"/>
            <a:ext cx="148491" cy="148491"/>
          </a:xfrm>
          <a:prstGeom prst="rect">
            <a:avLst/>
          </a:prstGeom>
        </p:spPr>
      </p:pic>
      <p:pic>
        <p:nvPicPr>
          <p:cNvPr id="6" name="Image 4" descr="preencoded.png"/>
          <p:cNvPicPr>
            <a:picLocks noChangeAspect="1"/>
          </p:cNvPicPr>
          <p:nvPr/>
        </p:nvPicPr>
        <p:blipFill>
          <a:blip r:embed="rId7"/>
          <a:stretch>
            <a:fillRect/>
          </a:stretch>
        </p:blipFill>
        <p:spPr>
          <a:xfrm>
            <a:off x="371227" y="2185939"/>
            <a:ext cx="148491" cy="148491"/>
          </a:xfrm>
          <a:prstGeom prst="rect">
            <a:avLst/>
          </a:prstGeom>
        </p:spPr>
      </p:pic>
      <p:pic>
        <p:nvPicPr>
          <p:cNvPr id="7" name="Image 5" descr="preencoded.png"/>
          <p:cNvPicPr>
            <a:picLocks noChangeAspect="1"/>
          </p:cNvPicPr>
          <p:nvPr/>
        </p:nvPicPr>
        <p:blipFill>
          <a:blip r:embed="rId8"/>
          <a:stretch>
            <a:fillRect/>
          </a:stretch>
        </p:blipFill>
        <p:spPr>
          <a:xfrm>
            <a:off x="371227" y="2742780"/>
            <a:ext cx="185613" cy="148491"/>
          </a:xfrm>
          <a:prstGeom prst="rect">
            <a:avLst/>
          </a:prstGeom>
        </p:spPr>
      </p:pic>
      <p:pic>
        <p:nvPicPr>
          <p:cNvPr id="8" name="Image 6" descr="preencoded.png"/>
          <p:cNvPicPr>
            <a:picLocks noChangeAspect="1"/>
          </p:cNvPicPr>
          <p:nvPr/>
        </p:nvPicPr>
        <p:blipFill>
          <a:blip r:embed="rId9"/>
          <a:stretch>
            <a:fillRect/>
          </a:stretch>
        </p:blipFill>
        <p:spPr>
          <a:xfrm>
            <a:off x="371227" y="3299620"/>
            <a:ext cx="111368" cy="148491"/>
          </a:xfrm>
          <a:prstGeom prst="rect">
            <a:avLst/>
          </a:prstGeom>
        </p:spPr>
      </p:pic>
      <p:pic>
        <p:nvPicPr>
          <p:cNvPr id="9" name="Image 7" descr="preencoded.png"/>
          <p:cNvPicPr>
            <a:picLocks noChangeAspect="1"/>
          </p:cNvPicPr>
          <p:nvPr/>
        </p:nvPicPr>
        <p:blipFill>
          <a:blip r:embed="rId10"/>
          <a:stretch>
            <a:fillRect/>
          </a:stretch>
        </p:blipFill>
        <p:spPr>
          <a:xfrm>
            <a:off x="371227" y="3865741"/>
            <a:ext cx="5271423" cy="2041748"/>
          </a:xfrm>
          <a:prstGeom prst="rect">
            <a:avLst/>
          </a:prstGeom>
        </p:spPr>
      </p:pic>
      <p:pic>
        <p:nvPicPr>
          <p:cNvPr id="10" name="Image 8" descr="preencoded.png"/>
          <p:cNvPicPr>
            <a:picLocks noChangeAspect="1"/>
          </p:cNvPicPr>
          <p:nvPr/>
        </p:nvPicPr>
        <p:blipFill>
          <a:blip r:embed="rId11"/>
          <a:stretch>
            <a:fillRect/>
          </a:stretch>
        </p:blipFill>
        <p:spPr>
          <a:xfrm>
            <a:off x="898340" y="4069916"/>
            <a:ext cx="4217051" cy="1633399"/>
          </a:xfrm>
          <a:prstGeom prst="rect">
            <a:avLst/>
          </a:prstGeom>
        </p:spPr>
      </p:pic>
      <p:pic>
        <p:nvPicPr>
          <p:cNvPr id="11" name="Image 9" descr="preencoded.png"/>
          <p:cNvPicPr>
            <a:picLocks noChangeAspect="1"/>
          </p:cNvPicPr>
          <p:nvPr/>
        </p:nvPicPr>
        <p:blipFill>
          <a:blip r:embed="rId12"/>
          <a:stretch>
            <a:fillRect/>
          </a:stretch>
        </p:blipFill>
        <p:spPr>
          <a:xfrm>
            <a:off x="1320030" y="4396480"/>
            <a:ext cx="1054226" cy="979981"/>
          </a:xfrm>
          <a:prstGeom prst="rect">
            <a:avLst/>
          </a:prstGeom>
        </p:spPr>
      </p:pic>
      <p:pic>
        <p:nvPicPr>
          <p:cNvPr id="12" name="Image 10" descr="preencoded.png"/>
          <p:cNvPicPr>
            <a:picLocks noChangeAspect="1"/>
          </p:cNvPicPr>
          <p:nvPr/>
        </p:nvPicPr>
        <p:blipFill>
          <a:blip r:embed="rId13"/>
          <a:stretch>
            <a:fillRect/>
          </a:stretch>
        </p:blipFill>
        <p:spPr>
          <a:xfrm>
            <a:off x="1530876" y="4592390"/>
            <a:ext cx="126449" cy="293937"/>
          </a:xfrm>
          <a:prstGeom prst="rect">
            <a:avLst/>
          </a:prstGeom>
        </p:spPr>
      </p:pic>
      <p:pic>
        <p:nvPicPr>
          <p:cNvPr id="13" name="Image 11" descr="preencoded.png"/>
          <p:cNvPicPr>
            <a:picLocks noChangeAspect="1"/>
          </p:cNvPicPr>
          <p:nvPr/>
        </p:nvPicPr>
        <p:blipFill>
          <a:blip r:embed="rId14"/>
          <a:stretch>
            <a:fillRect/>
          </a:stretch>
        </p:blipFill>
        <p:spPr>
          <a:xfrm>
            <a:off x="2036963" y="4592390"/>
            <a:ext cx="126449" cy="293937"/>
          </a:xfrm>
          <a:prstGeom prst="rect">
            <a:avLst/>
          </a:prstGeom>
        </p:spPr>
      </p:pic>
      <p:pic>
        <p:nvPicPr>
          <p:cNvPr id="14" name="Image 12" descr="preencoded.png"/>
          <p:cNvPicPr>
            <a:picLocks noChangeAspect="1"/>
          </p:cNvPicPr>
          <p:nvPr/>
        </p:nvPicPr>
        <p:blipFill>
          <a:blip r:embed="rId15"/>
          <a:stretch>
            <a:fillRect/>
          </a:stretch>
        </p:blipFill>
        <p:spPr>
          <a:xfrm>
            <a:off x="3639474" y="4396480"/>
            <a:ext cx="1054226" cy="979981"/>
          </a:xfrm>
          <a:prstGeom prst="rect">
            <a:avLst/>
          </a:prstGeom>
        </p:spPr>
      </p:pic>
      <p:pic>
        <p:nvPicPr>
          <p:cNvPr id="15" name="Image 13" descr="preencoded.png"/>
          <p:cNvPicPr>
            <a:picLocks noChangeAspect="1"/>
          </p:cNvPicPr>
          <p:nvPr/>
        </p:nvPicPr>
        <p:blipFill>
          <a:blip r:embed="rId13"/>
          <a:stretch>
            <a:fillRect/>
          </a:stretch>
        </p:blipFill>
        <p:spPr>
          <a:xfrm>
            <a:off x="3850319" y="4592390"/>
            <a:ext cx="126449" cy="293937"/>
          </a:xfrm>
          <a:prstGeom prst="rect">
            <a:avLst/>
          </a:prstGeom>
        </p:spPr>
      </p:pic>
      <p:pic>
        <p:nvPicPr>
          <p:cNvPr id="16" name="Image 14" descr="preencoded.png"/>
          <p:cNvPicPr>
            <a:picLocks noChangeAspect="1"/>
          </p:cNvPicPr>
          <p:nvPr/>
        </p:nvPicPr>
        <p:blipFill>
          <a:blip r:embed="rId16"/>
          <a:stretch>
            <a:fillRect/>
          </a:stretch>
        </p:blipFill>
        <p:spPr>
          <a:xfrm>
            <a:off x="5939631" y="1155785"/>
            <a:ext cx="5568404" cy="4825950"/>
          </a:xfrm>
          <a:prstGeom prst="rect">
            <a:avLst/>
          </a:prstGeom>
        </p:spPr>
      </p:pic>
      <p:pic>
        <p:nvPicPr>
          <p:cNvPr id="17" name="Image 15" descr="preencoded.png"/>
          <p:cNvPicPr>
            <a:picLocks noChangeAspect="1"/>
          </p:cNvPicPr>
          <p:nvPr/>
        </p:nvPicPr>
        <p:blipFill>
          <a:blip r:embed="rId17"/>
          <a:stretch>
            <a:fillRect/>
          </a:stretch>
        </p:blipFill>
        <p:spPr>
          <a:xfrm>
            <a:off x="6236613" y="1183627"/>
            <a:ext cx="222736" cy="222736"/>
          </a:xfrm>
          <a:prstGeom prst="rect">
            <a:avLst/>
          </a:prstGeom>
        </p:spPr>
      </p:pic>
      <p:pic>
        <p:nvPicPr>
          <p:cNvPr id="18" name="Image 16" descr="preencoded.png"/>
          <p:cNvPicPr>
            <a:picLocks noChangeAspect="1"/>
          </p:cNvPicPr>
          <p:nvPr/>
        </p:nvPicPr>
        <p:blipFill>
          <a:blip r:embed="rId18"/>
          <a:stretch>
            <a:fillRect/>
          </a:stretch>
        </p:blipFill>
        <p:spPr>
          <a:xfrm>
            <a:off x="6236613" y="1629099"/>
            <a:ext cx="167052" cy="148491"/>
          </a:xfrm>
          <a:prstGeom prst="rect">
            <a:avLst/>
          </a:prstGeom>
        </p:spPr>
      </p:pic>
      <p:pic>
        <p:nvPicPr>
          <p:cNvPr id="19" name="Image 17" descr="preencoded.png"/>
          <p:cNvPicPr>
            <a:picLocks noChangeAspect="1"/>
          </p:cNvPicPr>
          <p:nvPr/>
        </p:nvPicPr>
        <p:blipFill>
          <a:blip r:embed="rId19"/>
          <a:stretch>
            <a:fillRect/>
          </a:stretch>
        </p:blipFill>
        <p:spPr>
          <a:xfrm>
            <a:off x="6236613" y="2185939"/>
            <a:ext cx="185613" cy="148491"/>
          </a:xfrm>
          <a:prstGeom prst="rect">
            <a:avLst/>
          </a:prstGeom>
        </p:spPr>
      </p:pic>
      <p:pic>
        <p:nvPicPr>
          <p:cNvPr id="20" name="Image 18" descr="preencoded.png"/>
          <p:cNvPicPr>
            <a:picLocks noChangeAspect="1"/>
          </p:cNvPicPr>
          <p:nvPr/>
        </p:nvPicPr>
        <p:blipFill>
          <a:blip r:embed="rId20"/>
          <a:stretch>
            <a:fillRect/>
          </a:stretch>
        </p:blipFill>
        <p:spPr>
          <a:xfrm>
            <a:off x="6236612" y="2742780"/>
            <a:ext cx="148491" cy="148491"/>
          </a:xfrm>
          <a:prstGeom prst="rect">
            <a:avLst/>
          </a:prstGeom>
        </p:spPr>
      </p:pic>
      <p:pic>
        <p:nvPicPr>
          <p:cNvPr id="21" name="Image 19" descr="preencoded.png"/>
          <p:cNvPicPr>
            <a:picLocks noChangeAspect="1"/>
          </p:cNvPicPr>
          <p:nvPr/>
        </p:nvPicPr>
        <p:blipFill>
          <a:blip r:embed="rId21"/>
          <a:stretch>
            <a:fillRect/>
          </a:stretch>
        </p:blipFill>
        <p:spPr>
          <a:xfrm>
            <a:off x="6236612" y="3299620"/>
            <a:ext cx="148491" cy="148491"/>
          </a:xfrm>
          <a:prstGeom prst="rect">
            <a:avLst/>
          </a:prstGeom>
        </p:spPr>
      </p:pic>
      <p:pic>
        <p:nvPicPr>
          <p:cNvPr id="22" name="Image 20" descr="preencoded.png"/>
          <p:cNvPicPr>
            <a:picLocks noChangeAspect="1"/>
          </p:cNvPicPr>
          <p:nvPr/>
        </p:nvPicPr>
        <p:blipFill>
          <a:blip r:embed="rId22"/>
          <a:stretch>
            <a:fillRect/>
          </a:stretch>
        </p:blipFill>
        <p:spPr>
          <a:xfrm>
            <a:off x="6236612" y="3856461"/>
            <a:ext cx="148491" cy="148491"/>
          </a:xfrm>
          <a:prstGeom prst="rect">
            <a:avLst/>
          </a:prstGeom>
        </p:spPr>
      </p:pic>
      <p:pic>
        <p:nvPicPr>
          <p:cNvPr id="23" name="Image 21" descr="preencoded.png"/>
          <p:cNvPicPr>
            <a:picLocks noChangeAspect="1"/>
          </p:cNvPicPr>
          <p:nvPr/>
        </p:nvPicPr>
        <p:blipFill>
          <a:blip r:embed="rId23"/>
          <a:stretch>
            <a:fillRect/>
          </a:stretch>
        </p:blipFill>
        <p:spPr>
          <a:xfrm>
            <a:off x="6236612" y="4422582"/>
            <a:ext cx="5271423" cy="668209"/>
          </a:xfrm>
          <a:prstGeom prst="rect">
            <a:avLst/>
          </a:prstGeom>
        </p:spPr>
      </p:pic>
      <p:pic>
        <p:nvPicPr>
          <p:cNvPr id="24" name="Image 22" descr="preencoded.png"/>
          <p:cNvPicPr>
            <a:picLocks noChangeAspect="1"/>
          </p:cNvPicPr>
          <p:nvPr/>
        </p:nvPicPr>
        <p:blipFill>
          <a:blip r:embed="rId24"/>
          <a:stretch>
            <a:fillRect/>
          </a:stretch>
        </p:blipFill>
        <p:spPr>
          <a:xfrm>
            <a:off x="6385104" y="4589634"/>
            <a:ext cx="129929" cy="129929"/>
          </a:xfrm>
          <a:prstGeom prst="rect">
            <a:avLst/>
          </a:prstGeom>
        </p:spPr>
      </p:pic>
      <p:sp>
        <p:nvSpPr>
          <p:cNvPr id="25"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VPC Fundamentals</a:t>
            </a:r>
            <a:endParaRPr lang="en-US" sz="2631" dirty="0"/>
          </a:p>
        </p:txBody>
      </p:sp>
      <p:sp>
        <p:nvSpPr>
          <p:cNvPr id="26" name="Text 1"/>
          <p:cNvSpPr/>
          <p:nvPr/>
        </p:nvSpPr>
        <p:spPr>
          <a:xfrm>
            <a:off x="668208" y="1155784"/>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Core Architecture</a:t>
            </a:r>
            <a:endParaRPr lang="en-US" sz="1754" dirty="0"/>
          </a:p>
        </p:txBody>
      </p:sp>
      <p:sp>
        <p:nvSpPr>
          <p:cNvPr id="27" name="Text 2"/>
          <p:cNvSpPr/>
          <p:nvPr/>
        </p:nvSpPr>
        <p:spPr>
          <a:xfrm>
            <a:off x="631086" y="1601257"/>
            <a:ext cx="5011564"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User-Defined IP Range:</a:t>
            </a:r>
            <a:r>
              <a:rPr lang="en-US" sz="1169" dirty="0">
                <a:solidFill>
                  <a:srgbClr val="000000"/>
                </a:solidFill>
                <a:latin typeface="ui-sans-serif" pitchFamily="34" charset="0"/>
                <a:ea typeface="ui-sans-serif" pitchFamily="34" charset="-122"/>
                <a:cs typeface="ui-sans-serif" pitchFamily="34" charset="-120"/>
              </a:rPr>
              <a:t> VPCs are characterized by a user-specified IP address range</a:t>
            </a:r>
            <a:endParaRPr lang="en-US" sz="1169" dirty="0"/>
          </a:p>
        </p:txBody>
      </p:sp>
      <p:sp>
        <p:nvSpPr>
          <p:cNvPr id="28" name="Text 3"/>
          <p:cNvSpPr/>
          <p:nvPr/>
        </p:nvSpPr>
        <p:spPr>
          <a:xfrm>
            <a:off x="631086" y="2158098"/>
            <a:ext cx="5011564"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Logical Isolation:</a:t>
            </a:r>
            <a:r>
              <a:rPr lang="en-US" sz="1169" dirty="0">
                <a:solidFill>
                  <a:srgbClr val="000000"/>
                </a:solidFill>
                <a:latin typeface="ui-sans-serif" pitchFamily="34" charset="0"/>
                <a:ea typeface="ui-sans-serif" pitchFamily="34" charset="-122"/>
                <a:cs typeface="ui-sans-serif" pitchFamily="34" charset="-120"/>
              </a:rPr>
              <a:t> Partitions shared public cloud infrastructure into securely isolated sections</a:t>
            </a:r>
            <a:endParaRPr lang="en-US" sz="1169" dirty="0"/>
          </a:p>
        </p:txBody>
      </p:sp>
      <p:sp>
        <p:nvSpPr>
          <p:cNvPr id="29" name="Text 4"/>
          <p:cNvSpPr/>
          <p:nvPr/>
        </p:nvSpPr>
        <p:spPr>
          <a:xfrm>
            <a:off x="668208" y="2714938"/>
            <a:ext cx="4974441"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Customizable Network Space:</a:t>
            </a:r>
            <a:r>
              <a:rPr lang="en-US" sz="1169" dirty="0">
                <a:solidFill>
                  <a:srgbClr val="000000"/>
                </a:solidFill>
                <a:latin typeface="ui-sans-serif" pitchFamily="34" charset="0"/>
                <a:ea typeface="ui-sans-serif" pitchFamily="34" charset="-122"/>
                <a:cs typeface="ui-sans-serif" pitchFamily="34" charset="-120"/>
              </a:rPr>
              <a:t> Users can define subnets, configure routing rules, and apply security policies</a:t>
            </a:r>
            <a:endParaRPr lang="en-US" sz="1169" dirty="0"/>
          </a:p>
        </p:txBody>
      </p:sp>
      <p:sp>
        <p:nvSpPr>
          <p:cNvPr id="30" name="Text 5"/>
          <p:cNvSpPr/>
          <p:nvPr/>
        </p:nvSpPr>
        <p:spPr>
          <a:xfrm>
            <a:off x="593963" y="3271778"/>
            <a:ext cx="5048687"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Traditional Network Mirror:</a:t>
            </a:r>
            <a:r>
              <a:rPr lang="en-US" sz="1169" dirty="0">
                <a:solidFill>
                  <a:srgbClr val="000000"/>
                </a:solidFill>
                <a:latin typeface="ui-sans-serif" pitchFamily="34" charset="0"/>
                <a:ea typeface="ui-sans-serif" pitchFamily="34" charset="-122"/>
                <a:cs typeface="ui-sans-serif" pitchFamily="34" charset="-120"/>
              </a:rPr>
              <a:t> Resembles on-premises networks while offering cloud scalability and flexibility</a:t>
            </a:r>
            <a:endParaRPr lang="en-US" sz="1169" dirty="0"/>
          </a:p>
        </p:txBody>
      </p:sp>
      <p:sp>
        <p:nvSpPr>
          <p:cNvPr id="31" name="Text 6"/>
          <p:cNvSpPr/>
          <p:nvPr/>
        </p:nvSpPr>
        <p:spPr>
          <a:xfrm>
            <a:off x="6533594" y="1155784"/>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Key Components</a:t>
            </a:r>
            <a:endParaRPr lang="en-US" sz="1754" dirty="0"/>
          </a:p>
        </p:txBody>
      </p:sp>
      <p:sp>
        <p:nvSpPr>
          <p:cNvPr id="32" name="Text 7"/>
          <p:cNvSpPr/>
          <p:nvPr/>
        </p:nvSpPr>
        <p:spPr>
          <a:xfrm>
            <a:off x="6515033" y="1601257"/>
            <a:ext cx="4993003"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Subnets</a:t>
            </a:r>
            <a:endParaRPr lang="en-US" sz="1169" dirty="0"/>
          </a:p>
        </p:txBody>
      </p:sp>
      <p:sp>
        <p:nvSpPr>
          <p:cNvPr id="33" name="Text 8"/>
          <p:cNvSpPr/>
          <p:nvPr/>
        </p:nvSpPr>
        <p:spPr>
          <a:xfrm>
            <a:off x="6533594" y="2158098"/>
            <a:ext cx="4974441"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Route Tables</a:t>
            </a:r>
            <a:endParaRPr lang="en-US" sz="1169" dirty="0"/>
          </a:p>
        </p:txBody>
      </p:sp>
      <p:sp>
        <p:nvSpPr>
          <p:cNvPr id="34" name="Text 9"/>
          <p:cNvSpPr/>
          <p:nvPr/>
        </p:nvSpPr>
        <p:spPr>
          <a:xfrm>
            <a:off x="6496471" y="2714938"/>
            <a:ext cx="5011564"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Internet Gateway</a:t>
            </a:r>
            <a:endParaRPr lang="en-US" sz="1169" dirty="0"/>
          </a:p>
        </p:txBody>
      </p:sp>
      <p:sp>
        <p:nvSpPr>
          <p:cNvPr id="35" name="Text 10"/>
          <p:cNvSpPr/>
          <p:nvPr/>
        </p:nvSpPr>
        <p:spPr>
          <a:xfrm>
            <a:off x="6496471" y="3271778"/>
            <a:ext cx="5011564"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Security Groups</a:t>
            </a:r>
            <a:endParaRPr lang="en-US" sz="1169" dirty="0"/>
          </a:p>
        </p:txBody>
      </p:sp>
      <p:sp>
        <p:nvSpPr>
          <p:cNvPr id="36" name="Text 11"/>
          <p:cNvSpPr/>
          <p:nvPr/>
        </p:nvSpPr>
        <p:spPr>
          <a:xfrm>
            <a:off x="6496471" y="3828619"/>
            <a:ext cx="5011564"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NAT Gateway</a:t>
            </a:r>
            <a:endParaRPr lang="en-US" sz="1169" dirty="0"/>
          </a:p>
        </p:txBody>
      </p:sp>
      <p:sp>
        <p:nvSpPr>
          <p:cNvPr id="37" name="Text 12"/>
          <p:cNvSpPr/>
          <p:nvPr/>
        </p:nvSpPr>
        <p:spPr>
          <a:xfrm>
            <a:off x="6589278" y="4571073"/>
            <a:ext cx="4974441" cy="371227"/>
          </a:xfrm>
          <a:prstGeom prst="rect">
            <a:avLst/>
          </a:prstGeom>
          <a:noFill/>
          <a:ln/>
        </p:spPr>
        <p:txBody>
          <a:bodyPr vert="horz" wrap="square" lIns="0" tIns="0" rIns="0" bIns="0" rtlCol="0" anchor="t"/>
          <a:lstStyle/>
          <a:p>
            <a:pPr>
              <a:lnSpc>
                <a:spcPts val="1461"/>
              </a:lnSpc>
            </a:pPr>
            <a:r>
              <a:rPr lang="en-US" sz="1023" i="1" dirty="0">
                <a:solidFill>
                  <a:srgbClr val="4B5563"/>
                </a:solidFill>
                <a:latin typeface="ui-sans-serif" pitchFamily="34" charset="0"/>
                <a:ea typeface="ui-sans-serif" pitchFamily="34" charset="-122"/>
                <a:cs typeface="ui-sans-serif" pitchFamily="34" charset="-120"/>
              </a:rPr>
              <a:t> These components work together to provide a comprehensive and secure networking environment for cloud resources.</a:t>
            </a:r>
            <a:endParaRPr lang="en-US" sz="1023" dirty="0"/>
          </a:p>
        </p:txBody>
      </p:sp>
      <p:sp>
        <p:nvSpPr>
          <p:cNvPr id="39" name="Text 14"/>
          <p:cNvSpPr/>
          <p:nvPr/>
        </p:nvSpPr>
        <p:spPr>
          <a:xfrm>
            <a:off x="10778923" y="6204471"/>
            <a:ext cx="874935"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7" y="895926"/>
            <a:ext cx="890945" cy="37123"/>
          </a:xfrm>
          <a:prstGeom prst="rect">
            <a:avLst/>
          </a:prstGeom>
        </p:spPr>
      </p:pic>
      <p:pic>
        <p:nvPicPr>
          <p:cNvPr id="4" name="Image 2" descr="preencoded.png"/>
          <p:cNvPicPr>
            <a:picLocks noChangeAspect="1"/>
          </p:cNvPicPr>
          <p:nvPr/>
        </p:nvPicPr>
        <p:blipFill>
          <a:blip r:embed="rId5"/>
          <a:stretch>
            <a:fillRect/>
          </a:stretch>
        </p:blipFill>
        <p:spPr>
          <a:xfrm>
            <a:off x="371227" y="1183627"/>
            <a:ext cx="250578" cy="222736"/>
          </a:xfrm>
          <a:prstGeom prst="rect">
            <a:avLst/>
          </a:prstGeom>
        </p:spPr>
      </p:pic>
      <p:pic>
        <p:nvPicPr>
          <p:cNvPr id="5" name="Image 3" descr="preencoded.png"/>
          <p:cNvPicPr>
            <a:picLocks noChangeAspect="1"/>
          </p:cNvPicPr>
          <p:nvPr/>
        </p:nvPicPr>
        <p:blipFill>
          <a:blip r:embed="rId6"/>
          <a:stretch>
            <a:fillRect/>
          </a:stretch>
        </p:blipFill>
        <p:spPr>
          <a:xfrm>
            <a:off x="371227" y="1591976"/>
            <a:ext cx="167052" cy="148491"/>
          </a:xfrm>
          <a:prstGeom prst="rect">
            <a:avLst/>
          </a:prstGeom>
        </p:spPr>
      </p:pic>
      <p:pic>
        <p:nvPicPr>
          <p:cNvPr id="6" name="Image 4" descr="preencoded.png"/>
          <p:cNvPicPr>
            <a:picLocks noChangeAspect="1"/>
          </p:cNvPicPr>
          <p:nvPr/>
        </p:nvPicPr>
        <p:blipFill>
          <a:blip r:embed="rId7"/>
          <a:stretch>
            <a:fillRect/>
          </a:stretch>
        </p:blipFill>
        <p:spPr>
          <a:xfrm>
            <a:off x="371227" y="2120975"/>
            <a:ext cx="3613227" cy="519718"/>
          </a:xfrm>
          <a:prstGeom prst="rect">
            <a:avLst/>
          </a:prstGeom>
        </p:spPr>
      </p:pic>
      <p:pic>
        <p:nvPicPr>
          <p:cNvPr id="7" name="Image 5" descr="preencoded.png"/>
          <p:cNvPicPr>
            <a:picLocks noChangeAspect="1"/>
          </p:cNvPicPr>
          <p:nvPr/>
        </p:nvPicPr>
        <p:blipFill>
          <a:blip r:embed="rId8"/>
          <a:stretch>
            <a:fillRect/>
          </a:stretch>
        </p:blipFill>
        <p:spPr>
          <a:xfrm>
            <a:off x="371227" y="3160410"/>
            <a:ext cx="3613227" cy="334104"/>
          </a:xfrm>
          <a:prstGeom prst="rect">
            <a:avLst/>
          </a:prstGeom>
        </p:spPr>
      </p:pic>
      <p:pic>
        <p:nvPicPr>
          <p:cNvPr id="8" name="Image 6" descr="preencoded.png"/>
          <p:cNvPicPr>
            <a:picLocks noChangeAspect="1"/>
          </p:cNvPicPr>
          <p:nvPr/>
        </p:nvPicPr>
        <p:blipFill>
          <a:blip r:embed="rId9"/>
          <a:stretch>
            <a:fillRect/>
          </a:stretch>
        </p:blipFill>
        <p:spPr>
          <a:xfrm>
            <a:off x="371227" y="3643005"/>
            <a:ext cx="3613227" cy="1113681"/>
          </a:xfrm>
          <a:prstGeom prst="rect">
            <a:avLst/>
          </a:prstGeom>
        </p:spPr>
      </p:pic>
      <p:pic>
        <p:nvPicPr>
          <p:cNvPr id="9" name="Image 7" descr="preencoded.png"/>
          <p:cNvPicPr>
            <a:picLocks noChangeAspect="1"/>
          </p:cNvPicPr>
          <p:nvPr/>
        </p:nvPicPr>
        <p:blipFill>
          <a:blip r:embed="rId10"/>
          <a:stretch>
            <a:fillRect/>
          </a:stretch>
        </p:blipFill>
        <p:spPr>
          <a:xfrm>
            <a:off x="371227" y="3643005"/>
            <a:ext cx="3610182" cy="1113681"/>
          </a:xfrm>
          <a:prstGeom prst="rect">
            <a:avLst/>
          </a:prstGeom>
        </p:spPr>
      </p:pic>
      <p:pic>
        <p:nvPicPr>
          <p:cNvPr id="10" name="Image 8" descr="preencoded.png"/>
          <p:cNvPicPr>
            <a:picLocks noChangeAspect="1"/>
          </p:cNvPicPr>
          <p:nvPr/>
        </p:nvPicPr>
        <p:blipFill>
          <a:blip r:embed="rId11"/>
          <a:stretch>
            <a:fillRect/>
          </a:stretch>
        </p:blipFill>
        <p:spPr>
          <a:xfrm>
            <a:off x="4132945" y="1183627"/>
            <a:ext cx="278420" cy="222736"/>
          </a:xfrm>
          <a:prstGeom prst="rect">
            <a:avLst/>
          </a:prstGeom>
        </p:spPr>
      </p:pic>
      <p:pic>
        <p:nvPicPr>
          <p:cNvPr id="11" name="Image 9" descr="preencoded.png"/>
          <p:cNvPicPr>
            <a:picLocks noChangeAspect="1"/>
          </p:cNvPicPr>
          <p:nvPr/>
        </p:nvPicPr>
        <p:blipFill>
          <a:blip r:embed="rId12"/>
          <a:stretch>
            <a:fillRect/>
          </a:stretch>
        </p:blipFill>
        <p:spPr>
          <a:xfrm>
            <a:off x="4132944" y="1591976"/>
            <a:ext cx="148491" cy="148491"/>
          </a:xfrm>
          <a:prstGeom prst="rect">
            <a:avLst/>
          </a:prstGeom>
        </p:spPr>
      </p:pic>
      <p:pic>
        <p:nvPicPr>
          <p:cNvPr id="12" name="Image 10" descr="preencoded.png"/>
          <p:cNvPicPr>
            <a:picLocks noChangeAspect="1"/>
          </p:cNvPicPr>
          <p:nvPr/>
        </p:nvPicPr>
        <p:blipFill>
          <a:blip r:embed="rId13"/>
          <a:stretch>
            <a:fillRect/>
          </a:stretch>
        </p:blipFill>
        <p:spPr>
          <a:xfrm>
            <a:off x="4132945" y="2148817"/>
            <a:ext cx="185613" cy="148491"/>
          </a:xfrm>
          <a:prstGeom prst="rect">
            <a:avLst/>
          </a:prstGeom>
        </p:spPr>
      </p:pic>
      <p:pic>
        <p:nvPicPr>
          <p:cNvPr id="13" name="Image 11" descr="preencoded.png"/>
          <p:cNvPicPr>
            <a:picLocks noChangeAspect="1"/>
          </p:cNvPicPr>
          <p:nvPr/>
        </p:nvPicPr>
        <p:blipFill>
          <a:blip r:embed="rId14"/>
          <a:stretch>
            <a:fillRect/>
          </a:stretch>
        </p:blipFill>
        <p:spPr>
          <a:xfrm>
            <a:off x="4132944" y="2705657"/>
            <a:ext cx="148491" cy="148491"/>
          </a:xfrm>
          <a:prstGeom prst="rect">
            <a:avLst/>
          </a:prstGeom>
        </p:spPr>
      </p:pic>
      <p:pic>
        <p:nvPicPr>
          <p:cNvPr id="14" name="Image 12" descr="preencoded.png"/>
          <p:cNvPicPr>
            <a:picLocks noChangeAspect="1"/>
          </p:cNvPicPr>
          <p:nvPr/>
        </p:nvPicPr>
        <p:blipFill>
          <a:blip r:embed="rId15"/>
          <a:stretch>
            <a:fillRect/>
          </a:stretch>
        </p:blipFill>
        <p:spPr>
          <a:xfrm>
            <a:off x="4132944" y="3568760"/>
            <a:ext cx="3613227" cy="1373540"/>
          </a:xfrm>
          <a:prstGeom prst="rect">
            <a:avLst/>
          </a:prstGeom>
        </p:spPr>
      </p:pic>
      <p:pic>
        <p:nvPicPr>
          <p:cNvPr id="15" name="Image 13" descr="preencoded.png"/>
          <p:cNvPicPr>
            <a:picLocks noChangeAspect="1"/>
          </p:cNvPicPr>
          <p:nvPr/>
        </p:nvPicPr>
        <p:blipFill>
          <a:blip r:embed="rId16"/>
          <a:stretch>
            <a:fillRect/>
          </a:stretch>
        </p:blipFill>
        <p:spPr>
          <a:xfrm>
            <a:off x="4244313" y="3902864"/>
            <a:ext cx="3387446" cy="928067"/>
          </a:xfrm>
          <a:prstGeom prst="rect">
            <a:avLst/>
          </a:prstGeom>
        </p:spPr>
      </p:pic>
      <p:pic>
        <p:nvPicPr>
          <p:cNvPr id="16" name="Image 14" descr="preencoded.png"/>
          <p:cNvPicPr>
            <a:picLocks noChangeAspect="1"/>
          </p:cNvPicPr>
          <p:nvPr/>
        </p:nvPicPr>
        <p:blipFill>
          <a:blip r:embed="rId17"/>
          <a:stretch>
            <a:fillRect/>
          </a:stretch>
        </p:blipFill>
        <p:spPr>
          <a:xfrm>
            <a:off x="7894663" y="1183627"/>
            <a:ext cx="222736" cy="222736"/>
          </a:xfrm>
          <a:prstGeom prst="rect">
            <a:avLst/>
          </a:prstGeom>
        </p:spPr>
      </p:pic>
      <p:pic>
        <p:nvPicPr>
          <p:cNvPr id="17" name="Image 15" descr="preencoded.png"/>
          <p:cNvPicPr>
            <a:picLocks noChangeAspect="1"/>
          </p:cNvPicPr>
          <p:nvPr/>
        </p:nvPicPr>
        <p:blipFill>
          <a:blip r:embed="rId18"/>
          <a:stretch>
            <a:fillRect/>
          </a:stretch>
        </p:blipFill>
        <p:spPr>
          <a:xfrm>
            <a:off x="7894663" y="1591976"/>
            <a:ext cx="148491" cy="148491"/>
          </a:xfrm>
          <a:prstGeom prst="rect">
            <a:avLst/>
          </a:prstGeom>
        </p:spPr>
      </p:pic>
      <p:pic>
        <p:nvPicPr>
          <p:cNvPr id="18" name="Image 16" descr="preencoded.png"/>
          <p:cNvPicPr>
            <a:picLocks noChangeAspect="1"/>
          </p:cNvPicPr>
          <p:nvPr/>
        </p:nvPicPr>
        <p:blipFill>
          <a:blip r:embed="rId19"/>
          <a:stretch>
            <a:fillRect/>
          </a:stretch>
        </p:blipFill>
        <p:spPr>
          <a:xfrm>
            <a:off x="7894663" y="2148817"/>
            <a:ext cx="129929" cy="148491"/>
          </a:xfrm>
          <a:prstGeom prst="rect">
            <a:avLst/>
          </a:prstGeom>
        </p:spPr>
      </p:pic>
      <p:pic>
        <p:nvPicPr>
          <p:cNvPr id="19" name="Image 17" descr="preencoded.png"/>
          <p:cNvPicPr>
            <a:picLocks noChangeAspect="1"/>
          </p:cNvPicPr>
          <p:nvPr/>
        </p:nvPicPr>
        <p:blipFill>
          <a:blip r:embed="rId20"/>
          <a:stretch>
            <a:fillRect/>
          </a:stretch>
        </p:blipFill>
        <p:spPr>
          <a:xfrm>
            <a:off x="7894663" y="2928393"/>
            <a:ext cx="148491" cy="148491"/>
          </a:xfrm>
          <a:prstGeom prst="rect">
            <a:avLst/>
          </a:prstGeom>
        </p:spPr>
      </p:pic>
      <p:pic>
        <p:nvPicPr>
          <p:cNvPr id="20" name="Image 18" descr="preencoded.png"/>
          <p:cNvPicPr>
            <a:picLocks noChangeAspect="1"/>
          </p:cNvPicPr>
          <p:nvPr/>
        </p:nvPicPr>
        <p:blipFill>
          <a:blip r:embed="rId21"/>
          <a:stretch>
            <a:fillRect/>
          </a:stretch>
        </p:blipFill>
        <p:spPr>
          <a:xfrm>
            <a:off x="7894663" y="3485234"/>
            <a:ext cx="148491" cy="148491"/>
          </a:xfrm>
          <a:prstGeom prst="rect">
            <a:avLst/>
          </a:prstGeom>
        </p:spPr>
      </p:pic>
      <p:pic>
        <p:nvPicPr>
          <p:cNvPr id="21" name="Image 19" descr="preencoded.png"/>
          <p:cNvPicPr>
            <a:picLocks noChangeAspect="1"/>
          </p:cNvPicPr>
          <p:nvPr/>
        </p:nvPicPr>
        <p:blipFill>
          <a:blip r:embed="rId22"/>
          <a:stretch>
            <a:fillRect/>
          </a:stretch>
        </p:blipFill>
        <p:spPr>
          <a:xfrm>
            <a:off x="7894663" y="4014232"/>
            <a:ext cx="3613227" cy="779577"/>
          </a:xfrm>
          <a:prstGeom prst="rect">
            <a:avLst/>
          </a:prstGeom>
        </p:spPr>
      </p:pic>
      <p:pic>
        <p:nvPicPr>
          <p:cNvPr id="22" name="Image 20" descr="preencoded.png"/>
          <p:cNvPicPr>
            <a:picLocks noChangeAspect="1"/>
          </p:cNvPicPr>
          <p:nvPr/>
        </p:nvPicPr>
        <p:blipFill>
          <a:blip r:embed="rId23"/>
          <a:stretch>
            <a:fillRect/>
          </a:stretch>
        </p:blipFill>
        <p:spPr>
          <a:xfrm>
            <a:off x="8006032" y="4144162"/>
            <a:ext cx="102087" cy="129929"/>
          </a:xfrm>
          <a:prstGeom prst="rect">
            <a:avLst/>
          </a:prstGeom>
        </p:spPr>
      </p:pic>
      <p:sp>
        <p:nvSpPr>
          <p:cNvPr id="23"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Subnets &amp; IP Addressing</a:t>
            </a:r>
            <a:endParaRPr lang="en-US" sz="2631" dirty="0"/>
          </a:p>
        </p:txBody>
      </p:sp>
      <p:sp>
        <p:nvSpPr>
          <p:cNvPr id="24" name="Text 1"/>
          <p:cNvSpPr/>
          <p:nvPr/>
        </p:nvSpPr>
        <p:spPr>
          <a:xfrm>
            <a:off x="696050" y="1155784"/>
            <a:ext cx="433587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Understanding Subnets</a:t>
            </a:r>
            <a:endParaRPr lang="en-US" sz="1754" dirty="0"/>
          </a:p>
        </p:txBody>
      </p:sp>
      <p:sp>
        <p:nvSpPr>
          <p:cNvPr id="25" name="Text 2"/>
          <p:cNvSpPr/>
          <p:nvPr/>
        </p:nvSpPr>
        <p:spPr>
          <a:xfrm>
            <a:off x="649647" y="1564134"/>
            <a:ext cx="3334807"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Logical Subdivision:</a:t>
            </a:r>
            <a:r>
              <a:rPr lang="en-US" sz="1169" dirty="0">
                <a:solidFill>
                  <a:srgbClr val="000000"/>
                </a:solidFill>
                <a:latin typeface="ui-sans-serif" pitchFamily="34" charset="0"/>
                <a:ea typeface="ui-sans-serif" pitchFamily="34" charset="-122"/>
                <a:cs typeface="ui-sans-serif" pitchFamily="34" charset="-120"/>
              </a:rPr>
              <a:t> Range of IP addresses within a VPC</a:t>
            </a:r>
            <a:endParaRPr lang="en-US" sz="1169" dirty="0"/>
          </a:p>
        </p:txBody>
      </p:sp>
      <p:sp>
        <p:nvSpPr>
          <p:cNvPr id="26" name="Text 3"/>
          <p:cNvSpPr/>
          <p:nvPr/>
        </p:nvSpPr>
        <p:spPr>
          <a:xfrm>
            <a:off x="445473" y="2120975"/>
            <a:ext cx="989117" cy="519718"/>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Subnet Type</a:t>
            </a:r>
            <a:endParaRPr lang="en-US" sz="1023" dirty="0"/>
          </a:p>
        </p:txBody>
      </p:sp>
      <p:sp>
        <p:nvSpPr>
          <p:cNvPr id="27" name="Text 4"/>
          <p:cNvSpPr/>
          <p:nvPr/>
        </p:nvSpPr>
        <p:spPr>
          <a:xfrm>
            <a:off x="1434589" y="2120975"/>
            <a:ext cx="1726901" cy="519718"/>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Access Type</a:t>
            </a:r>
            <a:endParaRPr lang="en-US" sz="1023" dirty="0"/>
          </a:p>
        </p:txBody>
      </p:sp>
      <p:sp>
        <p:nvSpPr>
          <p:cNvPr id="28" name="Text 5"/>
          <p:cNvSpPr/>
          <p:nvPr/>
        </p:nvSpPr>
        <p:spPr>
          <a:xfrm>
            <a:off x="2873674" y="2120975"/>
            <a:ext cx="1185026" cy="519718"/>
          </a:xfrm>
          <a:prstGeom prst="rect">
            <a:avLst/>
          </a:prstGeom>
          <a:noFill/>
          <a:ln/>
        </p:spPr>
        <p:txBody>
          <a:bodyPr vert="horz" wrap="square" lIns="0" tIns="0" rIns="0" bIns="0" rtlCol="0" anchor="t"/>
          <a:lstStyle/>
          <a:p>
            <a:pPr>
              <a:lnSpc>
                <a:spcPts val="1461"/>
              </a:lnSpc>
            </a:pPr>
            <a:r>
              <a:rPr lang="en-US" sz="1023" b="1" dirty="0">
                <a:solidFill>
                  <a:srgbClr val="000000"/>
                </a:solidFill>
                <a:latin typeface="ui-sans-serif" pitchFamily="34" charset="0"/>
                <a:ea typeface="ui-sans-serif" pitchFamily="34" charset="-122"/>
                <a:cs typeface="ui-sans-serif" pitchFamily="34" charset="-120"/>
              </a:rPr>
              <a:t>Routing Target</a:t>
            </a:r>
            <a:endParaRPr lang="en-US" sz="1023" dirty="0"/>
          </a:p>
        </p:txBody>
      </p:sp>
      <p:sp>
        <p:nvSpPr>
          <p:cNvPr id="29" name="Text 6"/>
          <p:cNvSpPr/>
          <p:nvPr/>
        </p:nvSpPr>
        <p:spPr>
          <a:xfrm>
            <a:off x="445473" y="2640692"/>
            <a:ext cx="989117" cy="519718"/>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Public</a:t>
            </a:r>
            <a:endParaRPr lang="en-US" sz="1023" dirty="0"/>
          </a:p>
        </p:txBody>
      </p:sp>
      <p:sp>
        <p:nvSpPr>
          <p:cNvPr id="30" name="Text 7"/>
          <p:cNvSpPr/>
          <p:nvPr/>
        </p:nvSpPr>
        <p:spPr>
          <a:xfrm>
            <a:off x="1434589" y="2640692"/>
            <a:ext cx="1439084" cy="519718"/>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Direct internet access</a:t>
            </a:r>
            <a:endParaRPr lang="en-US" sz="1023" dirty="0"/>
          </a:p>
        </p:txBody>
      </p:sp>
      <p:sp>
        <p:nvSpPr>
          <p:cNvPr id="31" name="Text 8"/>
          <p:cNvSpPr/>
          <p:nvPr/>
        </p:nvSpPr>
        <p:spPr>
          <a:xfrm>
            <a:off x="2873674" y="2640692"/>
            <a:ext cx="1185026" cy="519718"/>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Internet Gateway</a:t>
            </a:r>
            <a:endParaRPr lang="en-US" sz="1023" dirty="0"/>
          </a:p>
        </p:txBody>
      </p:sp>
      <p:sp>
        <p:nvSpPr>
          <p:cNvPr id="32" name="Text 9"/>
          <p:cNvSpPr/>
          <p:nvPr/>
        </p:nvSpPr>
        <p:spPr>
          <a:xfrm>
            <a:off x="445472" y="3160410"/>
            <a:ext cx="1186940" cy="334104"/>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Private</a:t>
            </a:r>
            <a:endParaRPr lang="en-US" sz="1023" dirty="0"/>
          </a:p>
        </p:txBody>
      </p:sp>
      <p:sp>
        <p:nvSpPr>
          <p:cNvPr id="33" name="Text 10"/>
          <p:cNvSpPr/>
          <p:nvPr/>
        </p:nvSpPr>
        <p:spPr>
          <a:xfrm>
            <a:off x="1434589" y="3160410"/>
            <a:ext cx="1726901" cy="334104"/>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Outbound via NAT</a:t>
            </a:r>
            <a:endParaRPr lang="en-US" sz="1023" dirty="0"/>
          </a:p>
        </p:txBody>
      </p:sp>
      <p:sp>
        <p:nvSpPr>
          <p:cNvPr id="34" name="Text 11"/>
          <p:cNvSpPr/>
          <p:nvPr/>
        </p:nvSpPr>
        <p:spPr>
          <a:xfrm>
            <a:off x="2873674" y="3160410"/>
            <a:ext cx="1422031" cy="334104"/>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NAT Gateway</a:t>
            </a:r>
            <a:endParaRPr lang="en-US" sz="1023" dirty="0"/>
          </a:p>
        </p:txBody>
      </p:sp>
      <p:sp>
        <p:nvSpPr>
          <p:cNvPr id="35" name="Text 12"/>
          <p:cNvSpPr/>
          <p:nvPr/>
        </p:nvSpPr>
        <p:spPr>
          <a:xfrm>
            <a:off x="4485610" y="1155784"/>
            <a:ext cx="433587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IP Addressing Explained</a:t>
            </a:r>
            <a:endParaRPr lang="en-US" sz="1754" dirty="0"/>
          </a:p>
        </p:txBody>
      </p:sp>
      <p:sp>
        <p:nvSpPr>
          <p:cNvPr id="36" name="Text 13"/>
          <p:cNvSpPr/>
          <p:nvPr/>
        </p:nvSpPr>
        <p:spPr>
          <a:xfrm>
            <a:off x="4392803" y="1564134"/>
            <a:ext cx="3353368"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CIDR Notation:</a:t>
            </a:r>
            <a:r>
              <a:rPr lang="en-US" sz="1169" dirty="0">
                <a:solidFill>
                  <a:srgbClr val="000000"/>
                </a:solidFill>
                <a:latin typeface="ui-sans-serif" pitchFamily="34" charset="0"/>
                <a:ea typeface="ui-sans-serif" pitchFamily="34" charset="-122"/>
                <a:cs typeface="ui-sans-serif" pitchFamily="34" charset="-120"/>
              </a:rPr>
              <a:t> Defines IP blocks (e.g., 10.0.0.0/16)</a:t>
            </a:r>
            <a:endParaRPr lang="en-US" sz="1169" dirty="0"/>
          </a:p>
        </p:txBody>
      </p:sp>
      <p:sp>
        <p:nvSpPr>
          <p:cNvPr id="37" name="Text 14"/>
          <p:cNvSpPr/>
          <p:nvPr/>
        </p:nvSpPr>
        <p:spPr>
          <a:xfrm>
            <a:off x="4429926" y="2120975"/>
            <a:ext cx="3316245"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Private IPs:</a:t>
            </a:r>
            <a:r>
              <a:rPr lang="en-US" sz="1169" dirty="0">
                <a:solidFill>
                  <a:srgbClr val="000000"/>
                </a:solidFill>
                <a:latin typeface="ui-sans-serif" pitchFamily="34" charset="0"/>
                <a:ea typeface="ui-sans-serif" pitchFamily="34" charset="-122"/>
                <a:cs typeface="ui-sans-serif" pitchFamily="34" charset="-120"/>
              </a:rPr>
              <a:t> RFC 1918 ranges (10.0.0.0/8, 172.16.0.0/12, 192.168.0.0/16)</a:t>
            </a:r>
            <a:endParaRPr lang="en-US" sz="1169" dirty="0"/>
          </a:p>
        </p:txBody>
      </p:sp>
      <p:sp>
        <p:nvSpPr>
          <p:cNvPr id="38" name="Text 15"/>
          <p:cNvSpPr/>
          <p:nvPr/>
        </p:nvSpPr>
        <p:spPr>
          <a:xfrm>
            <a:off x="4392803" y="2677815"/>
            <a:ext cx="3990980"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Public IPs:</a:t>
            </a:r>
            <a:r>
              <a:rPr lang="en-US" sz="1169" dirty="0">
                <a:solidFill>
                  <a:srgbClr val="000000"/>
                </a:solidFill>
                <a:latin typeface="ui-sans-serif" pitchFamily="34" charset="0"/>
                <a:ea typeface="ui-sans-serif" pitchFamily="34" charset="-122"/>
                <a:cs typeface="ui-sans-serif" pitchFamily="34" charset="-120"/>
              </a:rPr>
              <a:t> Assigned public IPs or Elastic IPs</a:t>
            </a:r>
            <a:endParaRPr lang="en-US" sz="1169" dirty="0"/>
          </a:p>
        </p:txBody>
      </p:sp>
      <p:sp>
        <p:nvSpPr>
          <p:cNvPr id="39" name="Text 16"/>
          <p:cNvSpPr/>
          <p:nvPr/>
        </p:nvSpPr>
        <p:spPr>
          <a:xfrm>
            <a:off x="4244312" y="3011920"/>
            <a:ext cx="3501859"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IPv6:</a:t>
            </a:r>
            <a:r>
              <a:rPr lang="en-US" sz="1169" dirty="0">
                <a:solidFill>
                  <a:srgbClr val="000000"/>
                </a:solidFill>
                <a:latin typeface="ui-sans-serif" pitchFamily="34" charset="0"/>
                <a:ea typeface="ui-sans-serif" pitchFamily="34" charset="-122"/>
                <a:cs typeface="ui-sans-serif" pitchFamily="34" charset="-120"/>
              </a:rPr>
              <a:t> Unique Local Addresses (ULAs) and Global Unicast Addresses</a:t>
            </a:r>
            <a:endParaRPr lang="en-US" sz="1169" dirty="0"/>
          </a:p>
        </p:txBody>
      </p:sp>
      <p:sp>
        <p:nvSpPr>
          <p:cNvPr id="40" name="Text 17"/>
          <p:cNvSpPr/>
          <p:nvPr/>
        </p:nvSpPr>
        <p:spPr>
          <a:xfrm>
            <a:off x="4244312" y="3680128"/>
            <a:ext cx="3390491"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CIDR Calculator:</a:t>
            </a:r>
            <a:endParaRPr lang="en-US" sz="1023" dirty="0"/>
          </a:p>
        </p:txBody>
      </p:sp>
      <p:sp>
        <p:nvSpPr>
          <p:cNvPr id="41" name="Text 18"/>
          <p:cNvSpPr/>
          <p:nvPr/>
        </p:nvSpPr>
        <p:spPr>
          <a:xfrm>
            <a:off x="8191645" y="1155784"/>
            <a:ext cx="433587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Design Best Practices</a:t>
            </a:r>
            <a:endParaRPr lang="en-US" sz="1754" dirty="0"/>
          </a:p>
        </p:txBody>
      </p:sp>
      <p:sp>
        <p:nvSpPr>
          <p:cNvPr id="42" name="Text 19"/>
          <p:cNvSpPr/>
          <p:nvPr/>
        </p:nvSpPr>
        <p:spPr>
          <a:xfrm>
            <a:off x="8154522" y="1564134"/>
            <a:ext cx="3353368"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Subnet Sizing:</a:t>
            </a:r>
            <a:r>
              <a:rPr lang="en-US" sz="1169" dirty="0">
                <a:solidFill>
                  <a:srgbClr val="000000"/>
                </a:solidFill>
                <a:latin typeface="ui-sans-serif" pitchFamily="34" charset="0"/>
                <a:ea typeface="ui-sans-serif" pitchFamily="34" charset="-122"/>
                <a:cs typeface="ui-sans-serif" pitchFamily="34" charset="-120"/>
              </a:rPr>
              <a:t> Balance IP address availability with efficient utilization</a:t>
            </a:r>
            <a:endParaRPr lang="en-US" sz="1169" dirty="0"/>
          </a:p>
        </p:txBody>
      </p:sp>
      <p:sp>
        <p:nvSpPr>
          <p:cNvPr id="43" name="Text 20"/>
          <p:cNvSpPr/>
          <p:nvPr/>
        </p:nvSpPr>
        <p:spPr>
          <a:xfrm>
            <a:off x="8135961" y="2120974"/>
            <a:ext cx="3371929" cy="668209"/>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Non-overlapping CIDRs:</a:t>
            </a:r>
            <a:r>
              <a:rPr lang="en-US" sz="1169" dirty="0">
                <a:solidFill>
                  <a:srgbClr val="000000"/>
                </a:solidFill>
                <a:latin typeface="ui-sans-serif" pitchFamily="34" charset="0"/>
                <a:ea typeface="ui-sans-serif" pitchFamily="34" charset="-122"/>
                <a:cs typeface="ui-sans-serif" pitchFamily="34" charset="-120"/>
              </a:rPr>
              <a:t> Ensure CIDR blocks don't overlap to prevent routing conflicts</a:t>
            </a:r>
            <a:endParaRPr lang="en-US" sz="1169" dirty="0"/>
          </a:p>
        </p:txBody>
      </p:sp>
      <p:sp>
        <p:nvSpPr>
          <p:cNvPr id="44" name="Text 21"/>
          <p:cNvSpPr/>
          <p:nvPr/>
        </p:nvSpPr>
        <p:spPr>
          <a:xfrm>
            <a:off x="8154522" y="2900551"/>
            <a:ext cx="3353368"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Security Segmentation:</a:t>
            </a:r>
            <a:r>
              <a:rPr lang="en-US" sz="1169" dirty="0">
                <a:solidFill>
                  <a:srgbClr val="000000"/>
                </a:solidFill>
                <a:latin typeface="ui-sans-serif" pitchFamily="34" charset="0"/>
                <a:ea typeface="ui-sans-serif" pitchFamily="34" charset="-122"/>
                <a:cs typeface="ui-sans-serif" pitchFamily="34" charset="-120"/>
              </a:rPr>
              <a:t> Use separate subnets to isolate workloads</a:t>
            </a:r>
            <a:endParaRPr lang="en-US" sz="1169" dirty="0"/>
          </a:p>
        </p:txBody>
      </p:sp>
      <p:sp>
        <p:nvSpPr>
          <p:cNvPr id="45" name="Text 22"/>
          <p:cNvSpPr/>
          <p:nvPr/>
        </p:nvSpPr>
        <p:spPr>
          <a:xfrm>
            <a:off x="8154522" y="3457392"/>
            <a:ext cx="3353368"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Multi-tier Architecture:</a:t>
            </a:r>
            <a:r>
              <a:rPr lang="en-US" sz="1169" dirty="0">
                <a:solidFill>
                  <a:srgbClr val="000000"/>
                </a:solidFill>
                <a:latin typeface="ui-sans-serif" pitchFamily="34" charset="0"/>
                <a:ea typeface="ui-sans-serif" pitchFamily="34" charset="-122"/>
                <a:cs typeface="ui-sans-serif" pitchFamily="34" charset="-120"/>
              </a:rPr>
              <a:t> Design subnets to support multi-tier applications</a:t>
            </a:r>
            <a:endParaRPr lang="en-US" sz="1169" dirty="0"/>
          </a:p>
        </p:txBody>
      </p:sp>
      <p:sp>
        <p:nvSpPr>
          <p:cNvPr id="46" name="Text 23"/>
          <p:cNvSpPr/>
          <p:nvPr/>
        </p:nvSpPr>
        <p:spPr>
          <a:xfrm>
            <a:off x="8182364" y="4125600"/>
            <a:ext cx="3390491"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Plan for future growth when designing subnets and ensure adequate IP address space for your applications.</a:t>
            </a:r>
            <a:endParaRPr lang="en-US" sz="1023" dirty="0"/>
          </a:p>
        </p:txBody>
      </p:sp>
      <p:sp>
        <p:nvSpPr>
          <p:cNvPr id="48" name="Text 25"/>
          <p:cNvSpPr/>
          <p:nvPr/>
        </p:nvSpPr>
        <p:spPr>
          <a:xfrm>
            <a:off x="10778923" y="6204471"/>
            <a:ext cx="874935"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830576"/>
          </a:xfrm>
          <a:prstGeom prst="rect">
            <a:avLst/>
          </a:prstGeom>
        </p:spPr>
      </p:pic>
      <p:pic>
        <p:nvPicPr>
          <p:cNvPr id="3" name="Image 1" descr="preencoded.png"/>
          <p:cNvPicPr>
            <a:picLocks noChangeAspect="1"/>
          </p:cNvPicPr>
          <p:nvPr/>
        </p:nvPicPr>
        <p:blipFill>
          <a:blip r:embed="rId4"/>
          <a:stretch>
            <a:fillRect/>
          </a:stretch>
        </p:blipFill>
        <p:spPr>
          <a:xfrm>
            <a:off x="371227" y="895926"/>
            <a:ext cx="890945" cy="37123"/>
          </a:xfrm>
          <a:prstGeom prst="rect">
            <a:avLst/>
          </a:prstGeom>
        </p:spPr>
      </p:pic>
      <p:pic>
        <p:nvPicPr>
          <p:cNvPr id="4" name="Image 2" descr="preencoded.png"/>
          <p:cNvPicPr>
            <a:picLocks noChangeAspect="1"/>
          </p:cNvPicPr>
          <p:nvPr/>
        </p:nvPicPr>
        <p:blipFill>
          <a:blip r:embed="rId5"/>
          <a:stretch>
            <a:fillRect/>
          </a:stretch>
        </p:blipFill>
        <p:spPr>
          <a:xfrm>
            <a:off x="371227" y="1183627"/>
            <a:ext cx="222736" cy="222736"/>
          </a:xfrm>
          <a:prstGeom prst="rect">
            <a:avLst/>
          </a:prstGeom>
        </p:spPr>
      </p:pic>
      <p:pic>
        <p:nvPicPr>
          <p:cNvPr id="5" name="Image 3" descr="preencoded.png"/>
          <p:cNvPicPr>
            <a:picLocks noChangeAspect="1"/>
          </p:cNvPicPr>
          <p:nvPr/>
        </p:nvPicPr>
        <p:blipFill>
          <a:blip r:embed="rId6"/>
          <a:stretch>
            <a:fillRect/>
          </a:stretch>
        </p:blipFill>
        <p:spPr>
          <a:xfrm>
            <a:off x="371227" y="1629099"/>
            <a:ext cx="111368" cy="148491"/>
          </a:xfrm>
          <a:prstGeom prst="rect">
            <a:avLst/>
          </a:prstGeom>
        </p:spPr>
      </p:pic>
      <p:pic>
        <p:nvPicPr>
          <p:cNvPr id="6" name="Image 4" descr="preencoded.png"/>
          <p:cNvPicPr>
            <a:picLocks noChangeAspect="1"/>
          </p:cNvPicPr>
          <p:nvPr/>
        </p:nvPicPr>
        <p:blipFill>
          <a:blip r:embed="rId7"/>
          <a:stretch>
            <a:fillRect/>
          </a:stretch>
        </p:blipFill>
        <p:spPr>
          <a:xfrm>
            <a:off x="371227" y="2185939"/>
            <a:ext cx="148491" cy="148491"/>
          </a:xfrm>
          <a:prstGeom prst="rect">
            <a:avLst/>
          </a:prstGeom>
        </p:spPr>
      </p:pic>
      <p:pic>
        <p:nvPicPr>
          <p:cNvPr id="7" name="Image 5" descr="preencoded.png"/>
          <p:cNvPicPr>
            <a:picLocks noChangeAspect="1"/>
          </p:cNvPicPr>
          <p:nvPr/>
        </p:nvPicPr>
        <p:blipFill>
          <a:blip r:embed="rId8"/>
          <a:stretch>
            <a:fillRect/>
          </a:stretch>
        </p:blipFill>
        <p:spPr>
          <a:xfrm>
            <a:off x="371227" y="2742780"/>
            <a:ext cx="148491" cy="148491"/>
          </a:xfrm>
          <a:prstGeom prst="rect">
            <a:avLst/>
          </a:prstGeom>
        </p:spPr>
      </p:pic>
      <p:pic>
        <p:nvPicPr>
          <p:cNvPr id="8" name="Image 6" descr="preencoded.png"/>
          <p:cNvPicPr>
            <a:picLocks noChangeAspect="1"/>
          </p:cNvPicPr>
          <p:nvPr/>
        </p:nvPicPr>
        <p:blipFill>
          <a:blip r:embed="rId9"/>
          <a:stretch>
            <a:fillRect/>
          </a:stretch>
        </p:blipFill>
        <p:spPr>
          <a:xfrm>
            <a:off x="371227" y="3076884"/>
            <a:ext cx="185613" cy="148491"/>
          </a:xfrm>
          <a:prstGeom prst="rect">
            <a:avLst/>
          </a:prstGeom>
        </p:spPr>
      </p:pic>
      <p:pic>
        <p:nvPicPr>
          <p:cNvPr id="9" name="Image 7" descr="preencoded.png"/>
          <p:cNvPicPr>
            <a:picLocks noChangeAspect="1"/>
          </p:cNvPicPr>
          <p:nvPr/>
        </p:nvPicPr>
        <p:blipFill>
          <a:blip r:embed="rId10"/>
          <a:stretch>
            <a:fillRect/>
          </a:stretch>
        </p:blipFill>
        <p:spPr>
          <a:xfrm>
            <a:off x="5939631" y="1155785"/>
            <a:ext cx="5568404" cy="2672834"/>
          </a:xfrm>
          <a:prstGeom prst="rect">
            <a:avLst/>
          </a:prstGeom>
        </p:spPr>
      </p:pic>
      <p:pic>
        <p:nvPicPr>
          <p:cNvPr id="10" name="Image 8" descr="preencoded.png"/>
          <p:cNvPicPr>
            <a:picLocks noChangeAspect="1"/>
          </p:cNvPicPr>
          <p:nvPr/>
        </p:nvPicPr>
        <p:blipFill>
          <a:blip r:embed="rId11"/>
          <a:stretch>
            <a:fillRect/>
          </a:stretch>
        </p:blipFill>
        <p:spPr>
          <a:xfrm>
            <a:off x="6236613" y="1183627"/>
            <a:ext cx="222736" cy="222736"/>
          </a:xfrm>
          <a:prstGeom prst="rect">
            <a:avLst/>
          </a:prstGeom>
        </p:spPr>
      </p:pic>
      <p:pic>
        <p:nvPicPr>
          <p:cNvPr id="11" name="Image 9" descr="preencoded.png"/>
          <p:cNvPicPr>
            <a:picLocks noChangeAspect="1"/>
          </p:cNvPicPr>
          <p:nvPr/>
        </p:nvPicPr>
        <p:blipFill>
          <a:blip r:embed="rId12"/>
          <a:stretch>
            <a:fillRect/>
          </a:stretch>
        </p:blipFill>
        <p:spPr>
          <a:xfrm>
            <a:off x="6236612" y="1629099"/>
            <a:ext cx="148491" cy="148491"/>
          </a:xfrm>
          <a:prstGeom prst="rect">
            <a:avLst/>
          </a:prstGeom>
        </p:spPr>
      </p:pic>
      <p:pic>
        <p:nvPicPr>
          <p:cNvPr id="12" name="Image 10" descr="preencoded.png"/>
          <p:cNvPicPr>
            <a:picLocks noChangeAspect="1"/>
          </p:cNvPicPr>
          <p:nvPr/>
        </p:nvPicPr>
        <p:blipFill>
          <a:blip r:embed="rId13"/>
          <a:stretch>
            <a:fillRect/>
          </a:stretch>
        </p:blipFill>
        <p:spPr>
          <a:xfrm>
            <a:off x="6236613" y="2185939"/>
            <a:ext cx="167052" cy="148491"/>
          </a:xfrm>
          <a:prstGeom prst="rect">
            <a:avLst/>
          </a:prstGeom>
        </p:spPr>
      </p:pic>
      <p:pic>
        <p:nvPicPr>
          <p:cNvPr id="13" name="Image 11" descr="preencoded.png"/>
          <p:cNvPicPr>
            <a:picLocks noChangeAspect="1"/>
          </p:cNvPicPr>
          <p:nvPr/>
        </p:nvPicPr>
        <p:blipFill>
          <a:blip r:embed="rId14"/>
          <a:stretch>
            <a:fillRect/>
          </a:stretch>
        </p:blipFill>
        <p:spPr>
          <a:xfrm>
            <a:off x="6236612" y="2742780"/>
            <a:ext cx="148491" cy="148491"/>
          </a:xfrm>
          <a:prstGeom prst="rect">
            <a:avLst/>
          </a:prstGeom>
        </p:spPr>
      </p:pic>
      <p:pic>
        <p:nvPicPr>
          <p:cNvPr id="14" name="Image 12" descr="preencoded.png"/>
          <p:cNvPicPr>
            <a:picLocks noChangeAspect="1"/>
          </p:cNvPicPr>
          <p:nvPr/>
        </p:nvPicPr>
        <p:blipFill>
          <a:blip r:embed="rId15"/>
          <a:stretch>
            <a:fillRect/>
          </a:stretch>
        </p:blipFill>
        <p:spPr>
          <a:xfrm>
            <a:off x="6236612" y="3299620"/>
            <a:ext cx="148491" cy="148491"/>
          </a:xfrm>
          <a:prstGeom prst="rect">
            <a:avLst/>
          </a:prstGeom>
        </p:spPr>
      </p:pic>
      <p:pic>
        <p:nvPicPr>
          <p:cNvPr id="15" name="Image 13" descr="preencoded.png"/>
          <p:cNvPicPr>
            <a:picLocks noChangeAspect="1"/>
          </p:cNvPicPr>
          <p:nvPr/>
        </p:nvPicPr>
        <p:blipFill>
          <a:blip r:embed="rId16"/>
          <a:stretch>
            <a:fillRect/>
          </a:stretch>
        </p:blipFill>
        <p:spPr>
          <a:xfrm>
            <a:off x="371227" y="3977109"/>
            <a:ext cx="11136809" cy="2227362"/>
          </a:xfrm>
          <a:prstGeom prst="rect">
            <a:avLst/>
          </a:prstGeom>
        </p:spPr>
      </p:pic>
      <p:pic>
        <p:nvPicPr>
          <p:cNvPr id="16" name="Image 14" descr="preencoded.png"/>
          <p:cNvPicPr>
            <a:picLocks noChangeAspect="1"/>
          </p:cNvPicPr>
          <p:nvPr/>
        </p:nvPicPr>
        <p:blipFill>
          <a:blip r:embed="rId17"/>
          <a:stretch>
            <a:fillRect/>
          </a:stretch>
        </p:blipFill>
        <p:spPr>
          <a:xfrm>
            <a:off x="742454" y="4719563"/>
            <a:ext cx="742454" cy="742454"/>
          </a:xfrm>
          <a:prstGeom prst="rect">
            <a:avLst/>
          </a:prstGeom>
        </p:spPr>
      </p:pic>
      <p:pic>
        <p:nvPicPr>
          <p:cNvPr id="17" name="Image 15" descr="preencoded.png"/>
          <p:cNvPicPr>
            <a:picLocks noChangeAspect="1"/>
          </p:cNvPicPr>
          <p:nvPr/>
        </p:nvPicPr>
        <p:blipFill>
          <a:blip r:embed="rId18"/>
          <a:stretch>
            <a:fillRect/>
          </a:stretch>
        </p:blipFill>
        <p:spPr>
          <a:xfrm>
            <a:off x="1020874" y="4868054"/>
            <a:ext cx="185613" cy="259859"/>
          </a:xfrm>
          <a:prstGeom prst="rect">
            <a:avLst/>
          </a:prstGeom>
        </p:spPr>
      </p:pic>
      <p:pic>
        <p:nvPicPr>
          <p:cNvPr id="18" name="Image 16" descr="preencoded.png"/>
          <p:cNvPicPr>
            <a:picLocks noChangeAspect="1"/>
          </p:cNvPicPr>
          <p:nvPr/>
        </p:nvPicPr>
        <p:blipFill>
          <a:blip r:embed="rId19"/>
          <a:stretch>
            <a:fillRect/>
          </a:stretch>
        </p:blipFill>
        <p:spPr>
          <a:xfrm>
            <a:off x="10394354" y="4719563"/>
            <a:ext cx="742454" cy="742454"/>
          </a:xfrm>
          <a:prstGeom prst="rect">
            <a:avLst/>
          </a:prstGeom>
        </p:spPr>
      </p:pic>
      <p:pic>
        <p:nvPicPr>
          <p:cNvPr id="19" name="Image 17" descr="preencoded.png"/>
          <p:cNvPicPr>
            <a:picLocks noChangeAspect="1"/>
          </p:cNvPicPr>
          <p:nvPr/>
        </p:nvPicPr>
        <p:blipFill>
          <a:blip r:embed="rId20"/>
          <a:stretch>
            <a:fillRect/>
          </a:stretch>
        </p:blipFill>
        <p:spPr>
          <a:xfrm>
            <a:off x="10672775" y="4868054"/>
            <a:ext cx="185613" cy="259859"/>
          </a:xfrm>
          <a:prstGeom prst="rect">
            <a:avLst/>
          </a:prstGeom>
        </p:spPr>
      </p:pic>
      <p:pic>
        <p:nvPicPr>
          <p:cNvPr id="20" name="Image 18" descr="preencoded.png"/>
          <p:cNvPicPr>
            <a:picLocks noChangeAspect="1"/>
          </p:cNvPicPr>
          <p:nvPr/>
        </p:nvPicPr>
        <p:blipFill>
          <a:blip r:embed="rId21"/>
          <a:stretch>
            <a:fillRect/>
          </a:stretch>
        </p:blipFill>
        <p:spPr>
          <a:xfrm>
            <a:off x="2598589" y="4311214"/>
            <a:ext cx="6682085" cy="1559153"/>
          </a:xfrm>
          <a:prstGeom prst="rect">
            <a:avLst/>
          </a:prstGeom>
        </p:spPr>
      </p:pic>
      <p:pic>
        <p:nvPicPr>
          <p:cNvPr id="21" name="Image 19" descr="preencoded.png"/>
          <p:cNvPicPr>
            <a:picLocks noChangeAspect="1"/>
          </p:cNvPicPr>
          <p:nvPr/>
        </p:nvPicPr>
        <p:blipFill>
          <a:blip r:embed="rId22"/>
          <a:stretch>
            <a:fillRect/>
          </a:stretch>
        </p:blipFill>
        <p:spPr>
          <a:xfrm>
            <a:off x="2598589" y="4701002"/>
            <a:ext cx="1670521" cy="779577"/>
          </a:xfrm>
          <a:prstGeom prst="rect">
            <a:avLst/>
          </a:prstGeom>
        </p:spPr>
      </p:pic>
      <p:pic>
        <p:nvPicPr>
          <p:cNvPr id="22" name="Image 20" descr="preencoded.png"/>
          <p:cNvPicPr>
            <a:picLocks noChangeAspect="1"/>
          </p:cNvPicPr>
          <p:nvPr/>
        </p:nvPicPr>
        <p:blipFill>
          <a:blip r:embed="rId23"/>
          <a:stretch>
            <a:fillRect/>
          </a:stretch>
        </p:blipFill>
        <p:spPr>
          <a:xfrm>
            <a:off x="2932693" y="4856889"/>
            <a:ext cx="200404" cy="233757"/>
          </a:xfrm>
          <a:prstGeom prst="rect">
            <a:avLst/>
          </a:prstGeom>
        </p:spPr>
      </p:pic>
      <p:pic>
        <p:nvPicPr>
          <p:cNvPr id="23" name="Image 21" descr="preencoded.png"/>
          <p:cNvPicPr>
            <a:picLocks noChangeAspect="1"/>
          </p:cNvPicPr>
          <p:nvPr/>
        </p:nvPicPr>
        <p:blipFill>
          <a:blip r:embed="rId24"/>
          <a:stretch>
            <a:fillRect/>
          </a:stretch>
        </p:blipFill>
        <p:spPr>
          <a:xfrm>
            <a:off x="3734601" y="4856889"/>
            <a:ext cx="200404" cy="233757"/>
          </a:xfrm>
          <a:prstGeom prst="rect">
            <a:avLst/>
          </a:prstGeom>
        </p:spPr>
      </p:pic>
      <p:pic>
        <p:nvPicPr>
          <p:cNvPr id="24" name="Image 22" descr="preencoded.png"/>
          <p:cNvPicPr>
            <a:picLocks noChangeAspect="1"/>
          </p:cNvPicPr>
          <p:nvPr/>
        </p:nvPicPr>
        <p:blipFill>
          <a:blip r:embed="rId25"/>
          <a:stretch>
            <a:fillRect/>
          </a:stretch>
        </p:blipFill>
        <p:spPr>
          <a:xfrm>
            <a:off x="1484907" y="5090790"/>
            <a:ext cx="1113681" cy="18561"/>
          </a:xfrm>
          <a:prstGeom prst="rect">
            <a:avLst/>
          </a:prstGeom>
        </p:spPr>
      </p:pic>
      <p:pic>
        <p:nvPicPr>
          <p:cNvPr id="25" name="Image 23" descr="preencoded.png"/>
          <p:cNvPicPr>
            <a:picLocks noChangeAspect="1"/>
          </p:cNvPicPr>
          <p:nvPr/>
        </p:nvPicPr>
        <p:blipFill>
          <a:blip r:embed="rId25"/>
          <a:stretch>
            <a:fillRect/>
          </a:stretch>
        </p:blipFill>
        <p:spPr>
          <a:xfrm>
            <a:off x="9280674" y="5090790"/>
            <a:ext cx="1113681" cy="18561"/>
          </a:xfrm>
          <a:prstGeom prst="rect">
            <a:avLst/>
          </a:prstGeom>
        </p:spPr>
      </p:pic>
      <p:sp>
        <p:nvSpPr>
          <p:cNvPr id="26"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Internet Gateway &amp; Route Table</a:t>
            </a:r>
            <a:endParaRPr lang="en-US" sz="2631" dirty="0"/>
          </a:p>
        </p:txBody>
      </p:sp>
      <p:sp>
        <p:nvSpPr>
          <p:cNvPr id="27" name="Text 1"/>
          <p:cNvSpPr/>
          <p:nvPr/>
        </p:nvSpPr>
        <p:spPr>
          <a:xfrm>
            <a:off x="668208" y="1155784"/>
            <a:ext cx="632570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Internet Gateway (IGW)</a:t>
            </a:r>
            <a:endParaRPr lang="en-US" sz="1754" dirty="0"/>
          </a:p>
        </p:txBody>
      </p:sp>
      <p:sp>
        <p:nvSpPr>
          <p:cNvPr id="28" name="Text 2"/>
          <p:cNvSpPr/>
          <p:nvPr/>
        </p:nvSpPr>
        <p:spPr>
          <a:xfrm>
            <a:off x="593963" y="1601257"/>
            <a:ext cx="5048687"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Two-Way Communication:</a:t>
            </a:r>
            <a:r>
              <a:rPr lang="en-US" sz="1169" dirty="0">
                <a:solidFill>
                  <a:srgbClr val="000000"/>
                </a:solidFill>
                <a:latin typeface="ui-sans-serif" pitchFamily="34" charset="0"/>
                <a:ea typeface="ui-sans-serif" pitchFamily="34" charset="-122"/>
                <a:cs typeface="ui-sans-serif" pitchFamily="34" charset="-120"/>
              </a:rPr>
              <a:t> Enables resources in your VPC to communicate with the public internet</a:t>
            </a:r>
            <a:endParaRPr lang="en-US" sz="1169" dirty="0"/>
          </a:p>
        </p:txBody>
      </p:sp>
      <p:sp>
        <p:nvSpPr>
          <p:cNvPr id="29" name="Text 3"/>
          <p:cNvSpPr/>
          <p:nvPr/>
        </p:nvSpPr>
        <p:spPr>
          <a:xfrm>
            <a:off x="631086" y="2158098"/>
            <a:ext cx="5011564"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High Availability:</a:t>
            </a:r>
            <a:r>
              <a:rPr lang="en-US" sz="1169" dirty="0">
                <a:solidFill>
                  <a:srgbClr val="000000"/>
                </a:solidFill>
                <a:latin typeface="ui-sans-serif" pitchFamily="34" charset="0"/>
                <a:ea typeface="ui-sans-serif" pitchFamily="34" charset="-122"/>
                <a:cs typeface="ui-sans-serif" pitchFamily="34" charset="-120"/>
              </a:rPr>
              <a:t> Horizontally scaled component designed for reliability and uptime</a:t>
            </a:r>
            <a:endParaRPr lang="en-US" sz="1169" dirty="0"/>
          </a:p>
        </p:txBody>
      </p:sp>
      <p:sp>
        <p:nvSpPr>
          <p:cNvPr id="30" name="Text 4"/>
          <p:cNvSpPr/>
          <p:nvPr/>
        </p:nvSpPr>
        <p:spPr>
          <a:xfrm>
            <a:off x="631085" y="2714938"/>
            <a:ext cx="5876755"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1:1 NAT Services:</a:t>
            </a:r>
            <a:r>
              <a:rPr lang="en-US" sz="1169" dirty="0">
                <a:solidFill>
                  <a:srgbClr val="000000"/>
                </a:solidFill>
                <a:latin typeface="ui-sans-serif" pitchFamily="34" charset="0"/>
                <a:ea typeface="ui-sans-serif" pitchFamily="34" charset="-122"/>
                <a:cs typeface="ui-sans-serif" pitchFamily="34" charset="-120"/>
              </a:rPr>
              <a:t> Maps public IP addresses to private instances</a:t>
            </a:r>
            <a:endParaRPr lang="en-US" sz="1169" dirty="0"/>
          </a:p>
        </p:txBody>
      </p:sp>
      <p:sp>
        <p:nvSpPr>
          <p:cNvPr id="31" name="Text 5"/>
          <p:cNvSpPr/>
          <p:nvPr/>
        </p:nvSpPr>
        <p:spPr>
          <a:xfrm>
            <a:off x="668208" y="3049042"/>
            <a:ext cx="4974441"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Attachment Required:</a:t>
            </a:r>
            <a:r>
              <a:rPr lang="en-US" sz="1169" dirty="0">
                <a:solidFill>
                  <a:srgbClr val="000000"/>
                </a:solidFill>
                <a:latin typeface="ui-sans-serif" pitchFamily="34" charset="0"/>
                <a:ea typeface="ui-sans-serif" pitchFamily="34" charset="-122"/>
                <a:cs typeface="ui-sans-serif" pitchFamily="34" charset="-120"/>
              </a:rPr>
              <a:t> Must be created and attached to the VPC to enable internet connectivity</a:t>
            </a:r>
            <a:endParaRPr lang="en-US" sz="1169" dirty="0"/>
          </a:p>
        </p:txBody>
      </p:sp>
      <p:sp>
        <p:nvSpPr>
          <p:cNvPr id="32" name="Text 6"/>
          <p:cNvSpPr/>
          <p:nvPr/>
        </p:nvSpPr>
        <p:spPr>
          <a:xfrm>
            <a:off x="6533594" y="1155784"/>
            <a:ext cx="527142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Route Table</a:t>
            </a:r>
            <a:endParaRPr lang="en-US" sz="1754" dirty="0"/>
          </a:p>
        </p:txBody>
      </p:sp>
      <p:sp>
        <p:nvSpPr>
          <p:cNvPr id="33" name="Text 7"/>
          <p:cNvSpPr/>
          <p:nvPr/>
        </p:nvSpPr>
        <p:spPr>
          <a:xfrm>
            <a:off x="6496471" y="1601257"/>
            <a:ext cx="5011564"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Traffic Direction:</a:t>
            </a:r>
            <a:r>
              <a:rPr lang="en-US" sz="1169" dirty="0">
                <a:solidFill>
                  <a:srgbClr val="000000"/>
                </a:solidFill>
                <a:latin typeface="ui-sans-serif" pitchFamily="34" charset="0"/>
                <a:ea typeface="ui-sans-serif" pitchFamily="34" charset="-122"/>
                <a:cs typeface="ui-sans-serif" pitchFamily="34" charset="-120"/>
              </a:rPr>
              <a:t> Set of rules that dictates how network traffic is directed both within and outside the VPC</a:t>
            </a:r>
            <a:endParaRPr lang="en-US" sz="1169" dirty="0"/>
          </a:p>
        </p:txBody>
      </p:sp>
      <p:sp>
        <p:nvSpPr>
          <p:cNvPr id="34" name="Text 8"/>
          <p:cNvSpPr/>
          <p:nvPr/>
        </p:nvSpPr>
        <p:spPr>
          <a:xfrm>
            <a:off x="6515033" y="2158098"/>
            <a:ext cx="4993003"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Route Structure:</a:t>
            </a:r>
            <a:r>
              <a:rPr lang="en-US" sz="1169" dirty="0">
                <a:solidFill>
                  <a:srgbClr val="000000"/>
                </a:solidFill>
                <a:latin typeface="ui-sans-serif" pitchFamily="34" charset="0"/>
                <a:ea typeface="ui-sans-serif" pitchFamily="34" charset="-122"/>
                <a:cs typeface="ui-sans-serif" pitchFamily="34" charset="-120"/>
              </a:rPr>
              <a:t> Each rule specifies a destination IP range (CIDR block) and a target (next hop)</a:t>
            </a:r>
            <a:endParaRPr lang="en-US" sz="1169" dirty="0"/>
          </a:p>
        </p:txBody>
      </p:sp>
      <p:sp>
        <p:nvSpPr>
          <p:cNvPr id="35" name="Text 9"/>
          <p:cNvSpPr/>
          <p:nvPr/>
        </p:nvSpPr>
        <p:spPr>
          <a:xfrm>
            <a:off x="6496471" y="2714938"/>
            <a:ext cx="5011564"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Target Options:</a:t>
            </a:r>
            <a:r>
              <a:rPr lang="en-US" sz="1169" dirty="0">
                <a:solidFill>
                  <a:srgbClr val="000000"/>
                </a:solidFill>
                <a:latin typeface="ui-sans-serif" pitchFamily="34" charset="0"/>
                <a:ea typeface="ui-sans-serif" pitchFamily="34" charset="-122"/>
                <a:cs typeface="ui-sans-serif" pitchFamily="34" charset="-120"/>
              </a:rPr>
              <a:t> Next hop can be an Internet Gateway, NAT Gateway, VPC Peering connection, or other network devices</a:t>
            </a:r>
            <a:endParaRPr lang="en-US" sz="1169" dirty="0"/>
          </a:p>
        </p:txBody>
      </p:sp>
      <p:sp>
        <p:nvSpPr>
          <p:cNvPr id="36" name="Text 10"/>
          <p:cNvSpPr/>
          <p:nvPr/>
        </p:nvSpPr>
        <p:spPr>
          <a:xfrm>
            <a:off x="6496471" y="3271778"/>
            <a:ext cx="5011564"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Association:</a:t>
            </a:r>
            <a:r>
              <a:rPr lang="en-US" sz="1169" dirty="0">
                <a:solidFill>
                  <a:srgbClr val="000000"/>
                </a:solidFill>
                <a:latin typeface="ui-sans-serif" pitchFamily="34" charset="0"/>
                <a:ea typeface="ui-sans-serif" pitchFamily="34" charset="-122"/>
                <a:cs typeface="ui-sans-serif" pitchFamily="34" charset="-120"/>
              </a:rPr>
              <a:t> Each subnet must be associated with exactly one route table</a:t>
            </a:r>
            <a:endParaRPr lang="en-US" sz="1169" dirty="0"/>
          </a:p>
        </p:txBody>
      </p:sp>
      <p:sp>
        <p:nvSpPr>
          <p:cNvPr id="37" name="Text 11"/>
          <p:cNvSpPr/>
          <p:nvPr/>
        </p:nvSpPr>
        <p:spPr>
          <a:xfrm>
            <a:off x="790307" y="5165036"/>
            <a:ext cx="776096" cy="148491"/>
          </a:xfrm>
          <a:prstGeom prst="rect">
            <a:avLst/>
          </a:prstGeom>
          <a:noFill/>
          <a:ln/>
        </p:spPr>
        <p:txBody>
          <a:bodyPr vert="horz" wrap="square" lIns="0" tIns="0" rIns="0" bIns="0" rtlCol="0" anchor="t"/>
          <a:lstStyle/>
          <a:p>
            <a:pPr>
              <a:lnSpc>
                <a:spcPts val="1169"/>
              </a:lnSpc>
            </a:pPr>
            <a:r>
              <a:rPr lang="en-US" sz="877" dirty="0">
                <a:solidFill>
                  <a:srgbClr val="000000"/>
                </a:solidFill>
                <a:latin typeface="ui-sans-serif" pitchFamily="34" charset="0"/>
                <a:ea typeface="ui-sans-serif" pitchFamily="34" charset="-122"/>
                <a:cs typeface="ui-sans-serif" pitchFamily="34" charset="-120"/>
              </a:rPr>
              <a:t>Route Table</a:t>
            </a:r>
            <a:endParaRPr lang="en-US" sz="877" dirty="0"/>
          </a:p>
        </p:txBody>
      </p:sp>
      <p:sp>
        <p:nvSpPr>
          <p:cNvPr id="38" name="Text 12"/>
          <p:cNvSpPr/>
          <p:nvPr/>
        </p:nvSpPr>
        <p:spPr>
          <a:xfrm>
            <a:off x="10650879" y="5165036"/>
            <a:ext cx="275114" cy="148491"/>
          </a:xfrm>
          <a:prstGeom prst="rect">
            <a:avLst/>
          </a:prstGeom>
          <a:noFill/>
          <a:ln/>
        </p:spPr>
        <p:txBody>
          <a:bodyPr vert="horz" wrap="square" lIns="0" tIns="0" rIns="0" bIns="0" rtlCol="0" anchor="t"/>
          <a:lstStyle/>
          <a:p>
            <a:pPr>
              <a:lnSpc>
                <a:spcPts val="1169"/>
              </a:lnSpc>
            </a:pPr>
            <a:r>
              <a:rPr lang="en-US" sz="877" dirty="0">
                <a:solidFill>
                  <a:srgbClr val="000000"/>
                </a:solidFill>
                <a:latin typeface="ui-sans-serif" pitchFamily="34" charset="0"/>
                <a:ea typeface="ui-sans-serif" pitchFamily="34" charset="-122"/>
                <a:cs typeface="ui-sans-serif" pitchFamily="34" charset="-120"/>
              </a:rPr>
              <a:t>IGW</a:t>
            </a:r>
            <a:endParaRPr lang="en-US" sz="877" dirty="0"/>
          </a:p>
        </p:txBody>
      </p:sp>
      <p:sp>
        <p:nvSpPr>
          <p:cNvPr id="40" name="Text 14"/>
          <p:cNvSpPr/>
          <p:nvPr/>
        </p:nvSpPr>
        <p:spPr>
          <a:xfrm>
            <a:off x="10778923" y="6352962"/>
            <a:ext cx="874935"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738DE245-7340-F971-6021-D2CB05F49603}"/>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1543561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E9F35-CC30-B30C-CBA0-E8E20FEE9730}"/>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900D5EF6-97B5-3931-BCB1-7E759012B919}"/>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1200057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898239"/>
            <a:ext cx="5234300" cy="1039435"/>
          </a:xfrm>
          <a:prstGeom prst="rect">
            <a:avLst/>
          </a:prstGeom>
        </p:spPr>
      </p:pic>
      <p:pic>
        <p:nvPicPr>
          <p:cNvPr id="7" name="Image 5" descr="preencoded.png"/>
          <p:cNvPicPr>
            <a:picLocks noChangeAspect="1"/>
          </p:cNvPicPr>
          <p:nvPr/>
        </p:nvPicPr>
        <p:blipFill>
          <a:blip r:embed="rId8"/>
          <a:stretch>
            <a:fillRect/>
          </a:stretch>
        </p:blipFill>
        <p:spPr>
          <a:xfrm>
            <a:off x="742453" y="2046729"/>
            <a:ext cx="296982" cy="296982"/>
          </a:xfrm>
          <a:prstGeom prst="rect">
            <a:avLst/>
          </a:prstGeom>
        </p:spPr>
      </p:pic>
      <p:pic>
        <p:nvPicPr>
          <p:cNvPr id="8" name="Image 6" descr="preencoded.png"/>
          <p:cNvPicPr>
            <a:picLocks noChangeAspect="1"/>
          </p:cNvPicPr>
          <p:nvPr/>
        </p:nvPicPr>
        <p:blipFill>
          <a:blip r:embed="rId9"/>
          <a:stretch>
            <a:fillRect/>
          </a:stretch>
        </p:blipFill>
        <p:spPr>
          <a:xfrm>
            <a:off x="1150804" y="2622131"/>
            <a:ext cx="129929" cy="129929"/>
          </a:xfrm>
          <a:prstGeom prst="rect">
            <a:avLst/>
          </a:prstGeom>
        </p:spPr>
      </p:pic>
      <p:pic>
        <p:nvPicPr>
          <p:cNvPr id="9" name="Image 7" descr="preencoded.png"/>
          <p:cNvPicPr>
            <a:picLocks noChangeAspect="1"/>
          </p:cNvPicPr>
          <p:nvPr/>
        </p:nvPicPr>
        <p:blipFill>
          <a:blip r:embed="rId7"/>
          <a:stretch>
            <a:fillRect/>
          </a:stretch>
        </p:blipFill>
        <p:spPr>
          <a:xfrm>
            <a:off x="6050999" y="1898239"/>
            <a:ext cx="5234300" cy="1039435"/>
          </a:xfrm>
          <a:prstGeom prst="rect">
            <a:avLst/>
          </a:prstGeom>
        </p:spPr>
      </p:pic>
      <p:pic>
        <p:nvPicPr>
          <p:cNvPr id="10" name="Image 8" descr="preencoded.png"/>
          <p:cNvPicPr>
            <a:picLocks noChangeAspect="1"/>
          </p:cNvPicPr>
          <p:nvPr/>
        </p:nvPicPr>
        <p:blipFill>
          <a:blip r:embed="rId10"/>
          <a:stretch>
            <a:fillRect/>
          </a:stretch>
        </p:blipFill>
        <p:spPr>
          <a:xfrm>
            <a:off x="6199490" y="2046729"/>
            <a:ext cx="296982" cy="296982"/>
          </a:xfrm>
          <a:prstGeom prst="rect">
            <a:avLst/>
          </a:prstGeom>
        </p:spPr>
      </p:pic>
      <p:pic>
        <p:nvPicPr>
          <p:cNvPr id="11" name="Image 9" descr="preencoded.png"/>
          <p:cNvPicPr>
            <a:picLocks noChangeAspect="1"/>
          </p:cNvPicPr>
          <p:nvPr/>
        </p:nvPicPr>
        <p:blipFill>
          <a:blip r:embed="rId11"/>
          <a:stretch>
            <a:fillRect/>
          </a:stretch>
        </p:blipFill>
        <p:spPr>
          <a:xfrm>
            <a:off x="6607840" y="2622131"/>
            <a:ext cx="129929" cy="129929"/>
          </a:xfrm>
          <a:prstGeom prst="rect">
            <a:avLst/>
          </a:prstGeom>
        </p:spPr>
      </p:pic>
      <p:pic>
        <p:nvPicPr>
          <p:cNvPr id="12" name="Image 10" descr="preencoded.png"/>
          <p:cNvPicPr>
            <a:picLocks noChangeAspect="1"/>
          </p:cNvPicPr>
          <p:nvPr/>
        </p:nvPicPr>
        <p:blipFill>
          <a:blip r:embed="rId12"/>
          <a:stretch>
            <a:fillRect/>
          </a:stretch>
        </p:blipFill>
        <p:spPr>
          <a:xfrm>
            <a:off x="593963" y="3160410"/>
            <a:ext cx="5234300" cy="1039435"/>
          </a:xfrm>
          <a:prstGeom prst="rect">
            <a:avLst/>
          </a:prstGeom>
        </p:spPr>
      </p:pic>
      <p:pic>
        <p:nvPicPr>
          <p:cNvPr id="13" name="Image 11" descr="preencoded.png"/>
          <p:cNvPicPr>
            <a:picLocks noChangeAspect="1"/>
          </p:cNvPicPr>
          <p:nvPr/>
        </p:nvPicPr>
        <p:blipFill>
          <a:blip r:embed="rId8"/>
          <a:stretch>
            <a:fillRect/>
          </a:stretch>
        </p:blipFill>
        <p:spPr>
          <a:xfrm>
            <a:off x="742453" y="3308901"/>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1150803" y="3884303"/>
            <a:ext cx="167052" cy="129929"/>
          </a:xfrm>
          <a:prstGeom prst="rect">
            <a:avLst/>
          </a:prstGeom>
        </p:spPr>
      </p:pic>
      <p:pic>
        <p:nvPicPr>
          <p:cNvPr id="15" name="Image 13" descr="preencoded.png"/>
          <p:cNvPicPr>
            <a:picLocks noChangeAspect="1"/>
          </p:cNvPicPr>
          <p:nvPr/>
        </p:nvPicPr>
        <p:blipFill>
          <a:blip r:embed="rId12"/>
          <a:stretch>
            <a:fillRect/>
          </a:stretch>
        </p:blipFill>
        <p:spPr>
          <a:xfrm>
            <a:off x="6050999" y="3160410"/>
            <a:ext cx="5234300" cy="1039435"/>
          </a:xfrm>
          <a:prstGeom prst="rect">
            <a:avLst/>
          </a:prstGeom>
        </p:spPr>
      </p:pic>
      <p:pic>
        <p:nvPicPr>
          <p:cNvPr id="16" name="Image 14" descr="preencoded.png"/>
          <p:cNvPicPr>
            <a:picLocks noChangeAspect="1"/>
          </p:cNvPicPr>
          <p:nvPr/>
        </p:nvPicPr>
        <p:blipFill>
          <a:blip r:embed="rId10"/>
          <a:stretch>
            <a:fillRect/>
          </a:stretch>
        </p:blipFill>
        <p:spPr>
          <a:xfrm>
            <a:off x="6199490" y="3308901"/>
            <a:ext cx="296982" cy="296982"/>
          </a:xfrm>
          <a:prstGeom prst="rect">
            <a:avLst/>
          </a:prstGeom>
        </p:spPr>
      </p:pic>
      <p:pic>
        <p:nvPicPr>
          <p:cNvPr id="17" name="Image 15" descr="preencoded.png"/>
          <p:cNvPicPr>
            <a:picLocks noChangeAspect="1"/>
          </p:cNvPicPr>
          <p:nvPr/>
        </p:nvPicPr>
        <p:blipFill>
          <a:blip r:embed="rId14"/>
          <a:stretch>
            <a:fillRect/>
          </a:stretch>
        </p:blipFill>
        <p:spPr>
          <a:xfrm>
            <a:off x="6607840" y="3884303"/>
            <a:ext cx="129929" cy="129929"/>
          </a:xfrm>
          <a:prstGeom prst="rect">
            <a:avLst/>
          </a:prstGeom>
        </p:spPr>
      </p:pic>
      <p:pic>
        <p:nvPicPr>
          <p:cNvPr id="18" name="Image 16" descr="preencoded.png"/>
          <p:cNvPicPr>
            <a:picLocks noChangeAspect="1"/>
          </p:cNvPicPr>
          <p:nvPr/>
        </p:nvPicPr>
        <p:blipFill>
          <a:blip r:embed="rId15"/>
          <a:stretch>
            <a:fillRect/>
          </a:stretch>
        </p:blipFill>
        <p:spPr>
          <a:xfrm>
            <a:off x="10060250" y="1861116"/>
            <a:ext cx="928067" cy="928067"/>
          </a:xfrm>
          <a:prstGeom prst="rect">
            <a:avLst/>
          </a:prstGeom>
        </p:spPr>
      </p:pic>
      <p:sp>
        <p:nvSpPr>
          <p:cNvPr id="20" name="Text 0"/>
          <p:cNvSpPr/>
          <p:nvPr/>
        </p:nvSpPr>
        <p:spPr>
          <a:xfrm>
            <a:off x="816699" y="469015"/>
            <a:ext cx="7459574"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21" name="Text 1"/>
          <p:cNvSpPr/>
          <p:nvPr/>
        </p:nvSpPr>
        <p:spPr>
          <a:xfrm>
            <a:off x="593963" y="1304275"/>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What is the main purpose of an Internet Gateway (IGW) in an AWS VPC?</a:t>
            </a:r>
            <a:endParaRPr lang="en-US" sz="1754" dirty="0"/>
          </a:p>
        </p:txBody>
      </p:sp>
      <p:sp>
        <p:nvSpPr>
          <p:cNvPr id="22" name="Text 2"/>
          <p:cNvSpPr/>
          <p:nvPr/>
        </p:nvSpPr>
        <p:spPr>
          <a:xfrm>
            <a:off x="833375"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3"/>
          <p:cNvSpPr/>
          <p:nvPr/>
        </p:nvSpPr>
        <p:spPr>
          <a:xfrm>
            <a:off x="1150803" y="2046729"/>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provide private connectivity between VPCs in different regions.</a:t>
            </a:r>
            <a:endParaRPr lang="en-US" sz="1315" dirty="0"/>
          </a:p>
        </p:txBody>
      </p:sp>
      <p:sp>
        <p:nvSpPr>
          <p:cNvPr id="24" name="Text 4"/>
          <p:cNvSpPr/>
          <p:nvPr/>
        </p:nvSpPr>
        <p:spPr>
          <a:xfrm>
            <a:off x="1354978" y="2603570"/>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For cross-region VPC communication</a:t>
            </a:r>
            <a:endParaRPr lang="en-US" sz="1023" dirty="0"/>
          </a:p>
        </p:txBody>
      </p:sp>
      <p:sp>
        <p:nvSpPr>
          <p:cNvPr id="25" name="Text 5"/>
          <p:cNvSpPr/>
          <p:nvPr/>
        </p:nvSpPr>
        <p:spPr>
          <a:xfrm>
            <a:off x="6291281"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607839" y="2046729"/>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allow instances in private subnets to access the internet.</a:t>
            </a:r>
            <a:endParaRPr lang="en-US" sz="1315" dirty="0"/>
          </a:p>
        </p:txBody>
      </p:sp>
      <p:sp>
        <p:nvSpPr>
          <p:cNvPr id="27" name="Text 7"/>
          <p:cNvSpPr/>
          <p:nvPr/>
        </p:nvSpPr>
        <p:spPr>
          <a:xfrm>
            <a:off x="6812014" y="2603570"/>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Enables internet access for private resources</a:t>
            </a:r>
            <a:endParaRPr lang="en-US" sz="1023" dirty="0"/>
          </a:p>
        </p:txBody>
      </p:sp>
      <p:sp>
        <p:nvSpPr>
          <p:cNvPr id="28" name="Text 8"/>
          <p:cNvSpPr/>
          <p:nvPr/>
        </p:nvSpPr>
        <p:spPr>
          <a:xfrm>
            <a:off x="836421"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9"/>
          <p:cNvSpPr/>
          <p:nvPr/>
        </p:nvSpPr>
        <p:spPr>
          <a:xfrm>
            <a:off x="1150803" y="3308901"/>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enable communication between instances in a VPC and the internet.</a:t>
            </a:r>
            <a:endParaRPr lang="en-US" sz="1315" dirty="0"/>
          </a:p>
        </p:txBody>
      </p:sp>
      <p:sp>
        <p:nvSpPr>
          <p:cNvPr id="30" name="Text 10"/>
          <p:cNvSpPr/>
          <p:nvPr/>
        </p:nvSpPr>
        <p:spPr>
          <a:xfrm>
            <a:off x="1392101" y="3865742"/>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Main purpose - connecting VPC to internet</a:t>
            </a:r>
            <a:endParaRPr lang="en-US" sz="1023" dirty="0"/>
          </a:p>
        </p:txBody>
      </p:sp>
      <p:sp>
        <p:nvSpPr>
          <p:cNvPr id="31" name="Text 11"/>
          <p:cNvSpPr/>
          <p:nvPr/>
        </p:nvSpPr>
        <p:spPr>
          <a:xfrm>
            <a:off x="6286351"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2" name="Text 12"/>
          <p:cNvSpPr/>
          <p:nvPr/>
        </p:nvSpPr>
        <p:spPr>
          <a:xfrm>
            <a:off x="6607839" y="3308901"/>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route traffic between subnets within the same VPC.</a:t>
            </a:r>
            <a:endParaRPr lang="en-US" sz="1315" dirty="0"/>
          </a:p>
        </p:txBody>
      </p:sp>
      <p:sp>
        <p:nvSpPr>
          <p:cNvPr id="33" name="Text 13"/>
          <p:cNvSpPr/>
          <p:nvPr/>
        </p:nvSpPr>
        <p:spPr>
          <a:xfrm>
            <a:off x="6812014" y="3865742"/>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For internal VPC traffic routing</a:t>
            </a:r>
            <a:endParaRPr lang="en-US" sz="1023" dirty="0"/>
          </a:p>
        </p:txBody>
      </p:sp>
    </p:spTree>
    <p:extLst>
      <p:ext uri="{BB962C8B-B14F-4D97-AF65-F5344CB8AC3E}">
        <p14:creationId xmlns:p14="http://schemas.microsoft.com/office/powerpoint/2010/main" val="1016847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839857"/>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839857"/>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785804" cy="269140"/>
          </a:xfrm>
          <a:prstGeom prst="rect">
            <a:avLst/>
          </a:prstGeom>
        </p:spPr>
      </p:pic>
      <p:pic>
        <p:nvPicPr>
          <p:cNvPr id="7" name="Image 5" descr="preencoded.png"/>
          <p:cNvPicPr>
            <a:picLocks noChangeAspect="1"/>
          </p:cNvPicPr>
          <p:nvPr/>
        </p:nvPicPr>
        <p:blipFill>
          <a:blip r:embed="rId8"/>
          <a:stretch>
            <a:fillRect/>
          </a:stretch>
        </p:blipFill>
        <p:spPr>
          <a:xfrm>
            <a:off x="705331" y="1285714"/>
            <a:ext cx="129929" cy="129929"/>
          </a:xfrm>
          <a:prstGeom prst="rect">
            <a:avLst/>
          </a:prstGeom>
        </p:spPr>
      </p:pic>
      <p:pic>
        <p:nvPicPr>
          <p:cNvPr id="8" name="Image 6" descr="preencoded.png"/>
          <p:cNvPicPr>
            <a:picLocks noChangeAspect="1"/>
          </p:cNvPicPr>
          <p:nvPr/>
        </p:nvPicPr>
        <p:blipFill>
          <a:blip r:embed="rId9"/>
          <a:stretch>
            <a:fillRect/>
          </a:stretch>
        </p:blipFill>
        <p:spPr>
          <a:xfrm>
            <a:off x="593963" y="2167378"/>
            <a:ext cx="10691336" cy="2487221"/>
          </a:xfrm>
          <a:prstGeom prst="rect">
            <a:avLst/>
          </a:prstGeom>
        </p:spPr>
      </p:pic>
      <p:pic>
        <p:nvPicPr>
          <p:cNvPr id="9" name="Image 7" descr="preencoded.png"/>
          <p:cNvPicPr>
            <a:picLocks noChangeAspect="1"/>
          </p:cNvPicPr>
          <p:nvPr/>
        </p:nvPicPr>
        <p:blipFill>
          <a:blip r:embed="rId10"/>
          <a:stretch>
            <a:fillRect/>
          </a:stretch>
        </p:blipFill>
        <p:spPr>
          <a:xfrm>
            <a:off x="816699" y="3466672"/>
            <a:ext cx="167052" cy="167052"/>
          </a:xfrm>
          <a:prstGeom prst="rect">
            <a:avLst/>
          </a:prstGeom>
        </p:spPr>
      </p:pic>
      <p:pic>
        <p:nvPicPr>
          <p:cNvPr id="10" name="Image 8" descr="preencoded.png"/>
          <p:cNvPicPr>
            <a:picLocks noChangeAspect="1"/>
          </p:cNvPicPr>
          <p:nvPr/>
        </p:nvPicPr>
        <p:blipFill>
          <a:blip r:embed="rId10"/>
          <a:stretch>
            <a:fillRect/>
          </a:stretch>
        </p:blipFill>
        <p:spPr>
          <a:xfrm>
            <a:off x="816699" y="3837899"/>
            <a:ext cx="167052" cy="167052"/>
          </a:xfrm>
          <a:prstGeom prst="rect">
            <a:avLst/>
          </a:prstGeom>
        </p:spPr>
      </p:pic>
      <p:pic>
        <p:nvPicPr>
          <p:cNvPr id="11" name="Image 9" descr="preencoded.png"/>
          <p:cNvPicPr>
            <a:picLocks noChangeAspect="1"/>
          </p:cNvPicPr>
          <p:nvPr/>
        </p:nvPicPr>
        <p:blipFill>
          <a:blip r:embed="rId10"/>
          <a:stretch>
            <a:fillRect/>
          </a:stretch>
        </p:blipFill>
        <p:spPr>
          <a:xfrm>
            <a:off x="816699" y="4209126"/>
            <a:ext cx="167052" cy="167052"/>
          </a:xfrm>
          <a:prstGeom prst="rect">
            <a:avLst/>
          </a:prstGeom>
        </p:spPr>
      </p:pic>
      <p:pic>
        <p:nvPicPr>
          <p:cNvPr id="12" name="Image 10" descr="preencoded.png"/>
          <p:cNvPicPr>
            <a:picLocks noChangeAspect="1"/>
          </p:cNvPicPr>
          <p:nvPr/>
        </p:nvPicPr>
        <p:blipFill>
          <a:blip r:embed="rId11"/>
          <a:stretch>
            <a:fillRect/>
          </a:stretch>
        </p:blipFill>
        <p:spPr>
          <a:xfrm>
            <a:off x="593963" y="4877335"/>
            <a:ext cx="10691336" cy="1187926"/>
          </a:xfrm>
          <a:prstGeom prst="rect">
            <a:avLst/>
          </a:prstGeom>
        </p:spPr>
      </p:pic>
      <p:sp>
        <p:nvSpPr>
          <p:cNvPr id="15" name="Text 1"/>
          <p:cNvSpPr/>
          <p:nvPr/>
        </p:nvSpPr>
        <p:spPr>
          <a:xfrm>
            <a:off x="909506" y="1230030"/>
            <a:ext cx="2142966" cy="269140"/>
          </a:xfrm>
          <a:prstGeom prst="rect">
            <a:avLst/>
          </a:prstGeom>
          <a:noFill/>
          <a:ln/>
        </p:spPr>
        <p:txBody>
          <a:bodyPr vert="horz" wrap="square" lIns="0" tIns="0" rIns="0" bIns="0" rtlCol="0" anchor="t"/>
          <a:lstStyle/>
          <a:p>
            <a:pPr>
              <a:lnSpc>
                <a:spcPts val="1535"/>
              </a:lnSpc>
            </a:pPr>
            <a:r>
              <a:rPr lang="en-US" sz="1023" b="1" dirty="0">
                <a:solidFill>
                  <a:srgbClr val="FFFFFF"/>
                </a:solidFill>
                <a:latin typeface="ui-sans-serif" pitchFamily="34" charset="0"/>
                <a:ea typeface="ui-sans-serif" pitchFamily="34" charset="-122"/>
                <a:cs typeface="ui-sans-serif" pitchFamily="34" charset="-120"/>
              </a:rPr>
              <a:t>CORRECT ANSWER</a:t>
            </a:r>
            <a:endParaRPr lang="en-US" sz="1023" dirty="0"/>
          </a:p>
        </p:txBody>
      </p:sp>
      <p:sp>
        <p:nvSpPr>
          <p:cNvPr id="16" name="Text 2"/>
          <p:cNvSpPr/>
          <p:nvPr/>
        </p:nvSpPr>
        <p:spPr>
          <a:xfrm>
            <a:off x="593963" y="1647660"/>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C. To enable communication between instances in a VPC and the internet.</a:t>
            </a:r>
            <a:endParaRPr lang="en-US" sz="1754" dirty="0"/>
          </a:p>
        </p:txBody>
      </p:sp>
      <p:sp>
        <p:nvSpPr>
          <p:cNvPr id="17" name="Text 3"/>
          <p:cNvSpPr/>
          <p:nvPr/>
        </p:nvSpPr>
        <p:spPr>
          <a:xfrm>
            <a:off x="816699" y="2390114"/>
            <a:ext cx="10245864"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Explanation:</a:t>
            </a:r>
            <a:endParaRPr lang="en-US" sz="1461" dirty="0"/>
          </a:p>
        </p:txBody>
      </p:sp>
      <p:sp>
        <p:nvSpPr>
          <p:cNvPr id="18" name="Text 4"/>
          <p:cNvSpPr/>
          <p:nvPr/>
        </p:nvSpPr>
        <p:spPr>
          <a:xfrm>
            <a:off x="816699" y="2761341"/>
            <a:ext cx="10245864"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An Internet Gateway is a horizontally scaled, redundant, and highly available VPC component that allows communication between instances in a VPC and the internet.</a:t>
            </a:r>
            <a:endParaRPr lang="en-US" sz="1315" dirty="0"/>
          </a:p>
        </p:txBody>
      </p:sp>
      <p:sp>
        <p:nvSpPr>
          <p:cNvPr id="19" name="Text 5"/>
          <p:cNvSpPr/>
          <p:nvPr/>
        </p:nvSpPr>
        <p:spPr>
          <a:xfrm>
            <a:off x="1095120" y="3429550"/>
            <a:ext cx="65627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Serves as a target in VPC route tables for internet-routable traffic</a:t>
            </a:r>
            <a:endParaRPr lang="en-US" sz="1315" dirty="0"/>
          </a:p>
        </p:txBody>
      </p:sp>
      <p:sp>
        <p:nvSpPr>
          <p:cNvPr id="20" name="Text 6"/>
          <p:cNvSpPr/>
          <p:nvPr/>
        </p:nvSpPr>
        <p:spPr>
          <a:xfrm>
            <a:off x="1095120" y="3800777"/>
            <a:ext cx="59327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Enables instances in private subnets to access the internet</a:t>
            </a:r>
            <a:endParaRPr lang="en-US" sz="1315" dirty="0"/>
          </a:p>
        </p:txBody>
      </p:sp>
      <p:sp>
        <p:nvSpPr>
          <p:cNvPr id="21" name="Text 7"/>
          <p:cNvSpPr/>
          <p:nvPr/>
        </p:nvSpPr>
        <p:spPr>
          <a:xfrm>
            <a:off x="1095120" y="4172004"/>
            <a:ext cx="79099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Provides a single point of connectivity between the VPC and external networks</a:t>
            </a:r>
            <a:endParaRPr lang="en-US" sz="1315" dirty="0"/>
          </a:p>
        </p:txBody>
      </p:sp>
    </p:spTree>
    <p:extLst>
      <p:ext uri="{BB962C8B-B14F-4D97-AF65-F5344CB8AC3E}">
        <p14:creationId xmlns:p14="http://schemas.microsoft.com/office/powerpoint/2010/main" val="428390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749748"/>
            <a:ext cx="5234300" cy="779577"/>
          </a:xfrm>
          <a:prstGeom prst="rect">
            <a:avLst/>
          </a:prstGeom>
        </p:spPr>
      </p:pic>
      <p:pic>
        <p:nvPicPr>
          <p:cNvPr id="7" name="Image 5" descr="preencoded.png"/>
          <p:cNvPicPr>
            <a:picLocks noChangeAspect="1"/>
          </p:cNvPicPr>
          <p:nvPr/>
        </p:nvPicPr>
        <p:blipFill>
          <a:blip r:embed="rId8"/>
          <a:stretch>
            <a:fillRect/>
          </a:stretch>
        </p:blipFill>
        <p:spPr>
          <a:xfrm>
            <a:off x="742453" y="1898238"/>
            <a:ext cx="296982" cy="296982"/>
          </a:xfrm>
          <a:prstGeom prst="rect">
            <a:avLst/>
          </a:prstGeom>
        </p:spPr>
      </p:pic>
      <p:pic>
        <p:nvPicPr>
          <p:cNvPr id="8" name="Image 6" descr="preencoded.png"/>
          <p:cNvPicPr>
            <a:picLocks noChangeAspect="1"/>
          </p:cNvPicPr>
          <p:nvPr/>
        </p:nvPicPr>
        <p:blipFill>
          <a:blip r:embed="rId9"/>
          <a:stretch>
            <a:fillRect/>
          </a:stretch>
        </p:blipFill>
        <p:spPr>
          <a:xfrm>
            <a:off x="1150804" y="2213782"/>
            <a:ext cx="129929" cy="129929"/>
          </a:xfrm>
          <a:prstGeom prst="rect">
            <a:avLst/>
          </a:prstGeom>
        </p:spPr>
      </p:pic>
      <p:pic>
        <p:nvPicPr>
          <p:cNvPr id="9" name="Image 7" descr="preencoded.png"/>
          <p:cNvPicPr>
            <a:picLocks noChangeAspect="1"/>
          </p:cNvPicPr>
          <p:nvPr/>
        </p:nvPicPr>
        <p:blipFill>
          <a:blip r:embed="rId7"/>
          <a:stretch>
            <a:fillRect/>
          </a:stretch>
        </p:blipFill>
        <p:spPr>
          <a:xfrm>
            <a:off x="6050999" y="1749748"/>
            <a:ext cx="5234300" cy="779577"/>
          </a:xfrm>
          <a:prstGeom prst="rect">
            <a:avLst/>
          </a:prstGeom>
        </p:spPr>
      </p:pic>
      <p:pic>
        <p:nvPicPr>
          <p:cNvPr id="10" name="Image 8" descr="preencoded.png"/>
          <p:cNvPicPr>
            <a:picLocks noChangeAspect="1"/>
          </p:cNvPicPr>
          <p:nvPr/>
        </p:nvPicPr>
        <p:blipFill>
          <a:blip r:embed="rId10"/>
          <a:stretch>
            <a:fillRect/>
          </a:stretch>
        </p:blipFill>
        <p:spPr>
          <a:xfrm>
            <a:off x="6199490" y="1898238"/>
            <a:ext cx="296982" cy="296982"/>
          </a:xfrm>
          <a:prstGeom prst="rect">
            <a:avLst/>
          </a:prstGeom>
        </p:spPr>
      </p:pic>
      <p:pic>
        <p:nvPicPr>
          <p:cNvPr id="11" name="Image 9" descr="preencoded.png"/>
          <p:cNvPicPr>
            <a:picLocks noChangeAspect="1"/>
          </p:cNvPicPr>
          <p:nvPr/>
        </p:nvPicPr>
        <p:blipFill>
          <a:blip r:embed="rId11"/>
          <a:stretch>
            <a:fillRect/>
          </a:stretch>
        </p:blipFill>
        <p:spPr>
          <a:xfrm>
            <a:off x="6607840" y="2213782"/>
            <a:ext cx="129929" cy="129929"/>
          </a:xfrm>
          <a:prstGeom prst="rect">
            <a:avLst/>
          </a:prstGeom>
        </p:spPr>
      </p:pic>
      <p:pic>
        <p:nvPicPr>
          <p:cNvPr id="12" name="Image 10" descr="preencoded.png"/>
          <p:cNvPicPr>
            <a:picLocks noChangeAspect="1"/>
          </p:cNvPicPr>
          <p:nvPr/>
        </p:nvPicPr>
        <p:blipFill>
          <a:blip r:embed="rId12"/>
          <a:stretch>
            <a:fillRect/>
          </a:stretch>
        </p:blipFill>
        <p:spPr>
          <a:xfrm>
            <a:off x="593963" y="2752061"/>
            <a:ext cx="5234300" cy="1039435"/>
          </a:xfrm>
          <a:prstGeom prst="rect">
            <a:avLst/>
          </a:prstGeom>
        </p:spPr>
      </p:pic>
      <p:pic>
        <p:nvPicPr>
          <p:cNvPr id="13" name="Image 11" descr="preencoded.png"/>
          <p:cNvPicPr>
            <a:picLocks noChangeAspect="1"/>
          </p:cNvPicPr>
          <p:nvPr/>
        </p:nvPicPr>
        <p:blipFill>
          <a:blip r:embed="rId8"/>
          <a:stretch>
            <a:fillRect/>
          </a:stretch>
        </p:blipFill>
        <p:spPr>
          <a:xfrm>
            <a:off x="742453" y="2900551"/>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1150803" y="3475953"/>
            <a:ext cx="111368" cy="129929"/>
          </a:xfrm>
          <a:prstGeom prst="rect">
            <a:avLst/>
          </a:prstGeom>
        </p:spPr>
      </p:pic>
      <p:pic>
        <p:nvPicPr>
          <p:cNvPr id="15" name="Image 13" descr="preencoded.png"/>
          <p:cNvPicPr>
            <a:picLocks noChangeAspect="1"/>
          </p:cNvPicPr>
          <p:nvPr/>
        </p:nvPicPr>
        <p:blipFill>
          <a:blip r:embed="rId14"/>
          <a:stretch>
            <a:fillRect/>
          </a:stretch>
        </p:blipFill>
        <p:spPr>
          <a:xfrm>
            <a:off x="6050999" y="2752061"/>
            <a:ext cx="5234300" cy="1039435"/>
          </a:xfrm>
          <a:prstGeom prst="rect">
            <a:avLst/>
          </a:prstGeom>
        </p:spPr>
      </p:pic>
      <p:pic>
        <p:nvPicPr>
          <p:cNvPr id="16" name="Image 14" descr="preencoded.png"/>
          <p:cNvPicPr>
            <a:picLocks noChangeAspect="1"/>
          </p:cNvPicPr>
          <p:nvPr/>
        </p:nvPicPr>
        <p:blipFill>
          <a:blip r:embed="rId10"/>
          <a:stretch>
            <a:fillRect/>
          </a:stretch>
        </p:blipFill>
        <p:spPr>
          <a:xfrm>
            <a:off x="6199490" y="2900551"/>
            <a:ext cx="296982" cy="296982"/>
          </a:xfrm>
          <a:prstGeom prst="rect">
            <a:avLst/>
          </a:prstGeom>
        </p:spPr>
      </p:pic>
      <p:pic>
        <p:nvPicPr>
          <p:cNvPr id="17" name="Image 15" descr="preencoded.png"/>
          <p:cNvPicPr>
            <a:picLocks noChangeAspect="1"/>
          </p:cNvPicPr>
          <p:nvPr/>
        </p:nvPicPr>
        <p:blipFill>
          <a:blip r:embed="rId15"/>
          <a:stretch>
            <a:fillRect/>
          </a:stretch>
        </p:blipFill>
        <p:spPr>
          <a:xfrm>
            <a:off x="6607840" y="3216094"/>
            <a:ext cx="167052" cy="129929"/>
          </a:xfrm>
          <a:prstGeom prst="rect">
            <a:avLst/>
          </a:prstGeom>
        </p:spPr>
      </p:pic>
      <p:pic>
        <p:nvPicPr>
          <p:cNvPr id="18" name="Image 16" descr="preencoded.png"/>
          <p:cNvPicPr>
            <a:picLocks noChangeAspect="1"/>
          </p:cNvPicPr>
          <p:nvPr/>
        </p:nvPicPr>
        <p:blipFill>
          <a:blip r:embed="rId16"/>
          <a:stretch>
            <a:fillRect/>
          </a:stretch>
        </p:blipFill>
        <p:spPr>
          <a:xfrm>
            <a:off x="7325642" y="4682441"/>
            <a:ext cx="3959658" cy="1484908"/>
          </a:xfrm>
          <a:prstGeom prst="rect">
            <a:avLst/>
          </a:prstGeom>
        </p:spPr>
      </p:pic>
      <p:pic>
        <p:nvPicPr>
          <p:cNvPr id="19" name="Image 17" descr="preencoded.png"/>
          <p:cNvPicPr>
            <a:picLocks noChangeAspect="1"/>
          </p:cNvPicPr>
          <p:nvPr/>
        </p:nvPicPr>
        <p:blipFill>
          <a:blip r:embed="rId17"/>
          <a:stretch>
            <a:fillRect/>
          </a:stretch>
        </p:blipFill>
        <p:spPr>
          <a:xfrm>
            <a:off x="7474132" y="5239281"/>
            <a:ext cx="148491" cy="148491"/>
          </a:xfrm>
          <a:prstGeom prst="rect">
            <a:avLst/>
          </a:prstGeom>
        </p:spPr>
      </p:pic>
      <p:pic>
        <p:nvPicPr>
          <p:cNvPr id="20" name="Image 18" descr="preencoded.png"/>
          <p:cNvPicPr>
            <a:picLocks noChangeAspect="1"/>
          </p:cNvPicPr>
          <p:nvPr/>
        </p:nvPicPr>
        <p:blipFill>
          <a:blip r:embed="rId17"/>
          <a:stretch>
            <a:fillRect/>
          </a:stretch>
        </p:blipFill>
        <p:spPr>
          <a:xfrm>
            <a:off x="7474132" y="5536263"/>
            <a:ext cx="148491" cy="148491"/>
          </a:xfrm>
          <a:prstGeom prst="rect">
            <a:avLst/>
          </a:prstGeom>
        </p:spPr>
      </p:pic>
      <p:pic>
        <p:nvPicPr>
          <p:cNvPr id="21" name="Image 19" descr="preencoded.png"/>
          <p:cNvPicPr>
            <a:picLocks noChangeAspect="1"/>
          </p:cNvPicPr>
          <p:nvPr/>
        </p:nvPicPr>
        <p:blipFill>
          <a:blip r:embed="rId17"/>
          <a:stretch>
            <a:fillRect/>
          </a:stretch>
        </p:blipFill>
        <p:spPr>
          <a:xfrm>
            <a:off x="7474132" y="5833244"/>
            <a:ext cx="148491" cy="148491"/>
          </a:xfrm>
          <a:prstGeom prst="rect">
            <a:avLst/>
          </a:prstGeom>
        </p:spPr>
      </p:pic>
      <p:pic>
        <p:nvPicPr>
          <p:cNvPr id="22" name="Image 20" descr="preencoded.png"/>
          <p:cNvPicPr>
            <a:picLocks noChangeAspect="1"/>
          </p:cNvPicPr>
          <p:nvPr/>
        </p:nvPicPr>
        <p:blipFill>
          <a:blip r:embed="rId18"/>
          <a:stretch>
            <a:fillRect/>
          </a:stretch>
        </p:blipFill>
        <p:spPr>
          <a:xfrm>
            <a:off x="9503410" y="1267153"/>
            <a:ext cx="1187926" cy="1187926"/>
          </a:xfrm>
          <a:prstGeom prst="rect">
            <a:avLst/>
          </a:prstGeom>
        </p:spPr>
      </p:pic>
      <p:sp>
        <p:nvSpPr>
          <p:cNvPr id="23" name="Text 0"/>
          <p:cNvSpPr/>
          <p:nvPr/>
        </p:nvSpPr>
        <p:spPr>
          <a:xfrm>
            <a:off x="816700" y="469015"/>
            <a:ext cx="7089274"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24" name="Text 1"/>
          <p:cNvSpPr/>
          <p:nvPr/>
        </p:nvSpPr>
        <p:spPr>
          <a:xfrm>
            <a:off x="593963" y="1230030"/>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statement accurately defines a public subnet in an AWS VPC?</a:t>
            </a:r>
            <a:endParaRPr lang="en-US" sz="1754" dirty="0"/>
          </a:p>
        </p:txBody>
      </p:sp>
      <p:sp>
        <p:nvSpPr>
          <p:cNvPr id="25" name="Text 2"/>
          <p:cNvSpPr/>
          <p:nvPr/>
        </p:nvSpPr>
        <p:spPr>
          <a:xfrm>
            <a:off x="833375"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6" name="Text 3"/>
          <p:cNvSpPr/>
          <p:nvPr/>
        </p:nvSpPr>
        <p:spPr>
          <a:xfrm>
            <a:off x="1150804" y="1898238"/>
            <a:ext cx="459445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 subnet that has a route to a NAT Gateway</a:t>
            </a:r>
            <a:endParaRPr lang="en-US" sz="1315" dirty="0"/>
          </a:p>
        </p:txBody>
      </p:sp>
      <p:sp>
        <p:nvSpPr>
          <p:cNvPr id="27" name="Text 4"/>
          <p:cNvSpPr/>
          <p:nvPr/>
        </p:nvSpPr>
        <p:spPr>
          <a:xfrm>
            <a:off x="1354979" y="2195220"/>
            <a:ext cx="459445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Incorrect - NAT Gateway enables outbound connectivity</a:t>
            </a:r>
            <a:endParaRPr lang="en-US" sz="1023" dirty="0"/>
          </a:p>
        </p:txBody>
      </p:sp>
      <p:sp>
        <p:nvSpPr>
          <p:cNvPr id="28" name="Text 5"/>
          <p:cNvSpPr/>
          <p:nvPr/>
        </p:nvSpPr>
        <p:spPr>
          <a:xfrm>
            <a:off x="6291281"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9" name="Text 6"/>
          <p:cNvSpPr/>
          <p:nvPr/>
        </p:nvSpPr>
        <p:spPr>
          <a:xfrm>
            <a:off x="6607840" y="1898238"/>
            <a:ext cx="494491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 subnet that has a route to an Internet Gateway</a:t>
            </a:r>
            <a:endParaRPr lang="en-US" sz="1315" dirty="0"/>
          </a:p>
        </p:txBody>
      </p:sp>
      <p:sp>
        <p:nvSpPr>
          <p:cNvPr id="30" name="Text 7"/>
          <p:cNvSpPr/>
          <p:nvPr/>
        </p:nvSpPr>
        <p:spPr>
          <a:xfrm>
            <a:off x="6812015" y="2195220"/>
            <a:ext cx="4944917"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Correct - Direct connectivity to internet</a:t>
            </a:r>
            <a:endParaRPr lang="en-US" sz="1023" dirty="0"/>
          </a:p>
        </p:txBody>
      </p:sp>
      <p:sp>
        <p:nvSpPr>
          <p:cNvPr id="31" name="Text 8"/>
          <p:cNvSpPr/>
          <p:nvPr/>
        </p:nvSpPr>
        <p:spPr>
          <a:xfrm>
            <a:off x="836421" y="290055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2" name="Text 9"/>
          <p:cNvSpPr/>
          <p:nvPr/>
        </p:nvSpPr>
        <p:spPr>
          <a:xfrm>
            <a:off x="1150803" y="2900551"/>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 subnet whose instances are only accessible via a VPN connection</a:t>
            </a:r>
            <a:endParaRPr lang="en-US" sz="1315" dirty="0"/>
          </a:p>
        </p:txBody>
      </p:sp>
      <p:sp>
        <p:nvSpPr>
          <p:cNvPr id="33" name="Text 10"/>
          <p:cNvSpPr/>
          <p:nvPr/>
        </p:nvSpPr>
        <p:spPr>
          <a:xfrm>
            <a:off x="1336417" y="3457392"/>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Incorrect - Private subnet definition</a:t>
            </a:r>
            <a:endParaRPr lang="en-US" sz="1023" dirty="0"/>
          </a:p>
        </p:txBody>
      </p:sp>
      <p:sp>
        <p:nvSpPr>
          <p:cNvPr id="34" name="Text 11"/>
          <p:cNvSpPr/>
          <p:nvPr/>
        </p:nvSpPr>
        <p:spPr>
          <a:xfrm>
            <a:off x="6286351" y="290055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5" name="Text 12"/>
          <p:cNvSpPr/>
          <p:nvPr/>
        </p:nvSpPr>
        <p:spPr>
          <a:xfrm>
            <a:off x="6607840" y="2900551"/>
            <a:ext cx="485477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 subnet that contains only private IP addresses</a:t>
            </a:r>
            <a:endParaRPr lang="en-US" sz="1315" dirty="0"/>
          </a:p>
        </p:txBody>
      </p:sp>
      <p:sp>
        <p:nvSpPr>
          <p:cNvPr id="36" name="Text 13"/>
          <p:cNvSpPr/>
          <p:nvPr/>
        </p:nvSpPr>
        <p:spPr>
          <a:xfrm>
            <a:off x="6849138" y="3197533"/>
            <a:ext cx="485477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Incorrect - Definition of private subnet</a:t>
            </a:r>
            <a:endParaRPr lang="en-US" sz="1023" dirty="0"/>
          </a:p>
        </p:txBody>
      </p:sp>
      <p:sp>
        <p:nvSpPr>
          <p:cNvPr id="37" name="Text 14"/>
          <p:cNvSpPr/>
          <p:nvPr/>
        </p:nvSpPr>
        <p:spPr>
          <a:xfrm>
            <a:off x="7474133" y="4830931"/>
            <a:ext cx="439521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Public Subnet Characteristics</a:t>
            </a:r>
            <a:endParaRPr lang="en-US" sz="1315" dirty="0"/>
          </a:p>
        </p:txBody>
      </p:sp>
      <p:sp>
        <p:nvSpPr>
          <p:cNvPr id="38" name="Text 15"/>
          <p:cNvSpPr/>
          <p:nvPr/>
        </p:nvSpPr>
        <p:spPr>
          <a:xfrm>
            <a:off x="7696869" y="5202158"/>
            <a:ext cx="236082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Route to Internet Gateway</a:t>
            </a:r>
            <a:endParaRPr lang="en-US" sz="1169" dirty="0"/>
          </a:p>
        </p:txBody>
      </p:sp>
      <p:sp>
        <p:nvSpPr>
          <p:cNvPr id="39" name="Text 16"/>
          <p:cNvSpPr/>
          <p:nvPr/>
        </p:nvSpPr>
        <p:spPr>
          <a:xfrm>
            <a:off x="7696869" y="5499140"/>
            <a:ext cx="177632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Public IP addressing</a:t>
            </a:r>
            <a:endParaRPr lang="en-US" sz="1169" dirty="0"/>
          </a:p>
        </p:txBody>
      </p:sp>
      <p:sp>
        <p:nvSpPr>
          <p:cNvPr id="40" name="Text 17"/>
          <p:cNvSpPr/>
          <p:nvPr/>
        </p:nvSpPr>
        <p:spPr>
          <a:xfrm>
            <a:off x="7696868" y="5796122"/>
            <a:ext cx="244139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Direct internet connectivity</a:t>
            </a:r>
            <a:endParaRPr lang="en-US" sz="1169" dirty="0"/>
          </a:p>
        </p:txBody>
      </p:sp>
    </p:spTree>
    <p:extLst>
      <p:ext uri="{BB962C8B-B14F-4D97-AF65-F5344CB8AC3E}">
        <p14:creationId xmlns:p14="http://schemas.microsoft.com/office/powerpoint/2010/main" val="3656309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564134"/>
            <a:ext cx="10691336" cy="668209"/>
          </a:xfrm>
          <a:prstGeom prst="rect">
            <a:avLst/>
          </a:prstGeom>
        </p:spPr>
      </p:pic>
      <p:pic>
        <p:nvPicPr>
          <p:cNvPr id="7" name="Image 5" descr="preencoded.png"/>
          <p:cNvPicPr>
            <a:picLocks noChangeAspect="1"/>
          </p:cNvPicPr>
          <p:nvPr/>
        </p:nvPicPr>
        <p:blipFill>
          <a:blip r:embed="rId8"/>
          <a:stretch>
            <a:fillRect/>
          </a:stretch>
        </p:blipFill>
        <p:spPr>
          <a:xfrm>
            <a:off x="742454" y="1686537"/>
            <a:ext cx="371227" cy="371227"/>
          </a:xfrm>
          <a:prstGeom prst="rect">
            <a:avLst/>
          </a:prstGeom>
        </p:spPr>
      </p:pic>
      <p:pic>
        <p:nvPicPr>
          <p:cNvPr id="8" name="Image 6" descr="preencoded.png"/>
          <p:cNvPicPr>
            <a:picLocks noChangeAspect="1"/>
          </p:cNvPicPr>
          <p:nvPr/>
        </p:nvPicPr>
        <p:blipFill>
          <a:blip r:embed="rId9"/>
          <a:stretch>
            <a:fillRect/>
          </a:stretch>
        </p:blipFill>
        <p:spPr>
          <a:xfrm>
            <a:off x="593963" y="2455079"/>
            <a:ext cx="10691336" cy="2153116"/>
          </a:xfrm>
          <a:prstGeom prst="rect">
            <a:avLst/>
          </a:prstGeom>
        </p:spPr>
      </p:pic>
      <p:pic>
        <p:nvPicPr>
          <p:cNvPr id="9" name="Image 7" descr="preencoded.png"/>
          <p:cNvPicPr>
            <a:picLocks noChangeAspect="1"/>
          </p:cNvPicPr>
          <p:nvPr/>
        </p:nvPicPr>
        <p:blipFill>
          <a:blip r:embed="rId10"/>
          <a:stretch>
            <a:fillRect/>
          </a:stretch>
        </p:blipFill>
        <p:spPr>
          <a:xfrm>
            <a:off x="816699" y="3605882"/>
            <a:ext cx="148491" cy="148491"/>
          </a:xfrm>
          <a:prstGeom prst="rect">
            <a:avLst/>
          </a:prstGeom>
        </p:spPr>
      </p:pic>
      <p:pic>
        <p:nvPicPr>
          <p:cNvPr id="10" name="Image 8" descr="preencoded.png"/>
          <p:cNvPicPr>
            <a:picLocks noChangeAspect="1"/>
          </p:cNvPicPr>
          <p:nvPr/>
        </p:nvPicPr>
        <p:blipFill>
          <a:blip r:embed="rId10"/>
          <a:stretch>
            <a:fillRect/>
          </a:stretch>
        </p:blipFill>
        <p:spPr>
          <a:xfrm>
            <a:off x="816699" y="3902864"/>
            <a:ext cx="148491" cy="148491"/>
          </a:xfrm>
          <a:prstGeom prst="rect">
            <a:avLst/>
          </a:prstGeom>
        </p:spPr>
      </p:pic>
      <p:pic>
        <p:nvPicPr>
          <p:cNvPr id="11" name="Image 9" descr="preencoded.png"/>
          <p:cNvPicPr>
            <a:picLocks noChangeAspect="1"/>
          </p:cNvPicPr>
          <p:nvPr/>
        </p:nvPicPr>
        <p:blipFill>
          <a:blip r:embed="rId10"/>
          <a:stretch>
            <a:fillRect/>
          </a:stretch>
        </p:blipFill>
        <p:spPr>
          <a:xfrm>
            <a:off x="816699" y="4199845"/>
            <a:ext cx="148491" cy="148491"/>
          </a:xfrm>
          <a:prstGeom prst="rect">
            <a:avLst/>
          </a:prstGeom>
        </p:spPr>
      </p:pic>
      <p:pic>
        <p:nvPicPr>
          <p:cNvPr id="12" name="Image 10" descr="preencoded.png"/>
          <p:cNvPicPr>
            <a:picLocks noChangeAspect="1"/>
          </p:cNvPicPr>
          <p:nvPr/>
        </p:nvPicPr>
        <p:blipFill>
          <a:blip r:embed="rId11"/>
          <a:stretch>
            <a:fillRect/>
          </a:stretch>
        </p:blipFill>
        <p:spPr>
          <a:xfrm>
            <a:off x="2078872" y="4958461"/>
            <a:ext cx="2375853" cy="816699"/>
          </a:xfrm>
          <a:prstGeom prst="rect">
            <a:avLst/>
          </a:prstGeom>
        </p:spPr>
      </p:pic>
      <p:pic>
        <p:nvPicPr>
          <p:cNvPr id="13" name="Image 11" descr="preencoded.png"/>
          <p:cNvPicPr>
            <a:picLocks noChangeAspect="1"/>
          </p:cNvPicPr>
          <p:nvPr/>
        </p:nvPicPr>
        <p:blipFill>
          <a:blip r:embed="rId12"/>
          <a:stretch>
            <a:fillRect/>
          </a:stretch>
        </p:blipFill>
        <p:spPr>
          <a:xfrm>
            <a:off x="3127587" y="5016545"/>
            <a:ext cx="278420" cy="296982"/>
          </a:xfrm>
          <a:prstGeom prst="rect">
            <a:avLst/>
          </a:prstGeom>
        </p:spPr>
      </p:pic>
      <p:pic>
        <p:nvPicPr>
          <p:cNvPr id="14" name="Image 12" descr="preencoded.png"/>
          <p:cNvPicPr>
            <a:picLocks noChangeAspect="1"/>
          </p:cNvPicPr>
          <p:nvPr/>
        </p:nvPicPr>
        <p:blipFill>
          <a:blip r:embed="rId13"/>
          <a:stretch>
            <a:fillRect/>
          </a:stretch>
        </p:blipFill>
        <p:spPr>
          <a:xfrm>
            <a:off x="4528969" y="5304246"/>
            <a:ext cx="742454" cy="18561"/>
          </a:xfrm>
          <a:prstGeom prst="rect">
            <a:avLst/>
          </a:prstGeom>
        </p:spPr>
      </p:pic>
      <p:pic>
        <p:nvPicPr>
          <p:cNvPr id="16" name="Image 14" descr="preencoded.png"/>
          <p:cNvPicPr>
            <a:picLocks noChangeAspect="1"/>
          </p:cNvPicPr>
          <p:nvPr/>
        </p:nvPicPr>
        <p:blipFill>
          <a:blip r:embed="rId14"/>
          <a:stretch>
            <a:fillRect/>
          </a:stretch>
        </p:blipFill>
        <p:spPr>
          <a:xfrm>
            <a:off x="5328963" y="4955000"/>
            <a:ext cx="1781889" cy="816699"/>
          </a:xfrm>
          <a:prstGeom prst="rect">
            <a:avLst/>
          </a:prstGeom>
        </p:spPr>
      </p:pic>
      <p:pic>
        <p:nvPicPr>
          <p:cNvPr id="17" name="Image 15" descr="preencoded.png"/>
          <p:cNvPicPr>
            <a:picLocks noChangeAspect="1"/>
          </p:cNvPicPr>
          <p:nvPr/>
        </p:nvPicPr>
        <p:blipFill>
          <a:blip r:embed="rId15"/>
          <a:stretch>
            <a:fillRect/>
          </a:stretch>
        </p:blipFill>
        <p:spPr>
          <a:xfrm>
            <a:off x="6108539" y="5090790"/>
            <a:ext cx="222736" cy="296982"/>
          </a:xfrm>
          <a:prstGeom prst="rect">
            <a:avLst/>
          </a:prstGeom>
        </p:spPr>
      </p:pic>
      <p:pic>
        <p:nvPicPr>
          <p:cNvPr id="18" name="Image 16" descr="preencoded.png"/>
          <p:cNvPicPr>
            <a:picLocks noChangeAspect="1"/>
          </p:cNvPicPr>
          <p:nvPr/>
        </p:nvPicPr>
        <p:blipFill>
          <a:blip r:embed="rId13"/>
          <a:stretch>
            <a:fillRect/>
          </a:stretch>
        </p:blipFill>
        <p:spPr>
          <a:xfrm>
            <a:off x="7201803" y="5304246"/>
            <a:ext cx="742454" cy="18561"/>
          </a:xfrm>
          <a:prstGeom prst="rect">
            <a:avLst/>
          </a:prstGeom>
        </p:spPr>
      </p:pic>
      <p:pic>
        <p:nvPicPr>
          <p:cNvPr id="19" name="Image 17" descr="preencoded.png"/>
          <p:cNvPicPr>
            <a:picLocks noChangeAspect="1"/>
          </p:cNvPicPr>
          <p:nvPr/>
        </p:nvPicPr>
        <p:blipFill>
          <a:blip r:embed="rId16"/>
          <a:stretch>
            <a:fillRect/>
          </a:stretch>
        </p:blipFill>
        <p:spPr>
          <a:xfrm>
            <a:off x="8001800" y="4927245"/>
            <a:ext cx="1781889" cy="965190"/>
          </a:xfrm>
          <a:prstGeom prst="rect">
            <a:avLst/>
          </a:prstGeom>
        </p:spPr>
      </p:pic>
      <p:pic>
        <p:nvPicPr>
          <p:cNvPr id="20" name="Image 18" descr="preencoded.png"/>
          <p:cNvPicPr>
            <a:picLocks noChangeAspect="1"/>
          </p:cNvPicPr>
          <p:nvPr/>
        </p:nvPicPr>
        <p:blipFill>
          <a:blip r:embed="rId17"/>
          <a:stretch>
            <a:fillRect/>
          </a:stretch>
        </p:blipFill>
        <p:spPr>
          <a:xfrm>
            <a:off x="8770237" y="4942299"/>
            <a:ext cx="278420" cy="296982"/>
          </a:xfrm>
          <a:prstGeom prst="rect">
            <a:avLst/>
          </a:prstGeom>
        </p:spPr>
      </p:pic>
      <p:sp>
        <p:nvSpPr>
          <p:cNvPr id="22" name="Text 0"/>
          <p:cNvSpPr/>
          <p:nvPr/>
        </p:nvSpPr>
        <p:spPr>
          <a:xfrm>
            <a:off x="816700" y="469015"/>
            <a:ext cx="679554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2</a:t>
            </a:r>
            <a:endParaRPr lang="en-US" sz="2192" dirty="0"/>
          </a:p>
        </p:txBody>
      </p:sp>
      <p:sp>
        <p:nvSpPr>
          <p:cNvPr id="23" name="Text 1"/>
          <p:cNvSpPr/>
          <p:nvPr/>
        </p:nvSpPr>
        <p:spPr>
          <a:xfrm>
            <a:off x="593963" y="1155785"/>
            <a:ext cx="12829604" cy="259859"/>
          </a:xfrm>
          <a:prstGeom prst="rect">
            <a:avLst/>
          </a:prstGeom>
          <a:noFill/>
          <a:ln/>
        </p:spPr>
        <p:txBody>
          <a:bodyPr vert="horz" wrap="square" lIns="0" tIns="0" rIns="0" bIns="0" rtlCol="0" anchor="t"/>
          <a:lstStyle/>
          <a:p>
            <a:pPr>
              <a:lnSpc>
                <a:spcPts val="2046"/>
              </a:lnSpc>
            </a:pPr>
            <a:r>
              <a:rPr lang="en-US" sz="1315" i="1" dirty="0">
                <a:solidFill>
                  <a:srgbClr val="4B5563"/>
                </a:solidFill>
                <a:latin typeface="ui-sans-serif" pitchFamily="34" charset="0"/>
                <a:ea typeface="ui-sans-serif" pitchFamily="34" charset="-122"/>
                <a:cs typeface="ui-sans-serif" pitchFamily="34" charset="-120"/>
              </a:rPr>
              <a:t>Which statement accurately defines a public subnet in an AWS VPC?</a:t>
            </a:r>
            <a:endParaRPr lang="en-US" sz="1315" dirty="0"/>
          </a:p>
        </p:txBody>
      </p:sp>
      <p:sp>
        <p:nvSpPr>
          <p:cNvPr id="24" name="Text 2"/>
          <p:cNvSpPr/>
          <p:nvPr/>
        </p:nvSpPr>
        <p:spPr>
          <a:xfrm>
            <a:off x="864263" y="1712625"/>
            <a:ext cx="371227" cy="371227"/>
          </a:xfrm>
          <a:prstGeom prst="rect">
            <a:avLst/>
          </a:prstGeom>
          <a:noFill/>
          <a:ln/>
        </p:spPr>
        <p:txBody>
          <a:bodyPr vert="horz" wrap="square" lIns="0" tIns="0" rIns="0" bIns="0" rtlCol="0" anchor="t"/>
          <a:lstStyle/>
          <a:p>
            <a:pPr>
              <a:lnSpc>
                <a:spcPts val="2046"/>
              </a:lnSpc>
            </a:pPr>
            <a:r>
              <a:rPr lang="en-US" sz="1315" b="1" dirty="0">
                <a:solidFill>
                  <a:srgbClr val="FFFFFF"/>
                </a:solidFill>
                <a:latin typeface="ui-sans-serif" pitchFamily="34" charset="0"/>
                <a:ea typeface="ui-sans-serif" pitchFamily="34" charset="-122"/>
                <a:cs typeface="ui-sans-serif" pitchFamily="34" charset="-120"/>
              </a:rPr>
              <a:t>B</a:t>
            </a:r>
            <a:endParaRPr lang="en-US" sz="1315" dirty="0"/>
          </a:p>
        </p:txBody>
      </p:sp>
      <p:sp>
        <p:nvSpPr>
          <p:cNvPr id="25" name="Text 3"/>
          <p:cNvSpPr/>
          <p:nvPr/>
        </p:nvSpPr>
        <p:spPr>
          <a:xfrm>
            <a:off x="1225049" y="1768309"/>
            <a:ext cx="5533428" cy="259859"/>
          </a:xfrm>
          <a:prstGeom prst="rect">
            <a:avLst/>
          </a:prstGeom>
          <a:noFill/>
          <a:ln/>
        </p:spPr>
        <p:txBody>
          <a:bodyPr vert="horz" wrap="square" lIns="0" tIns="0" rIns="0" bIns="0" rtlCol="0" anchor="t"/>
          <a:lstStyle/>
          <a:p>
            <a:pPr>
              <a:lnSpc>
                <a:spcPts val="2046"/>
              </a:lnSpc>
            </a:pPr>
            <a:r>
              <a:rPr lang="en-US" sz="1461" dirty="0">
                <a:solidFill>
                  <a:srgbClr val="1F2937"/>
                </a:solidFill>
                <a:latin typeface="ui-sans-serif" pitchFamily="34" charset="0"/>
                <a:ea typeface="ui-sans-serif" pitchFamily="34" charset="-122"/>
                <a:cs typeface="ui-sans-serif" pitchFamily="34" charset="-120"/>
              </a:rPr>
              <a:t>A subnet that has a route to an Internet Gateway.</a:t>
            </a:r>
            <a:endParaRPr lang="en-US" sz="1461" dirty="0"/>
          </a:p>
        </p:txBody>
      </p:sp>
      <p:sp>
        <p:nvSpPr>
          <p:cNvPr id="26" name="Text 4"/>
          <p:cNvSpPr/>
          <p:nvPr/>
        </p:nvSpPr>
        <p:spPr>
          <a:xfrm>
            <a:off x="816699" y="2677815"/>
            <a:ext cx="10245864"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Explanation:</a:t>
            </a:r>
            <a:endParaRPr lang="en-US" sz="1315" dirty="0"/>
          </a:p>
        </p:txBody>
      </p:sp>
      <p:sp>
        <p:nvSpPr>
          <p:cNvPr id="27" name="Text 5"/>
          <p:cNvSpPr/>
          <p:nvPr/>
        </p:nvSpPr>
        <p:spPr>
          <a:xfrm>
            <a:off x="816699" y="3011920"/>
            <a:ext cx="10245864"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 public subnet is a subnet whose route table contains a route to an Internet Gateway, allowing resources within it to communicate directly with the internet.</a:t>
            </a:r>
            <a:endParaRPr lang="en-US" sz="1169" dirty="0"/>
          </a:p>
        </p:txBody>
      </p:sp>
      <p:sp>
        <p:nvSpPr>
          <p:cNvPr id="28" name="Text 6"/>
          <p:cNvSpPr/>
          <p:nvPr/>
        </p:nvSpPr>
        <p:spPr>
          <a:xfrm>
            <a:off x="1039436" y="3568760"/>
            <a:ext cx="8129696"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Key components: Route table with Internet Gateway route, proper NACLs, and subnet CIDR</a:t>
            </a:r>
            <a:endParaRPr lang="en-US" sz="1169" dirty="0"/>
          </a:p>
        </p:txBody>
      </p:sp>
      <p:sp>
        <p:nvSpPr>
          <p:cNvPr id="29" name="Text 7"/>
          <p:cNvSpPr/>
          <p:nvPr/>
        </p:nvSpPr>
        <p:spPr>
          <a:xfrm>
            <a:off x="1039435" y="3865741"/>
            <a:ext cx="7906612"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Resources in public subnets can be accessed from the internet using public IP addresses</a:t>
            </a:r>
            <a:endParaRPr lang="en-US" sz="1169" dirty="0"/>
          </a:p>
        </p:txBody>
      </p:sp>
      <p:sp>
        <p:nvSpPr>
          <p:cNvPr id="30" name="Text 8"/>
          <p:cNvSpPr/>
          <p:nvPr/>
        </p:nvSpPr>
        <p:spPr>
          <a:xfrm>
            <a:off x="1039435" y="4162723"/>
            <a:ext cx="7308009"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Public subnets are typically used for resources that need to be publicly accessible</a:t>
            </a:r>
            <a:endParaRPr lang="en-US" sz="1169" dirty="0"/>
          </a:p>
        </p:txBody>
      </p:sp>
      <p:sp>
        <p:nvSpPr>
          <p:cNvPr id="31" name="Text 9"/>
          <p:cNvSpPr/>
          <p:nvPr/>
        </p:nvSpPr>
        <p:spPr>
          <a:xfrm>
            <a:off x="2190239" y="5387772"/>
            <a:ext cx="2153116"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VPC</a:t>
            </a:r>
            <a:endParaRPr lang="en-US" sz="1169" dirty="0"/>
          </a:p>
        </p:txBody>
      </p:sp>
      <p:sp>
        <p:nvSpPr>
          <p:cNvPr id="32" name="Text 10"/>
          <p:cNvSpPr/>
          <p:nvPr/>
        </p:nvSpPr>
        <p:spPr>
          <a:xfrm>
            <a:off x="2808408" y="5573385"/>
            <a:ext cx="945933" cy="148491"/>
          </a:xfrm>
          <a:prstGeom prst="rect">
            <a:avLst/>
          </a:prstGeom>
          <a:noFill/>
          <a:ln/>
        </p:spPr>
        <p:txBody>
          <a:bodyPr vert="horz" wrap="square" lIns="0" tIns="0" rIns="0" bIns="0" rtlCol="0" anchor="t"/>
          <a:lstStyle/>
          <a:p>
            <a:pPr algn="ctr">
              <a:lnSpc>
                <a:spcPts val="1169"/>
              </a:lnSpc>
            </a:pPr>
            <a:r>
              <a:rPr lang="en-US" sz="877" dirty="0">
                <a:solidFill>
                  <a:srgbClr val="4B5563"/>
                </a:solidFill>
                <a:highlight>
                  <a:srgbClr val="E5E7EB"/>
                </a:highlight>
                <a:latin typeface="ui-sans-serif" pitchFamily="34" charset="0"/>
                <a:ea typeface="ui-sans-serif" pitchFamily="34" charset="-122"/>
                <a:cs typeface="ui-sans-serif" pitchFamily="34" charset="-120"/>
              </a:rPr>
              <a:t>10.0.0.0/16</a:t>
            </a:r>
            <a:endParaRPr lang="en-US" sz="877" dirty="0"/>
          </a:p>
        </p:txBody>
      </p:sp>
      <p:sp>
        <p:nvSpPr>
          <p:cNvPr id="33" name="Text 11"/>
          <p:cNvSpPr/>
          <p:nvPr/>
        </p:nvSpPr>
        <p:spPr>
          <a:xfrm>
            <a:off x="4714582" y="5350649"/>
            <a:ext cx="445472" cy="296982"/>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 Route</a:t>
            </a:r>
            <a:endParaRPr lang="en-US" sz="877" dirty="0"/>
          </a:p>
        </p:txBody>
      </p:sp>
      <p:sp>
        <p:nvSpPr>
          <p:cNvPr id="34" name="Text 12"/>
          <p:cNvSpPr/>
          <p:nvPr/>
        </p:nvSpPr>
        <p:spPr>
          <a:xfrm>
            <a:off x="5301121" y="5387772"/>
            <a:ext cx="1870984"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Internet Gateway</a:t>
            </a:r>
            <a:endParaRPr lang="en-US" sz="1169" dirty="0"/>
          </a:p>
        </p:txBody>
      </p:sp>
      <p:sp>
        <p:nvSpPr>
          <p:cNvPr id="35" name="Text 13"/>
          <p:cNvSpPr/>
          <p:nvPr/>
        </p:nvSpPr>
        <p:spPr>
          <a:xfrm>
            <a:off x="7973955" y="5313527"/>
            <a:ext cx="1870984"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Public Subnet</a:t>
            </a:r>
            <a:endParaRPr lang="en-US" sz="1169" dirty="0"/>
          </a:p>
        </p:txBody>
      </p:sp>
      <p:sp>
        <p:nvSpPr>
          <p:cNvPr id="36" name="Text 14"/>
          <p:cNvSpPr/>
          <p:nvPr/>
        </p:nvSpPr>
        <p:spPr>
          <a:xfrm>
            <a:off x="7973955" y="5536263"/>
            <a:ext cx="1870984" cy="148491"/>
          </a:xfrm>
          <a:prstGeom prst="rect">
            <a:avLst/>
          </a:prstGeom>
          <a:noFill/>
          <a:ln/>
        </p:spPr>
        <p:txBody>
          <a:bodyPr vert="horz" wrap="square" lIns="0" tIns="0" rIns="0" bIns="0" rtlCol="0" anchor="t"/>
          <a:lstStyle/>
          <a:p>
            <a:pPr algn="ctr">
              <a:lnSpc>
                <a:spcPts val="1169"/>
              </a:lnSpc>
            </a:pPr>
            <a:r>
              <a:rPr lang="en-US" sz="877" dirty="0">
                <a:solidFill>
                  <a:srgbClr val="6B7280"/>
                </a:solidFill>
                <a:latin typeface="ui-sans-serif" pitchFamily="34" charset="0"/>
                <a:ea typeface="ui-sans-serif" pitchFamily="34" charset="-122"/>
                <a:cs typeface="ui-sans-serif" pitchFamily="34" charset="-120"/>
              </a:rPr>
              <a:t>10.0.1.0/24</a:t>
            </a:r>
            <a:endParaRPr lang="en-US" sz="877" dirty="0"/>
          </a:p>
        </p:txBody>
      </p:sp>
    </p:spTree>
    <p:extLst>
      <p:ext uri="{BB962C8B-B14F-4D97-AF65-F5344CB8AC3E}">
        <p14:creationId xmlns:p14="http://schemas.microsoft.com/office/powerpoint/2010/main" val="3452583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898239"/>
            <a:ext cx="5234300" cy="1039435"/>
          </a:xfrm>
          <a:prstGeom prst="rect">
            <a:avLst/>
          </a:prstGeom>
        </p:spPr>
      </p:pic>
      <p:pic>
        <p:nvPicPr>
          <p:cNvPr id="7" name="Image 5" descr="preencoded.png"/>
          <p:cNvPicPr>
            <a:picLocks noChangeAspect="1"/>
          </p:cNvPicPr>
          <p:nvPr/>
        </p:nvPicPr>
        <p:blipFill>
          <a:blip r:embed="rId8"/>
          <a:stretch>
            <a:fillRect/>
          </a:stretch>
        </p:blipFill>
        <p:spPr>
          <a:xfrm>
            <a:off x="742453" y="2046729"/>
            <a:ext cx="296982" cy="296982"/>
          </a:xfrm>
          <a:prstGeom prst="rect">
            <a:avLst/>
          </a:prstGeom>
        </p:spPr>
      </p:pic>
      <p:pic>
        <p:nvPicPr>
          <p:cNvPr id="8" name="Image 6" descr="preencoded.png"/>
          <p:cNvPicPr>
            <a:picLocks noChangeAspect="1"/>
          </p:cNvPicPr>
          <p:nvPr/>
        </p:nvPicPr>
        <p:blipFill>
          <a:blip r:embed="rId9"/>
          <a:stretch>
            <a:fillRect/>
          </a:stretch>
        </p:blipFill>
        <p:spPr>
          <a:xfrm>
            <a:off x="974470" y="2390114"/>
            <a:ext cx="129929" cy="129929"/>
          </a:xfrm>
          <a:prstGeom prst="rect">
            <a:avLst/>
          </a:prstGeom>
        </p:spPr>
      </p:pic>
      <p:pic>
        <p:nvPicPr>
          <p:cNvPr id="9" name="Image 7" descr="preencoded.png"/>
          <p:cNvPicPr>
            <a:picLocks noChangeAspect="1"/>
          </p:cNvPicPr>
          <p:nvPr/>
        </p:nvPicPr>
        <p:blipFill>
          <a:blip r:embed="rId10"/>
          <a:stretch>
            <a:fillRect/>
          </a:stretch>
        </p:blipFill>
        <p:spPr>
          <a:xfrm>
            <a:off x="6050999" y="1898239"/>
            <a:ext cx="5234300" cy="1039435"/>
          </a:xfrm>
          <a:prstGeom prst="rect">
            <a:avLst/>
          </a:prstGeom>
        </p:spPr>
      </p:pic>
      <p:pic>
        <p:nvPicPr>
          <p:cNvPr id="10" name="Image 8" descr="preencoded.png"/>
          <p:cNvPicPr>
            <a:picLocks noChangeAspect="1"/>
          </p:cNvPicPr>
          <p:nvPr/>
        </p:nvPicPr>
        <p:blipFill>
          <a:blip r:embed="rId11"/>
          <a:stretch>
            <a:fillRect/>
          </a:stretch>
        </p:blipFill>
        <p:spPr>
          <a:xfrm>
            <a:off x="6199490" y="2046729"/>
            <a:ext cx="296982" cy="296982"/>
          </a:xfrm>
          <a:prstGeom prst="rect">
            <a:avLst/>
          </a:prstGeom>
        </p:spPr>
      </p:pic>
      <p:pic>
        <p:nvPicPr>
          <p:cNvPr id="11" name="Image 9" descr="preencoded.png"/>
          <p:cNvPicPr>
            <a:picLocks noChangeAspect="1"/>
          </p:cNvPicPr>
          <p:nvPr/>
        </p:nvPicPr>
        <p:blipFill>
          <a:blip r:embed="rId12"/>
          <a:stretch>
            <a:fillRect/>
          </a:stretch>
        </p:blipFill>
        <p:spPr>
          <a:xfrm>
            <a:off x="6607840" y="2362272"/>
            <a:ext cx="167052" cy="129929"/>
          </a:xfrm>
          <a:prstGeom prst="rect">
            <a:avLst/>
          </a:prstGeom>
        </p:spPr>
      </p:pic>
      <p:pic>
        <p:nvPicPr>
          <p:cNvPr id="12" name="Image 10" descr="preencoded.png"/>
          <p:cNvPicPr>
            <a:picLocks noChangeAspect="1"/>
          </p:cNvPicPr>
          <p:nvPr/>
        </p:nvPicPr>
        <p:blipFill>
          <a:blip r:embed="rId13"/>
          <a:stretch>
            <a:fillRect/>
          </a:stretch>
        </p:blipFill>
        <p:spPr>
          <a:xfrm>
            <a:off x="593963" y="3160410"/>
            <a:ext cx="5234300" cy="1039435"/>
          </a:xfrm>
          <a:prstGeom prst="rect">
            <a:avLst/>
          </a:prstGeom>
        </p:spPr>
      </p:pic>
      <p:pic>
        <p:nvPicPr>
          <p:cNvPr id="13" name="Image 11" descr="preencoded.png"/>
          <p:cNvPicPr>
            <a:picLocks noChangeAspect="1"/>
          </p:cNvPicPr>
          <p:nvPr/>
        </p:nvPicPr>
        <p:blipFill>
          <a:blip r:embed="rId8"/>
          <a:stretch>
            <a:fillRect/>
          </a:stretch>
        </p:blipFill>
        <p:spPr>
          <a:xfrm>
            <a:off x="742453" y="3308901"/>
            <a:ext cx="296982" cy="296982"/>
          </a:xfrm>
          <a:prstGeom prst="rect">
            <a:avLst/>
          </a:prstGeom>
        </p:spPr>
      </p:pic>
      <p:pic>
        <p:nvPicPr>
          <p:cNvPr id="14" name="Image 12" descr="preencoded.png"/>
          <p:cNvPicPr>
            <a:picLocks noChangeAspect="1"/>
          </p:cNvPicPr>
          <p:nvPr/>
        </p:nvPicPr>
        <p:blipFill>
          <a:blip r:embed="rId14"/>
          <a:stretch>
            <a:fillRect/>
          </a:stretch>
        </p:blipFill>
        <p:spPr>
          <a:xfrm>
            <a:off x="1123994" y="3651853"/>
            <a:ext cx="129929" cy="129929"/>
          </a:xfrm>
          <a:prstGeom prst="rect">
            <a:avLst/>
          </a:prstGeom>
        </p:spPr>
      </p:pic>
      <p:pic>
        <p:nvPicPr>
          <p:cNvPr id="15" name="Image 13" descr="preencoded.png"/>
          <p:cNvPicPr>
            <a:picLocks noChangeAspect="1"/>
          </p:cNvPicPr>
          <p:nvPr/>
        </p:nvPicPr>
        <p:blipFill>
          <a:blip r:embed="rId15"/>
          <a:stretch>
            <a:fillRect/>
          </a:stretch>
        </p:blipFill>
        <p:spPr>
          <a:xfrm>
            <a:off x="6050999" y="3160410"/>
            <a:ext cx="5234300" cy="1039435"/>
          </a:xfrm>
          <a:prstGeom prst="rect">
            <a:avLst/>
          </a:prstGeom>
        </p:spPr>
      </p:pic>
      <p:pic>
        <p:nvPicPr>
          <p:cNvPr id="16" name="Image 14" descr="preencoded.png"/>
          <p:cNvPicPr>
            <a:picLocks noChangeAspect="1"/>
          </p:cNvPicPr>
          <p:nvPr/>
        </p:nvPicPr>
        <p:blipFill>
          <a:blip r:embed="rId11"/>
          <a:stretch>
            <a:fillRect/>
          </a:stretch>
        </p:blipFill>
        <p:spPr>
          <a:xfrm>
            <a:off x="6199490" y="3308901"/>
            <a:ext cx="296982" cy="296982"/>
          </a:xfrm>
          <a:prstGeom prst="rect">
            <a:avLst/>
          </a:prstGeom>
        </p:spPr>
      </p:pic>
      <p:pic>
        <p:nvPicPr>
          <p:cNvPr id="17" name="Image 15" descr="preencoded.png"/>
          <p:cNvPicPr>
            <a:picLocks noChangeAspect="1"/>
          </p:cNvPicPr>
          <p:nvPr/>
        </p:nvPicPr>
        <p:blipFill>
          <a:blip r:embed="rId16"/>
          <a:stretch>
            <a:fillRect/>
          </a:stretch>
        </p:blipFill>
        <p:spPr>
          <a:xfrm>
            <a:off x="6607840" y="3624444"/>
            <a:ext cx="167052" cy="129929"/>
          </a:xfrm>
          <a:prstGeom prst="rect">
            <a:avLst/>
          </a:prstGeom>
        </p:spPr>
      </p:pic>
      <p:pic>
        <p:nvPicPr>
          <p:cNvPr id="18" name="Image 16" descr="preencoded.png"/>
          <p:cNvPicPr>
            <a:picLocks noChangeAspect="1"/>
          </p:cNvPicPr>
          <p:nvPr/>
        </p:nvPicPr>
        <p:blipFill>
          <a:blip r:embed="rId17"/>
          <a:stretch>
            <a:fillRect/>
          </a:stretch>
        </p:blipFill>
        <p:spPr>
          <a:xfrm>
            <a:off x="7982467" y="2501483"/>
            <a:ext cx="1853960" cy="1837573"/>
          </a:xfrm>
          <a:prstGeom prst="rect">
            <a:avLst/>
          </a:prstGeom>
        </p:spPr>
      </p:pic>
      <p:sp>
        <p:nvSpPr>
          <p:cNvPr id="20" name="Text 0"/>
          <p:cNvSpPr/>
          <p:nvPr/>
        </p:nvSpPr>
        <p:spPr>
          <a:xfrm>
            <a:off x="816699" y="469015"/>
            <a:ext cx="5682383"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21" name="Text 1"/>
          <p:cNvSpPr/>
          <p:nvPr/>
        </p:nvSpPr>
        <p:spPr>
          <a:xfrm>
            <a:off x="593963" y="1304275"/>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What is the primary role of a Route Table in an AWS VPC?</a:t>
            </a:r>
            <a:endParaRPr lang="en-US" sz="1754" dirty="0"/>
          </a:p>
        </p:txBody>
      </p:sp>
      <p:sp>
        <p:nvSpPr>
          <p:cNvPr id="22" name="Text 2"/>
          <p:cNvSpPr/>
          <p:nvPr/>
        </p:nvSpPr>
        <p:spPr>
          <a:xfrm>
            <a:off x="833375"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3"/>
          <p:cNvSpPr/>
          <p:nvPr/>
        </p:nvSpPr>
        <p:spPr>
          <a:xfrm>
            <a:off x="1150803" y="2046729"/>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filter network traffic based on IP addresses and ports</a:t>
            </a:r>
            <a:endParaRPr lang="en-US" sz="1315" dirty="0"/>
          </a:p>
        </p:txBody>
      </p:sp>
      <p:sp>
        <p:nvSpPr>
          <p:cNvPr id="24" name="Text 4"/>
          <p:cNvSpPr/>
          <p:nvPr/>
        </p:nvSpPr>
        <p:spPr>
          <a:xfrm>
            <a:off x="1191638" y="2367129"/>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Similar to Security Groups but for traffic filtering</a:t>
            </a:r>
            <a:endParaRPr lang="en-US" sz="1023" dirty="0"/>
          </a:p>
        </p:txBody>
      </p:sp>
      <p:sp>
        <p:nvSpPr>
          <p:cNvPr id="25" name="Text 5"/>
          <p:cNvSpPr/>
          <p:nvPr/>
        </p:nvSpPr>
        <p:spPr>
          <a:xfrm>
            <a:off x="6291281"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607839" y="2046729"/>
            <a:ext cx="402404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define the IP address range for a VPC</a:t>
            </a:r>
            <a:endParaRPr lang="en-US" sz="1315" dirty="0"/>
          </a:p>
        </p:txBody>
      </p:sp>
      <p:sp>
        <p:nvSpPr>
          <p:cNvPr id="27" name="Text 7"/>
          <p:cNvSpPr/>
          <p:nvPr/>
        </p:nvSpPr>
        <p:spPr>
          <a:xfrm>
            <a:off x="6849137" y="2343711"/>
            <a:ext cx="402404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This is done through VPC CIDR blocks</a:t>
            </a:r>
            <a:endParaRPr lang="en-US" sz="1023" dirty="0"/>
          </a:p>
        </p:txBody>
      </p:sp>
      <p:sp>
        <p:nvSpPr>
          <p:cNvPr id="28" name="Text 8"/>
          <p:cNvSpPr/>
          <p:nvPr/>
        </p:nvSpPr>
        <p:spPr>
          <a:xfrm>
            <a:off x="836421"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9"/>
          <p:cNvSpPr/>
          <p:nvPr/>
        </p:nvSpPr>
        <p:spPr>
          <a:xfrm>
            <a:off x="1150803" y="3308901"/>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determine where network traffic from a subnet is directed</a:t>
            </a:r>
            <a:endParaRPr lang="en-US" sz="1315" dirty="0"/>
          </a:p>
        </p:txBody>
      </p:sp>
      <p:sp>
        <p:nvSpPr>
          <p:cNvPr id="30" name="Text 10"/>
          <p:cNvSpPr/>
          <p:nvPr/>
        </p:nvSpPr>
        <p:spPr>
          <a:xfrm>
            <a:off x="1303006" y="3611802"/>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Uses routes to direct traffic to appropriate destinations</a:t>
            </a:r>
            <a:endParaRPr lang="en-US" sz="1023" dirty="0"/>
          </a:p>
        </p:txBody>
      </p:sp>
      <p:sp>
        <p:nvSpPr>
          <p:cNvPr id="31" name="Text 11"/>
          <p:cNvSpPr/>
          <p:nvPr/>
        </p:nvSpPr>
        <p:spPr>
          <a:xfrm>
            <a:off x="6286351"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2" name="Text 12"/>
          <p:cNvSpPr/>
          <p:nvPr/>
        </p:nvSpPr>
        <p:spPr>
          <a:xfrm>
            <a:off x="6607840" y="3308901"/>
            <a:ext cx="475681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provide private connectivity to AWS services</a:t>
            </a:r>
            <a:endParaRPr lang="en-US" sz="1315" dirty="0"/>
          </a:p>
        </p:txBody>
      </p:sp>
      <p:sp>
        <p:nvSpPr>
          <p:cNvPr id="33" name="Text 13"/>
          <p:cNvSpPr/>
          <p:nvPr/>
        </p:nvSpPr>
        <p:spPr>
          <a:xfrm>
            <a:off x="6849137" y="3605883"/>
            <a:ext cx="4756810"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This is the role of VPC Endpoints</a:t>
            </a:r>
            <a:endParaRPr lang="en-US" sz="1023" dirty="0"/>
          </a:p>
        </p:txBody>
      </p:sp>
    </p:spTree>
    <p:extLst>
      <p:ext uri="{BB962C8B-B14F-4D97-AF65-F5344CB8AC3E}">
        <p14:creationId xmlns:p14="http://schemas.microsoft.com/office/powerpoint/2010/main" val="5181413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756331"/>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6756331"/>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593963"/>
          </a:xfrm>
          <a:prstGeom prst="rect">
            <a:avLst/>
          </a:prstGeom>
        </p:spPr>
      </p:pic>
      <p:pic>
        <p:nvPicPr>
          <p:cNvPr id="7" name="Image 5" descr="preencoded.png"/>
          <p:cNvPicPr>
            <a:picLocks noChangeAspect="1"/>
          </p:cNvPicPr>
          <p:nvPr/>
        </p:nvPicPr>
        <p:blipFill>
          <a:blip r:embed="rId8"/>
          <a:stretch>
            <a:fillRect/>
          </a:stretch>
        </p:blipFill>
        <p:spPr>
          <a:xfrm>
            <a:off x="742454" y="1378521"/>
            <a:ext cx="222736" cy="296982"/>
          </a:xfrm>
          <a:prstGeom prst="rect">
            <a:avLst/>
          </a:prstGeom>
        </p:spPr>
      </p:pic>
      <p:pic>
        <p:nvPicPr>
          <p:cNvPr id="8" name="Image 6" descr="preencoded.png"/>
          <p:cNvPicPr>
            <a:picLocks noChangeAspect="1"/>
          </p:cNvPicPr>
          <p:nvPr/>
        </p:nvPicPr>
        <p:blipFill>
          <a:blip r:embed="rId9"/>
          <a:stretch>
            <a:fillRect/>
          </a:stretch>
        </p:blipFill>
        <p:spPr>
          <a:xfrm>
            <a:off x="612524" y="3494515"/>
            <a:ext cx="2375853" cy="1187926"/>
          </a:xfrm>
          <a:prstGeom prst="rect">
            <a:avLst/>
          </a:prstGeom>
        </p:spPr>
      </p:pic>
      <p:pic>
        <p:nvPicPr>
          <p:cNvPr id="9" name="Image 7" descr="preencoded.png"/>
          <p:cNvPicPr>
            <a:picLocks noChangeAspect="1"/>
          </p:cNvPicPr>
          <p:nvPr/>
        </p:nvPicPr>
        <p:blipFill>
          <a:blip r:embed="rId10"/>
          <a:stretch>
            <a:fillRect/>
          </a:stretch>
        </p:blipFill>
        <p:spPr>
          <a:xfrm>
            <a:off x="1661240" y="3652286"/>
            <a:ext cx="278420" cy="278420"/>
          </a:xfrm>
          <a:prstGeom prst="rect">
            <a:avLst/>
          </a:prstGeom>
        </p:spPr>
      </p:pic>
      <p:pic>
        <p:nvPicPr>
          <p:cNvPr id="10" name="Image 8" descr="preencoded.png"/>
          <p:cNvPicPr>
            <a:picLocks noChangeAspect="1"/>
          </p:cNvPicPr>
          <p:nvPr/>
        </p:nvPicPr>
        <p:blipFill>
          <a:blip r:embed="rId11"/>
          <a:stretch>
            <a:fillRect/>
          </a:stretch>
        </p:blipFill>
        <p:spPr>
          <a:xfrm>
            <a:off x="3136868" y="4079197"/>
            <a:ext cx="593963" cy="18561"/>
          </a:xfrm>
          <a:prstGeom prst="rect">
            <a:avLst/>
          </a:prstGeom>
        </p:spPr>
      </p:pic>
      <p:pic>
        <p:nvPicPr>
          <p:cNvPr id="11" name="Image 9" descr="preencoded.png"/>
          <p:cNvPicPr>
            <a:picLocks noChangeAspect="1"/>
          </p:cNvPicPr>
          <p:nvPr/>
        </p:nvPicPr>
        <p:blipFill>
          <a:blip r:embed="rId12"/>
          <a:stretch>
            <a:fillRect/>
          </a:stretch>
        </p:blipFill>
        <p:spPr>
          <a:xfrm>
            <a:off x="3805076" y="4004951"/>
            <a:ext cx="129929" cy="148491"/>
          </a:xfrm>
          <a:prstGeom prst="rect">
            <a:avLst/>
          </a:prstGeom>
        </p:spPr>
      </p:pic>
      <p:pic>
        <p:nvPicPr>
          <p:cNvPr id="12" name="Image 10" descr="preencoded.png"/>
          <p:cNvPicPr>
            <a:picLocks noChangeAspect="1"/>
          </p:cNvPicPr>
          <p:nvPr/>
        </p:nvPicPr>
        <p:blipFill>
          <a:blip r:embed="rId11"/>
          <a:stretch>
            <a:fillRect/>
          </a:stretch>
        </p:blipFill>
        <p:spPr>
          <a:xfrm>
            <a:off x="4009251" y="4079197"/>
            <a:ext cx="593963" cy="18561"/>
          </a:xfrm>
          <a:prstGeom prst="rect">
            <a:avLst/>
          </a:prstGeom>
        </p:spPr>
      </p:pic>
      <p:pic>
        <p:nvPicPr>
          <p:cNvPr id="13" name="Image 11" descr="preencoded.png"/>
          <p:cNvPicPr>
            <a:picLocks noChangeAspect="1"/>
          </p:cNvPicPr>
          <p:nvPr/>
        </p:nvPicPr>
        <p:blipFill>
          <a:blip r:embed="rId13"/>
          <a:stretch>
            <a:fillRect/>
          </a:stretch>
        </p:blipFill>
        <p:spPr>
          <a:xfrm>
            <a:off x="4751705" y="3494515"/>
            <a:ext cx="2375853" cy="1187926"/>
          </a:xfrm>
          <a:prstGeom prst="rect">
            <a:avLst/>
          </a:prstGeom>
        </p:spPr>
      </p:pic>
      <p:pic>
        <p:nvPicPr>
          <p:cNvPr id="14" name="Image 12" descr="preencoded.png"/>
          <p:cNvPicPr>
            <a:picLocks noChangeAspect="1"/>
          </p:cNvPicPr>
          <p:nvPr/>
        </p:nvPicPr>
        <p:blipFill>
          <a:blip r:embed="rId14"/>
          <a:stretch>
            <a:fillRect/>
          </a:stretch>
        </p:blipFill>
        <p:spPr>
          <a:xfrm>
            <a:off x="5781860" y="3652286"/>
            <a:ext cx="315543" cy="278420"/>
          </a:xfrm>
          <a:prstGeom prst="rect">
            <a:avLst/>
          </a:prstGeom>
        </p:spPr>
      </p:pic>
      <p:pic>
        <p:nvPicPr>
          <p:cNvPr id="15" name="Image 13" descr="preencoded.png"/>
          <p:cNvPicPr>
            <a:picLocks noChangeAspect="1"/>
          </p:cNvPicPr>
          <p:nvPr/>
        </p:nvPicPr>
        <p:blipFill>
          <a:blip r:embed="rId11"/>
          <a:stretch>
            <a:fillRect/>
          </a:stretch>
        </p:blipFill>
        <p:spPr>
          <a:xfrm>
            <a:off x="7276048" y="4079197"/>
            <a:ext cx="593963" cy="18561"/>
          </a:xfrm>
          <a:prstGeom prst="rect">
            <a:avLst/>
          </a:prstGeom>
        </p:spPr>
      </p:pic>
      <p:pic>
        <p:nvPicPr>
          <p:cNvPr id="16" name="Image 14" descr="preencoded.png"/>
          <p:cNvPicPr>
            <a:picLocks noChangeAspect="1"/>
          </p:cNvPicPr>
          <p:nvPr/>
        </p:nvPicPr>
        <p:blipFill>
          <a:blip r:embed="rId12"/>
          <a:stretch>
            <a:fillRect/>
          </a:stretch>
        </p:blipFill>
        <p:spPr>
          <a:xfrm>
            <a:off x="7944257" y="4004951"/>
            <a:ext cx="129929" cy="148491"/>
          </a:xfrm>
          <a:prstGeom prst="rect">
            <a:avLst/>
          </a:prstGeom>
        </p:spPr>
      </p:pic>
      <p:pic>
        <p:nvPicPr>
          <p:cNvPr id="17" name="Image 15" descr="preencoded.png"/>
          <p:cNvPicPr>
            <a:picLocks noChangeAspect="1"/>
          </p:cNvPicPr>
          <p:nvPr/>
        </p:nvPicPr>
        <p:blipFill>
          <a:blip r:embed="rId11"/>
          <a:stretch>
            <a:fillRect/>
          </a:stretch>
        </p:blipFill>
        <p:spPr>
          <a:xfrm>
            <a:off x="8148431" y="4079197"/>
            <a:ext cx="593963" cy="18561"/>
          </a:xfrm>
          <a:prstGeom prst="rect">
            <a:avLst/>
          </a:prstGeom>
        </p:spPr>
      </p:pic>
      <p:pic>
        <p:nvPicPr>
          <p:cNvPr id="18" name="Image 16" descr="preencoded.png"/>
          <p:cNvPicPr>
            <a:picLocks noChangeAspect="1"/>
          </p:cNvPicPr>
          <p:nvPr/>
        </p:nvPicPr>
        <p:blipFill>
          <a:blip r:embed="rId9"/>
          <a:stretch>
            <a:fillRect/>
          </a:stretch>
        </p:blipFill>
        <p:spPr>
          <a:xfrm>
            <a:off x="8890885" y="3494515"/>
            <a:ext cx="2375853" cy="1187926"/>
          </a:xfrm>
          <a:prstGeom prst="rect">
            <a:avLst/>
          </a:prstGeom>
        </p:spPr>
      </p:pic>
      <p:pic>
        <p:nvPicPr>
          <p:cNvPr id="19" name="Image 17" descr="preencoded.png"/>
          <p:cNvPicPr>
            <a:picLocks noChangeAspect="1"/>
          </p:cNvPicPr>
          <p:nvPr/>
        </p:nvPicPr>
        <p:blipFill>
          <a:blip r:embed="rId15"/>
          <a:stretch>
            <a:fillRect/>
          </a:stretch>
        </p:blipFill>
        <p:spPr>
          <a:xfrm>
            <a:off x="9939602" y="3652286"/>
            <a:ext cx="278420" cy="278420"/>
          </a:xfrm>
          <a:prstGeom prst="rect">
            <a:avLst/>
          </a:prstGeom>
        </p:spPr>
      </p:pic>
      <p:pic>
        <p:nvPicPr>
          <p:cNvPr id="20" name="Image 18" descr="preencoded.png"/>
          <p:cNvPicPr>
            <a:picLocks noChangeAspect="1"/>
          </p:cNvPicPr>
          <p:nvPr/>
        </p:nvPicPr>
        <p:blipFill>
          <a:blip r:embed="rId16"/>
          <a:stretch>
            <a:fillRect/>
          </a:stretch>
        </p:blipFill>
        <p:spPr>
          <a:xfrm>
            <a:off x="593963" y="4905177"/>
            <a:ext cx="10691336" cy="1633399"/>
          </a:xfrm>
          <a:prstGeom prst="rect">
            <a:avLst/>
          </a:prstGeom>
        </p:spPr>
      </p:pic>
      <p:pic>
        <p:nvPicPr>
          <p:cNvPr id="21" name="Image 19" descr="preencoded.png"/>
          <p:cNvPicPr>
            <a:picLocks noChangeAspect="1"/>
          </p:cNvPicPr>
          <p:nvPr/>
        </p:nvPicPr>
        <p:blipFill>
          <a:blip r:embed="rId17"/>
          <a:stretch>
            <a:fillRect/>
          </a:stretch>
        </p:blipFill>
        <p:spPr>
          <a:xfrm>
            <a:off x="742454" y="5081510"/>
            <a:ext cx="167052" cy="167052"/>
          </a:xfrm>
          <a:prstGeom prst="rect">
            <a:avLst/>
          </a:prstGeom>
        </p:spPr>
      </p:pic>
      <p:sp>
        <p:nvSpPr>
          <p:cNvPr id="23" name="Text 1"/>
          <p:cNvSpPr/>
          <p:nvPr/>
        </p:nvSpPr>
        <p:spPr>
          <a:xfrm>
            <a:off x="1076558" y="1378521"/>
            <a:ext cx="10784607"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Correct Answer: C. To determine where network traffic from a subnet is directed.</a:t>
            </a:r>
            <a:endParaRPr lang="en-US" sz="1754" dirty="0"/>
          </a:p>
        </p:txBody>
      </p:sp>
      <p:sp>
        <p:nvSpPr>
          <p:cNvPr id="24" name="Text 2"/>
          <p:cNvSpPr/>
          <p:nvPr/>
        </p:nvSpPr>
        <p:spPr>
          <a:xfrm>
            <a:off x="593963" y="2046729"/>
            <a:ext cx="1069133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5" name="Text 3"/>
          <p:cNvSpPr/>
          <p:nvPr/>
        </p:nvSpPr>
        <p:spPr>
          <a:xfrm>
            <a:off x="593963" y="2417956"/>
            <a:ext cx="10691336"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Route tables contain a set of rules, called routes, that are used to determine where network traffic from a subnet or gateway is directed. Each route specifies a destination CIDR block and a target (such as an Internet Gateway, NAT Gateway, or peering connection).</a:t>
            </a:r>
            <a:endParaRPr lang="en-US" sz="1315" dirty="0"/>
          </a:p>
        </p:txBody>
      </p:sp>
      <p:sp>
        <p:nvSpPr>
          <p:cNvPr id="26" name="Text 4"/>
          <p:cNvSpPr/>
          <p:nvPr/>
        </p:nvSpPr>
        <p:spPr>
          <a:xfrm>
            <a:off x="553128" y="4051355"/>
            <a:ext cx="2494645"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Route Table</a:t>
            </a:r>
            <a:endParaRPr lang="en-US" sz="1315" dirty="0"/>
          </a:p>
        </p:txBody>
      </p:sp>
      <p:sp>
        <p:nvSpPr>
          <p:cNvPr id="27" name="Text 5"/>
          <p:cNvSpPr/>
          <p:nvPr/>
        </p:nvSpPr>
        <p:spPr>
          <a:xfrm>
            <a:off x="553128" y="4348337"/>
            <a:ext cx="2494645"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Contains routing rules</a:t>
            </a:r>
            <a:endParaRPr lang="en-US" sz="1023" dirty="0"/>
          </a:p>
        </p:txBody>
      </p:sp>
      <p:sp>
        <p:nvSpPr>
          <p:cNvPr id="28" name="Text 6"/>
          <p:cNvSpPr/>
          <p:nvPr/>
        </p:nvSpPr>
        <p:spPr>
          <a:xfrm>
            <a:off x="4900196" y="4051355"/>
            <a:ext cx="2078871"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Subnet</a:t>
            </a:r>
            <a:endParaRPr lang="en-US" sz="1315" dirty="0"/>
          </a:p>
        </p:txBody>
      </p:sp>
      <p:sp>
        <p:nvSpPr>
          <p:cNvPr id="29" name="Text 7"/>
          <p:cNvSpPr/>
          <p:nvPr/>
        </p:nvSpPr>
        <p:spPr>
          <a:xfrm>
            <a:off x="4692309" y="4348337"/>
            <a:ext cx="2494645"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Network traffic</a:t>
            </a:r>
            <a:endParaRPr lang="en-US" sz="1023" dirty="0"/>
          </a:p>
        </p:txBody>
      </p:sp>
      <p:sp>
        <p:nvSpPr>
          <p:cNvPr id="30" name="Text 8"/>
          <p:cNvSpPr/>
          <p:nvPr/>
        </p:nvSpPr>
        <p:spPr>
          <a:xfrm>
            <a:off x="8831489" y="4051355"/>
            <a:ext cx="2494645"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Destination</a:t>
            </a:r>
            <a:endParaRPr lang="en-US" sz="1315" dirty="0"/>
          </a:p>
        </p:txBody>
      </p:sp>
      <p:sp>
        <p:nvSpPr>
          <p:cNvPr id="31" name="Text 9"/>
          <p:cNvSpPr/>
          <p:nvPr/>
        </p:nvSpPr>
        <p:spPr>
          <a:xfrm>
            <a:off x="8831489" y="4348337"/>
            <a:ext cx="2494645"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Internet/other networks</a:t>
            </a:r>
            <a:endParaRPr lang="en-US" sz="1023" dirty="0"/>
          </a:p>
        </p:txBody>
      </p:sp>
      <p:sp>
        <p:nvSpPr>
          <p:cNvPr id="32" name="Text 10"/>
          <p:cNvSpPr/>
          <p:nvPr/>
        </p:nvSpPr>
        <p:spPr>
          <a:xfrm>
            <a:off x="983751" y="5053668"/>
            <a:ext cx="10394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 Key Points about Route Tables:</a:t>
            </a:r>
            <a:endParaRPr lang="en-US" sz="1315" dirty="0"/>
          </a:p>
        </p:txBody>
      </p:sp>
      <p:sp>
        <p:nvSpPr>
          <p:cNvPr id="33" name="Text 11"/>
          <p:cNvSpPr/>
          <p:nvPr/>
        </p:nvSpPr>
        <p:spPr>
          <a:xfrm>
            <a:off x="779577" y="5387772"/>
            <a:ext cx="1242867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Each VPC has a main route table that's associated with all subnets unless specified otherwise</a:t>
            </a:r>
            <a:endParaRPr lang="en-US" sz="1169" dirty="0"/>
          </a:p>
        </p:txBody>
      </p:sp>
      <p:sp>
        <p:nvSpPr>
          <p:cNvPr id="34" name="Text 12"/>
          <p:cNvSpPr/>
          <p:nvPr/>
        </p:nvSpPr>
        <p:spPr>
          <a:xfrm>
            <a:off x="779577" y="5647631"/>
            <a:ext cx="1242867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Custom route tables can be created and associated with specific subnets</a:t>
            </a:r>
            <a:endParaRPr lang="en-US" sz="1169" dirty="0"/>
          </a:p>
        </p:txBody>
      </p:sp>
      <p:sp>
        <p:nvSpPr>
          <p:cNvPr id="35" name="Text 13"/>
          <p:cNvSpPr/>
          <p:nvPr/>
        </p:nvSpPr>
        <p:spPr>
          <a:xfrm>
            <a:off x="779577" y="5907490"/>
            <a:ext cx="1242867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Routes can direct traffic to an Internet Gateway, NAT Gateway, peering connection, or local VPC</a:t>
            </a:r>
            <a:endParaRPr lang="en-US" sz="1169" dirty="0"/>
          </a:p>
        </p:txBody>
      </p:sp>
      <p:sp>
        <p:nvSpPr>
          <p:cNvPr id="36" name="Text 14"/>
          <p:cNvSpPr/>
          <p:nvPr/>
        </p:nvSpPr>
        <p:spPr>
          <a:xfrm>
            <a:off x="779577" y="6167349"/>
            <a:ext cx="1242867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Route tables are essential for controlling network traffic flow in a VPC</a:t>
            </a:r>
            <a:endParaRPr lang="en-US" sz="1169" dirty="0"/>
          </a:p>
        </p:txBody>
      </p:sp>
    </p:spTree>
    <p:extLst>
      <p:ext uri="{BB962C8B-B14F-4D97-AF65-F5344CB8AC3E}">
        <p14:creationId xmlns:p14="http://schemas.microsoft.com/office/powerpoint/2010/main" val="3488087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898238"/>
            <a:ext cx="5234300" cy="779577"/>
          </a:xfrm>
          <a:prstGeom prst="rect">
            <a:avLst/>
          </a:prstGeom>
        </p:spPr>
      </p:pic>
      <p:pic>
        <p:nvPicPr>
          <p:cNvPr id="7" name="Image 5" descr="preencoded.png"/>
          <p:cNvPicPr>
            <a:picLocks noChangeAspect="1"/>
          </p:cNvPicPr>
          <p:nvPr/>
        </p:nvPicPr>
        <p:blipFill>
          <a:blip r:embed="rId8"/>
          <a:stretch>
            <a:fillRect/>
          </a:stretch>
        </p:blipFill>
        <p:spPr>
          <a:xfrm>
            <a:off x="742453" y="2046729"/>
            <a:ext cx="296982" cy="296982"/>
          </a:xfrm>
          <a:prstGeom prst="rect">
            <a:avLst/>
          </a:prstGeom>
        </p:spPr>
      </p:pic>
      <p:pic>
        <p:nvPicPr>
          <p:cNvPr id="8" name="Image 6" descr="preencoded.png"/>
          <p:cNvPicPr>
            <a:picLocks noChangeAspect="1"/>
          </p:cNvPicPr>
          <p:nvPr/>
        </p:nvPicPr>
        <p:blipFill>
          <a:blip r:embed="rId9"/>
          <a:stretch>
            <a:fillRect/>
          </a:stretch>
        </p:blipFill>
        <p:spPr>
          <a:xfrm>
            <a:off x="1150803" y="2362272"/>
            <a:ext cx="167052" cy="129929"/>
          </a:xfrm>
          <a:prstGeom prst="rect">
            <a:avLst/>
          </a:prstGeom>
        </p:spPr>
      </p:pic>
      <p:pic>
        <p:nvPicPr>
          <p:cNvPr id="9" name="Image 7" descr="preencoded.png"/>
          <p:cNvPicPr>
            <a:picLocks noChangeAspect="1"/>
          </p:cNvPicPr>
          <p:nvPr/>
        </p:nvPicPr>
        <p:blipFill>
          <a:blip r:embed="rId7"/>
          <a:stretch>
            <a:fillRect/>
          </a:stretch>
        </p:blipFill>
        <p:spPr>
          <a:xfrm>
            <a:off x="6050999" y="1898238"/>
            <a:ext cx="5234300" cy="779577"/>
          </a:xfrm>
          <a:prstGeom prst="rect">
            <a:avLst/>
          </a:prstGeom>
        </p:spPr>
      </p:pic>
      <p:pic>
        <p:nvPicPr>
          <p:cNvPr id="10" name="Image 8" descr="preencoded.png"/>
          <p:cNvPicPr>
            <a:picLocks noChangeAspect="1"/>
          </p:cNvPicPr>
          <p:nvPr/>
        </p:nvPicPr>
        <p:blipFill>
          <a:blip r:embed="rId10"/>
          <a:stretch>
            <a:fillRect/>
          </a:stretch>
        </p:blipFill>
        <p:spPr>
          <a:xfrm>
            <a:off x="6199490" y="2046729"/>
            <a:ext cx="296982" cy="296982"/>
          </a:xfrm>
          <a:prstGeom prst="rect">
            <a:avLst/>
          </a:prstGeom>
        </p:spPr>
      </p:pic>
      <p:pic>
        <p:nvPicPr>
          <p:cNvPr id="11" name="Image 9" descr="preencoded.png"/>
          <p:cNvPicPr>
            <a:picLocks noChangeAspect="1"/>
          </p:cNvPicPr>
          <p:nvPr/>
        </p:nvPicPr>
        <p:blipFill>
          <a:blip r:embed="rId11"/>
          <a:stretch>
            <a:fillRect/>
          </a:stretch>
        </p:blipFill>
        <p:spPr>
          <a:xfrm>
            <a:off x="6607840" y="2362272"/>
            <a:ext cx="129929" cy="129929"/>
          </a:xfrm>
          <a:prstGeom prst="rect">
            <a:avLst/>
          </a:prstGeom>
        </p:spPr>
      </p:pic>
      <p:pic>
        <p:nvPicPr>
          <p:cNvPr id="12" name="Image 10" descr="preencoded.png"/>
          <p:cNvPicPr>
            <a:picLocks noChangeAspect="1"/>
          </p:cNvPicPr>
          <p:nvPr/>
        </p:nvPicPr>
        <p:blipFill>
          <a:blip r:embed="rId12"/>
          <a:stretch>
            <a:fillRect/>
          </a:stretch>
        </p:blipFill>
        <p:spPr>
          <a:xfrm>
            <a:off x="593963" y="2900551"/>
            <a:ext cx="5234300" cy="965190"/>
          </a:xfrm>
          <a:prstGeom prst="rect">
            <a:avLst/>
          </a:prstGeom>
        </p:spPr>
      </p:pic>
      <p:pic>
        <p:nvPicPr>
          <p:cNvPr id="13" name="Image 11" descr="preencoded.png"/>
          <p:cNvPicPr>
            <a:picLocks noChangeAspect="1"/>
          </p:cNvPicPr>
          <p:nvPr/>
        </p:nvPicPr>
        <p:blipFill>
          <a:blip r:embed="rId13"/>
          <a:stretch>
            <a:fillRect/>
          </a:stretch>
        </p:blipFill>
        <p:spPr>
          <a:xfrm>
            <a:off x="742453" y="3049042"/>
            <a:ext cx="296982" cy="296982"/>
          </a:xfrm>
          <a:prstGeom prst="rect">
            <a:avLst/>
          </a:prstGeom>
        </p:spPr>
      </p:pic>
      <p:pic>
        <p:nvPicPr>
          <p:cNvPr id="14" name="Image 12" descr="preencoded.png"/>
          <p:cNvPicPr>
            <a:picLocks noChangeAspect="1"/>
          </p:cNvPicPr>
          <p:nvPr/>
        </p:nvPicPr>
        <p:blipFill>
          <a:blip r:embed="rId14"/>
          <a:stretch>
            <a:fillRect/>
          </a:stretch>
        </p:blipFill>
        <p:spPr>
          <a:xfrm>
            <a:off x="1150804" y="3364585"/>
            <a:ext cx="129929" cy="129929"/>
          </a:xfrm>
          <a:prstGeom prst="rect">
            <a:avLst/>
          </a:prstGeom>
        </p:spPr>
      </p:pic>
      <p:pic>
        <p:nvPicPr>
          <p:cNvPr id="15" name="Image 13" descr="preencoded.png"/>
          <p:cNvPicPr>
            <a:picLocks noChangeAspect="1"/>
          </p:cNvPicPr>
          <p:nvPr/>
        </p:nvPicPr>
        <p:blipFill>
          <a:blip r:embed="rId12"/>
          <a:stretch>
            <a:fillRect/>
          </a:stretch>
        </p:blipFill>
        <p:spPr>
          <a:xfrm>
            <a:off x="6050999" y="2900551"/>
            <a:ext cx="5234300" cy="965190"/>
          </a:xfrm>
          <a:prstGeom prst="rect">
            <a:avLst/>
          </a:prstGeom>
        </p:spPr>
      </p:pic>
      <p:pic>
        <p:nvPicPr>
          <p:cNvPr id="16" name="Image 14" descr="preencoded.png"/>
          <p:cNvPicPr>
            <a:picLocks noChangeAspect="1"/>
          </p:cNvPicPr>
          <p:nvPr/>
        </p:nvPicPr>
        <p:blipFill>
          <a:blip r:embed="rId15"/>
          <a:stretch>
            <a:fillRect/>
          </a:stretch>
        </p:blipFill>
        <p:spPr>
          <a:xfrm>
            <a:off x="6199490" y="3049042"/>
            <a:ext cx="296982" cy="296982"/>
          </a:xfrm>
          <a:prstGeom prst="rect">
            <a:avLst/>
          </a:prstGeom>
        </p:spPr>
      </p:pic>
      <p:pic>
        <p:nvPicPr>
          <p:cNvPr id="17" name="Image 15" descr="preencoded.png"/>
          <p:cNvPicPr>
            <a:picLocks noChangeAspect="1"/>
          </p:cNvPicPr>
          <p:nvPr/>
        </p:nvPicPr>
        <p:blipFill>
          <a:blip r:embed="rId16"/>
          <a:stretch>
            <a:fillRect/>
          </a:stretch>
        </p:blipFill>
        <p:spPr>
          <a:xfrm>
            <a:off x="6607840" y="3364585"/>
            <a:ext cx="129929" cy="129929"/>
          </a:xfrm>
          <a:prstGeom prst="rect">
            <a:avLst/>
          </a:prstGeom>
        </p:spPr>
      </p:pic>
      <p:pic>
        <p:nvPicPr>
          <p:cNvPr id="18" name="Image 16" descr="preencoded.png"/>
          <p:cNvPicPr>
            <a:picLocks noChangeAspect="1"/>
          </p:cNvPicPr>
          <p:nvPr/>
        </p:nvPicPr>
        <p:blipFill>
          <a:blip r:embed="rId17"/>
          <a:stretch>
            <a:fillRect/>
          </a:stretch>
        </p:blipFill>
        <p:spPr>
          <a:xfrm>
            <a:off x="10227302" y="1471328"/>
            <a:ext cx="1187926" cy="1187926"/>
          </a:xfrm>
          <a:prstGeom prst="rect">
            <a:avLst/>
          </a:prstGeom>
        </p:spPr>
      </p:pic>
      <p:sp>
        <p:nvSpPr>
          <p:cNvPr id="20" name="Text 0"/>
          <p:cNvSpPr/>
          <p:nvPr/>
        </p:nvSpPr>
        <p:spPr>
          <a:xfrm>
            <a:off x="816700" y="469015"/>
            <a:ext cx="8290658"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4</a:t>
            </a:r>
            <a:endParaRPr lang="en-US" sz="2192" dirty="0"/>
          </a:p>
        </p:txBody>
      </p:sp>
      <p:sp>
        <p:nvSpPr>
          <p:cNvPr id="21" name="Text 1"/>
          <p:cNvSpPr/>
          <p:nvPr/>
        </p:nvSpPr>
        <p:spPr>
          <a:xfrm>
            <a:off x="593963" y="1304275"/>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statement accurately defines a characteristic of AWS Security Groups?</a:t>
            </a:r>
            <a:endParaRPr lang="en-US" sz="1754" dirty="0"/>
          </a:p>
        </p:txBody>
      </p:sp>
      <p:sp>
        <p:nvSpPr>
          <p:cNvPr id="22" name="Text 2"/>
          <p:cNvSpPr/>
          <p:nvPr/>
        </p:nvSpPr>
        <p:spPr>
          <a:xfrm>
            <a:off x="833375"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3"/>
          <p:cNvSpPr/>
          <p:nvPr/>
        </p:nvSpPr>
        <p:spPr>
          <a:xfrm>
            <a:off x="1150804" y="2046729"/>
            <a:ext cx="494978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They are applied at the subnet level.</a:t>
            </a:r>
            <a:endParaRPr lang="en-US" sz="1315" dirty="0"/>
          </a:p>
        </p:txBody>
      </p:sp>
      <p:sp>
        <p:nvSpPr>
          <p:cNvPr id="24" name="Text 4"/>
          <p:cNvSpPr/>
          <p:nvPr/>
        </p:nvSpPr>
        <p:spPr>
          <a:xfrm>
            <a:off x="1392101" y="2343711"/>
            <a:ext cx="494978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Incorrect - Security Groups are applied at the instance level</a:t>
            </a:r>
            <a:endParaRPr lang="en-US" sz="1023" dirty="0"/>
          </a:p>
        </p:txBody>
      </p:sp>
      <p:sp>
        <p:nvSpPr>
          <p:cNvPr id="25" name="Text 5"/>
          <p:cNvSpPr/>
          <p:nvPr/>
        </p:nvSpPr>
        <p:spPr>
          <a:xfrm>
            <a:off x="6291281"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607840" y="2046729"/>
            <a:ext cx="328013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They are stateless.</a:t>
            </a:r>
            <a:endParaRPr lang="en-US" sz="1315" dirty="0"/>
          </a:p>
        </p:txBody>
      </p:sp>
      <p:sp>
        <p:nvSpPr>
          <p:cNvPr id="27" name="Text 7"/>
          <p:cNvSpPr/>
          <p:nvPr/>
        </p:nvSpPr>
        <p:spPr>
          <a:xfrm>
            <a:off x="6812014" y="2343711"/>
            <a:ext cx="3280138"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Incorrect - Security Groups are stateful</a:t>
            </a:r>
            <a:endParaRPr lang="en-US" sz="1023" dirty="0"/>
          </a:p>
        </p:txBody>
      </p:sp>
      <p:sp>
        <p:nvSpPr>
          <p:cNvPr id="28" name="Text 8"/>
          <p:cNvSpPr/>
          <p:nvPr/>
        </p:nvSpPr>
        <p:spPr>
          <a:xfrm>
            <a:off x="836421" y="304904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9"/>
          <p:cNvSpPr/>
          <p:nvPr/>
        </p:nvSpPr>
        <p:spPr>
          <a:xfrm>
            <a:off x="1150803" y="3049042"/>
            <a:ext cx="436910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They explicitly deny all traffic by default.</a:t>
            </a:r>
            <a:endParaRPr lang="en-US" sz="1315" dirty="0"/>
          </a:p>
        </p:txBody>
      </p:sp>
      <p:sp>
        <p:nvSpPr>
          <p:cNvPr id="30" name="Text 10"/>
          <p:cNvSpPr/>
          <p:nvPr/>
        </p:nvSpPr>
        <p:spPr>
          <a:xfrm>
            <a:off x="1354978" y="3346024"/>
            <a:ext cx="436910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Incorrect - Security Groups allow all traffic by default</a:t>
            </a:r>
            <a:endParaRPr lang="en-US" sz="1023" dirty="0"/>
          </a:p>
        </p:txBody>
      </p:sp>
      <p:sp>
        <p:nvSpPr>
          <p:cNvPr id="31" name="Text 11"/>
          <p:cNvSpPr/>
          <p:nvPr/>
        </p:nvSpPr>
        <p:spPr>
          <a:xfrm>
            <a:off x="6286351" y="304904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2" name="Text 12"/>
          <p:cNvSpPr/>
          <p:nvPr/>
        </p:nvSpPr>
        <p:spPr>
          <a:xfrm>
            <a:off x="6607839" y="3049042"/>
            <a:ext cx="452896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They are stateful.</a:t>
            </a:r>
            <a:endParaRPr lang="en-US" sz="1315" dirty="0"/>
          </a:p>
        </p:txBody>
      </p:sp>
      <p:sp>
        <p:nvSpPr>
          <p:cNvPr id="33" name="Text 13"/>
          <p:cNvSpPr/>
          <p:nvPr/>
        </p:nvSpPr>
        <p:spPr>
          <a:xfrm>
            <a:off x="6812014" y="3346024"/>
            <a:ext cx="4528969" cy="371227"/>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Correct - If you allow inbound traffic, corresponding outbound traffic is automatically allowed</a:t>
            </a:r>
            <a:endParaRPr lang="en-US" sz="1023" dirty="0"/>
          </a:p>
        </p:txBody>
      </p:sp>
    </p:spTree>
    <p:extLst>
      <p:ext uri="{BB962C8B-B14F-4D97-AF65-F5344CB8AC3E}">
        <p14:creationId xmlns:p14="http://schemas.microsoft.com/office/powerpoint/2010/main" val="937956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556840"/>
          </a:xfrm>
          <a:prstGeom prst="rect">
            <a:avLst/>
          </a:prstGeom>
        </p:spPr>
      </p:pic>
      <p:pic>
        <p:nvPicPr>
          <p:cNvPr id="7" name="Image 5" descr="preencoded.png"/>
          <p:cNvPicPr>
            <a:picLocks noChangeAspect="1"/>
          </p:cNvPicPr>
          <p:nvPr/>
        </p:nvPicPr>
        <p:blipFill>
          <a:blip r:embed="rId8"/>
          <a:stretch>
            <a:fillRect/>
          </a:stretch>
        </p:blipFill>
        <p:spPr>
          <a:xfrm>
            <a:off x="742454" y="1378521"/>
            <a:ext cx="185613" cy="259859"/>
          </a:xfrm>
          <a:prstGeom prst="rect">
            <a:avLst/>
          </a:prstGeom>
        </p:spPr>
      </p:pic>
      <p:pic>
        <p:nvPicPr>
          <p:cNvPr id="8" name="Image 6" descr="preencoded.png"/>
          <p:cNvPicPr>
            <a:picLocks noChangeAspect="1"/>
          </p:cNvPicPr>
          <p:nvPr/>
        </p:nvPicPr>
        <p:blipFill>
          <a:blip r:embed="rId9"/>
          <a:stretch>
            <a:fillRect/>
          </a:stretch>
        </p:blipFill>
        <p:spPr>
          <a:xfrm>
            <a:off x="593963" y="3086165"/>
            <a:ext cx="5234300" cy="1447785"/>
          </a:xfrm>
          <a:prstGeom prst="rect">
            <a:avLst/>
          </a:prstGeom>
        </p:spPr>
      </p:pic>
      <p:pic>
        <p:nvPicPr>
          <p:cNvPr id="9" name="Image 7" descr="preencoded.png"/>
          <p:cNvPicPr>
            <a:picLocks noChangeAspect="1"/>
          </p:cNvPicPr>
          <p:nvPr/>
        </p:nvPicPr>
        <p:blipFill>
          <a:blip r:embed="rId10"/>
          <a:stretch>
            <a:fillRect/>
          </a:stretch>
        </p:blipFill>
        <p:spPr>
          <a:xfrm>
            <a:off x="742454" y="3262498"/>
            <a:ext cx="167052" cy="167052"/>
          </a:xfrm>
          <a:prstGeom prst="rect">
            <a:avLst/>
          </a:prstGeom>
        </p:spPr>
      </p:pic>
      <p:pic>
        <p:nvPicPr>
          <p:cNvPr id="10" name="Image 8" descr="preencoded.png"/>
          <p:cNvPicPr>
            <a:picLocks noChangeAspect="1"/>
          </p:cNvPicPr>
          <p:nvPr/>
        </p:nvPicPr>
        <p:blipFill>
          <a:blip r:embed="rId11"/>
          <a:stretch>
            <a:fillRect/>
          </a:stretch>
        </p:blipFill>
        <p:spPr>
          <a:xfrm>
            <a:off x="6050999" y="3086165"/>
            <a:ext cx="5234300" cy="1447785"/>
          </a:xfrm>
          <a:prstGeom prst="rect">
            <a:avLst/>
          </a:prstGeom>
        </p:spPr>
      </p:pic>
      <p:pic>
        <p:nvPicPr>
          <p:cNvPr id="11" name="Image 9" descr="preencoded.png"/>
          <p:cNvPicPr>
            <a:picLocks noChangeAspect="1"/>
          </p:cNvPicPr>
          <p:nvPr/>
        </p:nvPicPr>
        <p:blipFill>
          <a:blip r:embed="rId12"/>
          <a:stretch>
            <a:fillRect/>
          </a:stretch>
        </p:blipFill>
        <p:spPr>
          <a:xfrm>
            <a:off x="6199490" y="3262498"/>
            <a:ext cx="167052" cy="167052"/>
          </a:xfrm>
          <a:prstGeom prst="rect">
            <a:avLst/>
          </a:prstGeom>
        </p:spPr>
      </p:pic>
      <p:pic>
        <p:nvPicPr>
          <p:cNvPr id="12" name="Image 10" descr="preencoded.png"/>
          <p:cNvPicPr>
            <a:picLocks noChangeAspect="1"/>
          </p:cNvPicPr>
          <p:nvPr/>
        </p:nvPicPr>
        <p:blipFill>
          <a:blip r:embed="rId13"/>
          <a:stretch>
            <a:fillRect/>
          </a:stretch>
        </p:blipFill>
        <p:spPr>
          <a:xfrm>
            <a:off x="965190" y="4849493"/>
            <a:ext cx="1670521" cy="928067"/>
          </a:xfrm>
          <a:prstGeom prst="rect">
            <a:avLst/>
          </a:prstGeom>
        </p:spPr>
      </p:pic>
      <p:pic>
        <p:nvPicPr>
          <p:cNvPr id="13" name="Image 11" descr="preencoded.png"/>
          <p:cNvPicPr>
            <a:picLocks noChangeAspect="1"/>
          </p:cNvPicPr>
          <p:nvPr/>
        </p:nvPicPr>
        <p:blipFill>
          <a:blip r:embed="rId14"/>
          <a:stretch>
            <a:fillRect/>
          </a:stretch>
        </p:blipFill>
        <p:spPr>
          <a:xfrm>
            <a:off x="1689082" y="4997983"/>
            <a:ext cx="222736" cy="296982"/>
          </a:xfrm>
          <a:prstGeom prst="rect">
            <a:avLst/>
          </a:prstGeom>
        </p:spPr>
      </p:pic>
      <p:pic>
        <p:nvPicPr>
          <p:cNvPr id="14" name="Image 12" descr="preencoded.png"/>
          <p:cNvPicPr>
            <a:picLocks noChangeAspect="1"/>
          </p:cNvPicPr>
          <p:nvPr/>
        </p:nvPicPr>
        <p:blipFill>
          <a:blip r:embed="rId13"/>
          <a:stretch>
            <a:fillRect/>
          </a:stretch>
        </p:blipFill>
        <p:spPr>
          <a:xfrm>
            <a:off x="9243551" y="4849493"/>
            <a:ext cx="1670521" cy="928067"/>
          </a:xfrm>
          <a:prstGeom prst="rect">
            <a:avLst/>
          </a:prstGeom>
        </p:spPr>
      </p:pic>
      <p:pic>
        <p:nvPicPr>
          <p:cNvPr id="15" name="Image 13" descr="preencoded.png"/>
          <p:cNvPicPr>
            <a:picLocks noChangeAspect="1"/>
          </p:cNvPicPr>
          <p:nvPr/>
        </p:nvPicPr>
        <p:blipFill>
          <a:blip r:embed="rId15"/>
          <a:stretch>
            <a:fillRect/>
          </a:stretch>
        </p:blipFill>
        <p:spPr>
          <a:xfrm>
            <a:off x="9967444" y="4997983"/>
            <a:ext cx="222736" cy="296982"/>
          </a:xfrm>
          <a:prstGeom prst="rect">
            <a:avLst/>
          </a:prstGeom>
        </p:spPr>
      </p:pic>
      <p:pic>
        <p:nvPicPr>
          <p:cNvPr id="16" name="Image 14" descr="preencoded.png"/>
          <p:cNvPicPr>
            <a:picLocks noChangeAspect="1"/>
          </p:cNvPicPr>
          <p:nvPr/>
        </p:nvPicPr>
        <p:blipFill>
          <a:blip r:embed="rId16"/>
          <a:stretch>
            <a:fillRect/>
          </a:stretch>
        </p:blipFill>
        <p:spPr>
          <a:xfrm>
            <a:off x="2821324" y="5127913"/>
            <a:ext cx="1856135" cy="18561"/>
          </a:xfrm>
          <a:prstGeom prst="rect">
            <a:avLst/>
          </a:prstGeom>
        </p:spPr>
      </p:pic>
      <p:pic>
        <p:nvPicPr>
          <p:cNvPr id="17" name="Image 15" descr="preencoded.png"/>
          <p:cNvPicPr>
            <a:picLocks noChangeAspect="1"/>
          </p:cNvPicPr>
          <p:nvPr/>
        </p:nvPicPr>
        <p:blipFill>
          <a:blip r:embed="rId17"/>
          <a:stretch>
            <a:fillRect/>
          </a:stretch>
        </p:blipFill>
        <p:spPr>
          <a:xfrm>
            <a:off x="4863073" y="5499140"/>
            <a:ext cx="1856135" cy="18561"/>
          </a:xfrm>
          <a:prstGeom prst="rect">
            <a:avLst/>
          </a:prstGeom>
        </p:spPr>
      </p:pic>
      <p:pic>
        <p:nvPicPr>
          <p:cNvPr id="18" name="Image 16" descr="preencoded.png"/>
          <p:cNvPicPr>
            <a:picLocks noChangeAspect="1"/>
          </p:cNvPicPr>
          <p:nvPr/>
        </p:nvPicPr>
        <p:blipFill>
          <a:blip r:embed="rId18"/>
          <a:stretch>
            <a:fillRect/>
          </a:stretch>
        </p:blipFill>
        <p:spPr>
          <a:xfrm>
            <a:off x="3935006" y="5313527"/>
            <a:ext cx="185613" cy="185613"/>
          </a:xfrm>
          <a:prstGeom prst="rect">
            <a:avLst/>
          </a:prstGeom>
        </p:spPr>
      </p:pic>
      <p:sp>
        <p:nvSpPr>
          <p:cNvPr id="20" name="Text 0"/>
          <p:cNvSpPr/>
          <p:nvPr/>
        </p:nvSpPr>
        <p:spPr>
          <a:xfrm>
            <a:off x="816699" y="469015"/>
            <a:ext cx="799709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4</a:t>
            </a:r>
            <a:endParaRPr lang="en-US" sz="2192" dirty="0"/>
          </a:p>
        </p:txBody>
      </p:sp>
      <p:sp>
        <p:nvSpPr>
          <p:cNvPr id="21" name="Text 1"/>
          <p:cNvSpPr/>
          <p:nvPr/>
        </p:nvSpPr>
        <p:spPr>
          <a:xfrm>
            <a:off x="1039436" y="1378521"/>
            <a:ext cx="1775276" cy="259859"/>
          </a:xfrm>
          <a:prstGeom prst="rect">
            <a:avLst/>
          </a:prstGeom>
          <a:noFill/>
          <a:ln/>
        </p:spPr>
        <p:txBody>
          <a:bodyPr vert="horz" wrap="square" lIns="0" tIns="0" rIns="0" bIns="0" rtlCol="0" anchor="t"/>
          <a:lstStyle/>
          <a:p>
            <a:pPr>
              <a:lnSpc>
                <a:spcPts val="2046"/>
              </a:lnSpc>
            </a:pPr>
            <a:r>
              <a:rPr lang="en-US" sz="1461" dirty="0">
                <a:solidFill>
                  <a:srgbClr val="1F2937"/>
                </a:solidFill>
                <a:latin typeface="ui-sans-serif" pitchFamily="34" charset="0"/>
                <a:ea typeface="ui-sans-serif" pitchFamily="34" charset="-122"/>
                <a:cs typeface="ui-sans-serif" pitchFamily="34" charset="-120"/>
              </a:rPr>
              <a:t>Correct Answer:</a:t>
            </a:r>
            <a:endParaRPr lang="en-US" sz="1461" dirty="0"/>
          </a:p>
        </p:txBody>
      </p:sp>
      <p:sp>
        <p:nvSpPr>
          <p:cNvPr id="22" name="Text 2"/>
          <p:cNvSpPr/>
          <p:nvPr/>
        </p:nvSpPr>
        <p:spPr>
          <a:xfrm>
            <a:off x="2593079" y="1378521"/>
            <a:ext cx="2583565" cy="259859"/>
          </a:xfrm>
          <a:prstGeom prst="rect">
            <a:avLst/>
          </a:prstGeom>
          <a:noFill/>
          <a:ln/>
        </p:spPr>
        <p:txBody>
          <a:bodyPr vert="horz" wrap="square" lIns="0" tIns="0" rIns="0" bIns="0" rtlCol="0" anchor="t"/>
          <a:lstStyle/>
          <a:p>
            <a:pPr>
              <a:lnSpc>
                <a:spcPts val="2046"/>
              </a:lnSpc>
            </a:pPr>
            <a:r>
              <a:rPr lang="en-US" sz="1461" b="1" dirty="0">
                <a:solidFill>
                  <a:srgbClr val="F97316"/>
                </a:solidFill>
                <a:latin typeface="ui-sans-serif" pitchFamily="34" charset="0"/>
                <a:ea typeface="ui-sans-serif" pitchFamily="34" charset="-122"/>
                <a:cs typeface="ui-sans-serif" pitchFamily="34" charset="-120"/>
              </a:rPr>
              <a:t>D. They are stateful.</a:t>
            </a:r>
            <a:endParaRPr lang="en-US" sz="1461" dirty="0"/>
          </a:p>
        </p:txBody>
      </p:sp>
      <p:sp>
        <p:nvSpPr>
          <p:cNvPr id="23" name="Text 3"/>
          <p:cNvSpPr/>
          <p:nvPr/>
        </p:nvSpPr>
        <p:spPr>
          <a:xfrm>
            <a:off x="593963" y="2009606"/>
            <a:ext cx="10691336"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Explanation:</a:t>
            </a:r>
            <a:endParaRPr lang="en-US" sz="1754" dirty="0"/>
          </a:p>
        </p:txBody>
      </p:sp>
      <p:sp>
        <p:nvSpPr>
          <p:cNvPr id="24" name="Text 4"/>
          <p:cNvSpPr/>
          <p:nvPr/>
        </p:nvSpPr>
        <p:spPr>
          <a:xfrm>
            <a:off x="593963" y="2417956"/>
            <a:ext cx="10691336"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Security Groups are </a:t>
            </a:r>
            <a:r>
              <a:rPr lang="en-US" sz="1315" b="1" dirty="0">
                <a:solidFill>
                  <a:srgbClr val="1F2937"/>
                </a:solidFill>
                <a:latin typeface="ui-sans-serif" pitchFamily="34" charset="0"/>
                <a:ea typeface="ui-sans-serif" pitchFamily="34" charset="-122"/>
                <a:cs typeface="ui-sans-serif" pitchFamily="34" charset="-120"/>
              </a:rPr>
              <a:t>stateful</a:t>
            </a:r>
            <a:r>
              <a:rPr lang="en-US" sz="1315" dirty="0">
                <a:solidFill>
                  <a:srgbClr val="374151"/>
                </a:solidFill>
                <a:latin typeface="ui-sans-serif" pitchFamily="34" charset="0"/>
                <a:ea typeface="ui-sans-serif" pitchFamily="34" charset="-122"/>
                <a:cs typeface="ui-sans-serif" pitchFamily="34" charset="-120"/>
              </a:rPr>
              <a:t>, meaning they maintain connection state information. If you allow an inbound request, the corresponding outbound traffic is automatically allowed, and vice versa.</a:t>
            </a:r>
            <a:endParaRPr lang="en-US" sz="1315" dirty="0"/>
          </a:p>
        </p:txBody>
      </p:sp>
      <p:sp>
        <p:nvSpPr>
          <p:cNvPr id="25" name="Text 5"/>
          <p:cNvSpPr/>
          <p:nvPr/>
        </p:nvSpPr>
        <p:spPr>
          <a:xfrm>
            <a:off x="983751" y="3234655"/>
            <a:ext cx="49373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Key Characteristics</a:t>
            </a:r>
            <a:endParaRPr lang="en-US" sz="1315" dirty="0"/>
          </a:p>
        </p:txBody>
      </p:sp>
      <p:sp>
        <p:nvSpPr>
          <p:cNvPr id="26" name="Text 6"/>
          <p:cNvSpPr/>
          <p:nvPr/>
        </p:nvSpPr>
        <p:spPr>
          <a:xfrm>
            <a:off x="742454" y="3568760"/>
            <a:ext cx="5924782"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Stateful: Tracks connection state</a:t>
            </a:r>
            <a:endParaRPr lang="en-US" sz="1169" dirty="0"/>
          </a:p>
        </p:txBody>
      </p:sp>
      <p:sp>
        <p:nvSpPr>
          <p:cNvPr id="27" name="Text 7"/>
          <p:cNvSpPr/>
          <p:nvPr/>
        </p:nvSpPr>
        <p:spPr>
          <a:xfrm>
            <a:off x="742454" y="3865741"/>
            <a:ext cx="493731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Applied at instance level</a:t>
            </a:r>
            <a:endParaRPr lang="en-US" sz="1169" dirty="0"/>
          </a:p>
        </p:txBody>
      </p:sp>
      <p:sp>
        <p:nvSpPr>
          <p:cNvPr id="28" name="Text 8"/>
          <p:cNvSpPr/>
          <p:nvPr/>
        </p:nvSpPr>
        <p:spPr>
          <a:xfrm>
            <a:off x="742454" y="4162723"/>
            <a:ext cx="5924782"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Not explicitly deny all traffic</a:t>
            </a:r>
            <a:endParaRPr lang="en-US" sz="1169" dirty="0"/>
          </a:p>
        </p:txBody>
      </p:sp>
      <p:sp>
        <p:nvSpPr>
          <p:cNvPr id="29" name="Text 9"/>
          <p:cNvSpPr/>
          <p:nvPr/>
        </p:nvSpPr>
        <p:spPr>
          <a:xfrm>
            <a:off x="6440788" y="3234655"/>
            <a:ext cx="49373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Difference from NACLs</a:t>
            </a:r>
            <a:endParaRPr lang="en-US" sz="1315" dirty="0"/>
          </a:p>
        </p:txBody>
      </p:sp>
      <p:sp>
        <p:nvSpPr>
          <p:cNvPr id="30" name="Text 10"/>
          <p:cNvSpPr/>
          <p:nvPr/>
        </p:nvSpPr>
        <p:spPr>
          <a:xfrm>
            <a:off x="6199490" y="3568760"/>
            <a:ext cx="4937318"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NACLs are stateless</a:t>
            </a:r>
            <a:endParaRPr lang="en-US" sz="1169" dirty="0"/>
          </a:p>
        </p:txBody>
      </p:sp>
      <p:sp>
        <p:nvSpPr>
          <p:cNvPr id="31" name="Text 11"/>
          <p:cNvSpPr/>
          <p:nvPr/>
        </p:nvSpPr>
        <p:spPr>
          <a:xfrm>
            <a:off x="6199490" y="3865741"/>
            <a:ext cx="5924782"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374151"/>
                </a:solidFill>
                <a:latin typeface="ui-sans-serif" pitchFamily="34" charset="0"/>
                <a:ea typeface="ui-sans-serif" pitchFamily="34" charset="-122"/>
                <a:cs typeface="ui-sans-serif" pitchFamily="34" charset="-120"/>
              </a:rPr>
              <a:t>NACLs require rules for both directions</a:t>
            </a:r>
            <a:endParaRPr lang="en-US" sz="1169" dirty="0"/>
          </a:p>
        </p:txBody>
      </p:sp>
      <p:sp>
        <p:nvSpPr>
          <p:cNvPr id="32" name="Text 12"/>
          <p:cNvSpPr/>
          <p:nvPr/>
        </p:nvSpPr>
        <p:spPr>
          <a:xfrm>
            <a:off x="1176615" y="5369210"/>
            <a:ext cx="14972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Security Group</a:t>
            </a:r>
            <a:endParaRPr lang="en-US" sz="1315" dirty="0"/>
          </a:p>
        </p:txBody>
      </p:sp>
      <p:sp>
        <p:nvSpPr>
          <p:cNvPr id="33" name="Text 13"/>
          <p:cNvSpPr/>
          <p:nvPr/>
        </p:nvSpPr>
        <p:spPr>
          <a:xfrm>
            <a:off x="9723536" y="5369210"/>
            <a:ext cx="85266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Instance</a:t>
            </a:r>
            <a:endParaRPr lang="en-US" sz="1315" dirty="0"/>
          </a:p>
        </p:txBody>
      </p:sp>
      <p:sp>
        <p:nvSpPr>
          <p:cNvPr id="34" name="Text 14"/>
          <p:cNvSpPr/>
          <p:nvPr/>
        </p:nvSpPr>
        <p:spPr>
          <a:xfrm>
            <a:off x="3484458" y="4905177"/>
            <a:ext cx="63584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Inbound</a:t>
            </a:r>
            <a:endParaRPr lang="en-US" sz="1023" dirty="0"/>
          </a:p>
        </p:txBody>
      </p:sp>
      <p:sp>
        <p:nvSpPr>
          <p:cNvPr id="35" name="Text 15"/>
          <p:cNvSpPr/>
          <p:nvPr/>
        </p:nvSpPr>
        <p:spPr>
          <a:xfrm>
            <a:off x="6011121" y="5276404"/>
            <a:ext cx="77366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Outbound</a:t>
            </a:r>
            <a:endParaRPr lang="en-US" sz="1023" dirty="0"/>
          </a:p>
        </p:txBody>
      </p:sp>
      <p:sp>
        <p:nvSpPr>
          <p:cNvPr id="36" name="Text 16"/>
          <p:cNvSpPr/>
          <p:nvPr/>
        </p:nvSpPr>
        <p:spPr>
          <a:xfrm>
            <a:off x="3965604" y="5294965"/>
            <a:ext cx="149302"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a:t>
            </a:r>
            <a:endParaRPr lang="en-US" sz="1169" dirty="0"/>
          </a:p>
        </p:txBody>
      </p:sp>
      <p:sp>
        <p:nvSpPr>
          <p:cNvPr id="37" name="Text 17"/>
          <p:cNvSpPr/>
          <p:nvPr/>
        </p:nvSpPr>
        <p:spPr>
          <a:xfrm>
            <a:off x="3075906" y="4775248"/>
            <a:ext cx="5727452" cy="176333"/>
          </a:xfrm>
          <a:prstGeom prst="rect">
            <a:avLst/>
          </a:prstGeom>
          <a:noFill/>
          <a:ln/>
        </p:spPr>
        <p:txBody>
          <a:bodyPr vert="horz" wrap="square" lIns="0" tIns="0" rIns="0" bIns="0" rtlCol="0" anchor="t"/>
          <a:lstStyle/>
          <a:p>
            <a:pPr algn="ctr">
              <a:lnSpc>
                <a:spcPts val="1754"/>
              </a:lnSpc>
            </a:pPr>
            <a:r>
              <a:rPr lang="en-US" sz="1169" i="1" dirty="0">
                <a:solidFill>
                  <a:srgbClr val="4B5563"/>
                </a:solidFill>
                <a:latin typeface="ui-sans-serif" pitchFamily="34" charset="0"/>
                <a:ea typeface="ui-sans-serif" pitchFamily="34" charset="-122"/>
                <a:cs typeface="ui-sans-serif" pitchFamily="34" charset="-120"/>
              </a:rPr>
              <a:t>The Security Group automatically allows the outbound response</a:t>
            </a:r>
            <a:endParaRPr lang="en-US" sz="1169" dirty="0"/>
          </a:p>
        </p:txBody>
      </p:sp>
    </p:spTree>
    <p:extLst>
      <p:ext uri="{BB962C8B-B14F-4D97-AF65-F5344CB8AC3E}">
        <p14:creationId xmlns:p14="http://schemas.microsoft.com/office/powerpoint/2010/main" val="2766297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898239"/>
            <a:ext cx="5234300" cy="1039435"/>
          </a:xfrm>
          <a:prstGeom prst="rect">
            <a:avLst/>
          </a:prstGeom>
        </p:spPr>
      </p:pic>
      <p:pic>
        <p:nvPicPr>
          <p:cNvPr id="7" name="Image 5" descr="preencoded.png"/>
          <p:cNvPicPr>
            <a:picLocks noChangeAspect="1"/>
          </p:cNvPicPr>
          <p:nvPr/>
        </p:nvPicPr>
        <p:blipFill>
          <a:blip r:embed="rId8"/>
          <a:stretch>
            <a:fillRect/>
          </a:stretch>
        </p:blipFill>
        <p:spPr>
          <a:xfrm>
            <a:off x="742453" y="2046729"/>
            <a:ext cx="296982" cy="296982"/>
          </a:xfrm>
          <a:prstGeom prst="rect">
            <a:avLst/>
          </a:prstGeom>
        </p:spPr>
      </p:pic>
      <p:pic>
        <p:nvPicPr>
          <p:cNvPr id="8" name="Image 6" descr="preencoded.png"/>
          <p:cNvPicPr>
            <a:picLocks noChangeAspect="1"/>
          </p:cNvPicPr>
          <p:nvPr/>
        </p:nvPicPr>
        <p:blipFill>
          <a:blip r:embed="rId9"/>
          <a:stretch>
            <a:fillRect/>
          </a:stretch>
        </p:blipFill>
        <p:spPr>
          <a:xfrm>
            <a:off x="1150804" y="2622131"/>
            <a:ext cx="129929" cy="129929"/>
          </a:xfrm>
          <a:prstGeom prst="rect">
            <a:avLst/>
          </a:prstGeom>
        </p:spPr>
      </p:pic>
      <p:pic>
        <p:nvPicPr>
          <p:cNvPr id="9" name="Image 7" descr="preencoded.png"/>
          <p:cNvPicPr>
            <a:picLocks noChangeAspect="1"/>
          </p:cNvPicPr>
          <p:nvPr/>
        </p:nvPicPr>
        <p:blipFill>
          <a:blip r:embed="rId7"/>
          <a:stretch>
            <a:fillRect/>
          </a:stretch>
        </p:blipFill>
        <p:spPr>
          <a:xfrm>
            <a:off x="6050999" y="1898239"/>
            <a:ext cx="5234300" cy="1039435"/>
          </a:xfrm>
          <a:prstGeom prst="rect">
            <a:avLst/>
          </a:prstGeom>
        </p:spPr>
      </p:pic>
      <p:pic>
        <p:nvPicPr>
          <p:cNvPr id="10" name="Image 8" descr="preencoded.png"/>
          <p:cNvPicPr>
            <a:picLocks noChangeAspect="1"/>
          </p:cNvPicPr>
          <p:nvPr/>
        </p:nvPicPr>
        <p:blipFill>
          <a:blip r:embed="rId10"/>
          <a:stretch>
            <a:fillRect/>
          </a:stretch>
        </p:blipFill>
        <p:spPr>
          <a:xfrm>
            <a:off x="6199490" y="2046729"/>
            <a:ext cx="296982" cy="296982"/>
          </a:xfrm>
          <a:prstGeom prst="rect">
            <a:avLst/>
          </a:prstGeom>
        </p:spPr>
      </p:pic>
      <p:pic>
        <p:nvPicPr>
          <p:cNvPr id="11" name="Image 9" descr="preencoded.png"/>
          <p:cNvPicPr>
            <a:picLocks noChangeAspect="1"/>
          </p:cNvPicPr>
          <p:nvPr/>
        </p:nvPicPr>
        <p:blipFill>
          <a:blip r:embed="rId11"/>
          <a:stretch>
            <a:fillRect/>
          </a:stretch>
        </p:blipFill>
        <p:spPr>
          <a:xfrm>
            <a:off x="6607840" y="2622131"/>
            <a:ext cx="129929" cy="129929"/>
          </a:xfrm>
          <a:prstGeom prst="rect">
            <a:avLst/>
          </a:prstGeom>
        </p:spPr>
      </p:pic>
      <p:pic>
        <p:nvPicPr>
          <p:cNvPr id="12" name="Image 10" descr="preencoded.png"/>
          <p:cNvPicPr>
            <a:picLocks noChangeAspect="1"/>
          </p:cNvPicPr>
          <p:nvPr/>
        </p:nvPicPr>
        <p:blipFill>
          <a:blip r:embed="rId12"/>
          <a:stretch>
            <a:fillRect/>
          </a:stretch>
        </p:blipFill>
        <p:spPr>
          <a:xfrm>
            <a:off x="593963" y="3160410"/>
            <a:ext cx="5234300" cy="1039435"/>
          </a:xfrm>
          <a:prstGeom prst="rect">
            <a:avLst/>
          </a:prstGeom>
        </p:spPr>
      </p:pic>
      <p:pic>
        <p:nvPicPr>
          <p:cNvPr id="13" name="Image 11" descr="preencoded.png"/>
          <p:cNvPicPr>
            <a:picLocks noChangeAspect="1"/>
          </p:cNvPicPr>
          <p:nvPr/>
        </p:nvPicPr>
        <p:blipFill>
          <a:blip r:embed="rId8"/>
          <a:stretch>
            <a:fillRect/>
          </a:stretch>
        </p:blipFill>
        <p:spPr>
          <a:xfrm>
            <a:off x="742453" y="3308901"/>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1150803" y="3624444"/>
            <a:ext cx="148491" cy="129929"/>
          </a:xfrm>
          <a:prstGeom prst="rect">
            <a:avLst/>
          </a:prstGeom>
        </p:spPr>
      </p:pic>
      <p:pic>
        <p:nvPicPr>
          <p:cNvPr id="15" name="Image 13" descr="preencoded.png"/>
          <p:cNvPicPr>
            <a:picLocks noChangeAspect="1"/>
          </p:cNvPicPr>
          <p:nvPr/>
        </p:nvPicPr>
        <p:blipFill>
          <a:blip r:embed="rId12"/>
          <a:stretch>
            <a:fillRect/>
          </a:stretch>
        </p:blipFill>
        <p:spPr>
          <a:xfrm>
            <a:off x="6050999" y="3160410"/>
            <a:ext cx="5234300" cy="1039435"/>
          </a:xfrm>
          <a:prstGeom prst="rect">
            <a:avLst/>
          </a:prstGeom>
        </p:spPr>
      </p:pic>
      <p:pic>
        <p:nvPicPr>
          <p:cNvPr id="16" name="Image 14" descr="preencoded.png"/>
          <p:cNvPicPr>
            <a:picLocks noChangeAspect="1"/>
          </p:cNvPicPr>
          <p:nvPr/>
        </p:nvPicPr>
        <p:blipFill>
          <a:blip r:embed="rId10"/>
          <a:stretch>
            <a:fillRect/>
          </a:stretch>
        </p:blipFill>
        <p:spPr>
          <a:xfrm>
            <a:off x="6199490" y="3308901"/>
            <a:ext cx="296982" cy="296982"/>
          </a:xfrm>
          <a:prstGeom prst="rect">
            <a:avLst/>
          </a:prstGeom>
        </p:spPr>
      </p:pic>
      <p:pic>
        <p:nvPicPr>
          <p:cNvPr id="17" name="Image 15" descr="preencoded.png"/>
          <p:cNvPicPr>
            <a:picLocks noChangeAspect="1"/>
          </p:cNvPicPr>
          <p:nvPr/>
        </p:nvPicPr>
        <p:blipFill>
          <a:blip r:embed="rId14"/>
          <a:stretch>
            <a:fillRect/>
          </a:stretch>
        </p:blipFill>
        <p:spPr>
          <a:xfrm>
            <a:off x="6607839" y="3884303"/>
            <a:ext cx="148491" cy="129929"/>
          </a:xfrm>
          <a:prstGeom prst="rect">
            <a:avLst/>
          </a:prstGeom>
        </p:spPr>
      </p:pic>
      <p:pic>
        <p:nvPicPr>
          <p:cNvPr id="18" name="Image 16" descr="preencoded.png"/>
          <p:cNvPicPr>
            <a:picLocks noChangeAspect="1"/>
          </p:cNvPicPr>
          <p:nvPr/>
        </p:nvPicPr>
        <p:blipFill>
          <a:blip r:embed="rId15"/>
          <a:stretch>
            <a:fillRect/>
          </a:stretch>
        </p:blipFill>
        <p:spPr>
          <a:xfrm>
            <a:off x="10023127" y="1935361"/>
            <a:ext cx="1113681" cy="1113681"/>
          </a:xfrm>
          <a:prstGeom prst="rect">
            <a:avLst/>
          </a:prstGeom>
        </p:spPr>
      </p:pic>
      <p:sp>
        <p:nvSpPr>
          <p:cNvPr id="20" name="Text 0"/>
          <p:cNvSpPr/>
          <p:nvPr/>
        </p:nvSpPr>
        <p:spPr>
          <a:xfrm>
            <a:off x="816699" y="469015"/>
            <a:ext cx="6829822"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5</a:t>
            </a:r>
            <a:endParaRPr lang="en-US" sz="2192" dirty="0"/>
          </a:p>
        </p:txBody>
      </p:sp>
      <p:sp>
        <p:nvSpPr>
          <p:cNvPr id="21" name="Text 1"/>
          <p:cNvSpPr/>
          <p:nvPr/>
        </p:nvSpPr>
        <p:spPr>
          <a:xfrm>
            <a:off x="593963" y="1304275"/>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What is the primary use case for an AWS NAT Gateway?</a:t>
            </a:r>
            <a:endParaRPr lang="en-US" sz="1754" dirty="0"/>
          </a:p>
        </p:txBody>
      </p:sp>
      <p:sp>
        <p:nvSpPr>
          <p:cNvPr id="22" name="Text 2"/>
          <p:cNvSpPr/>
          <p:nvPr/>
        </p:nvSpPr>
        <p:spPr>
          <a:xfrm>
            <a:off x="833375"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3"/>
          <p:cNvSpPr/>
          <p:nvPr/>
        </p:nvSpPr>
        <p:spPr>
          <a:xfrm>
            <a:off x="1150803" y="2046729"/>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allow inbound internet traffic to instances in a private subnet.</a:t>
            </a:r>
            <a:endParaRPr lang="en-US" sz="1315" dirty="0"/>
          </a:p>
        </p:txBody>
      </p:sp>
      <p:sp>
        <p:nvSpPr>
          <p:cNvPr id="24" name="Text 4"/>
          <p:cNvSpPr/>
          <p:nvPr/>
        </p:nvSpPr>
        <p:spPr>
          <a:xfrm>
            <a:off x="1354978" y="2603570"/>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Incorrect - NAT Gateway doesn't allow inbound traffic</a:t>
            </a:r>
            <a:endParaRPr lang="en-US" sz="1023" dirty="0"/>
          </a:p>
        </p:txBody>
      </p:sp>
      <p:sp>
        <p:nvSpPr>
          <p:cNvPr id="25" name="Text 5"/>
          <p:cNvSpPr/>
          <p:nvPr/>
        </p:nvSpPr>
        <p:spPr>
          <a:xfrm>
            <a:off x="6291281"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607839" y="2046729"/>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enable instances in a private subnet to initiate outbound connections to the internet.</a:t>
            </a:r>
            <a:endParaRPr lang="en-US" sz="1315" dirty="0"/>
          </a:p>
        </p:txBody>
      </p:sp>
      <p:sp>
        <p:nvSpPr>
          <p:cNvPr id="27" name="Text 7"/>
          <p:cNvSpPr/>
          <p:nvPr/>
        </p:nvSpPr>
        <p:spPr>
          <a:xfrm>
            <a:off x="6812014" y="2603570"/>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Correct - This is the primary use case</a:t>
            </a:r>
            <a:endParaRPr lang="en-US" sz="1023" dirty="0"/>
          </a:p>
        </p:txBody>
      </p:sp>
      <p:sp>
        <p:nvSpPr>
          <p:cNvPr id="28" name="Text 8"/>
          <p:cNvSpPr/>
          <p:nvPr/>
        </p:nvSpPr>
        <p:spPr>
          <a:xfrm>
            <a:off x="836421"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9"/>
          <p:cNvSpPr/>
          <p:nvPr/>
        </p:nvSpPr>
        <p:spPr>
          <a:xfrm>
            <a:off x="1150803" y="3308901"/>
            <a:ext cx="522612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establish private connectivity between two VPCs.</a:t>
            </a:r>
            <a:endParaRPr lang="en-US" sz="1315" dirty="0"/>
          </a:p>
        </p:txBody>
      </p:sp>
      <p:sp>
        <p:nvSpPr>
          <p:cNvPr id="30" name="Text 10"/>
          <p:cNvSpPr/>
          <p:nvPr/>
        </p:nvSpPr>
        <p:spPr>
          <a:xfrm>
            <a:off x="1373540" y="3605883"/>
            <a:ext cx="5226121"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Incorrect - Use VPC Peering for this</a:t>
            </a:r>
            <a:endParaRPr lang="en-US" sz="1023" dirty="0"/>
          </a:p>
        </p:txBody>
      </p:sp>
      <p:sp>
        <p:nvSpPr>
          <p:cNvPr id="31" name="Text 11"/>
          <p:cNvSpPr/>
          <p:nvPr/>
        </p:nvSpPr>
        <p:spPr>
          <a:xfrm>
            <a:off x="6286351"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2" name="Text 12"/>
          <p:cNvSpPr/>
          <p:nvPr/>
        </p:nvSpPr>
        <p:spPr>
          <a:xfrm>
            <a:off x="6607839" y="3308901"/>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provide a public IP address to instances in a private subnet.</a:t>
            </a:r>
            <a:endParaRPr lang="en-US" sz="1315" dirty="0"/>
          </a:p>
        </p:txBody>
      </p:sp>
      <p:sp>
        <p:nvSpPr>
          <p:cNvPr id="33" name="Text 13"/>
          <p:cNvSpPr/>
          <p:nvPr/>
        </p:nvSpPr>
        <p:spPr>
          <a:xfrm>
            <a:off x="6830575" y="3865742"/>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Incorrect - NAT Gateway uses Elastic IP</a:t>
            </a:r>
            <a:endParaRPr lang="en-US" sz="1023" dirty="0"/>
          </a:p>
        </p:txBody>
      </p:sp>
      <p:sp>
        <p:nvSpPr>
          <p:cNvPr id="34" name="Text 14"/>
          <p:cNvSpPr/>
          <p:nvPr/>
        </p:nvSpPr>
        <p:spPr>
          <a:xfrm>
            <a:off x="10144647" y="2622131"/>
            <a:ext cx="1044772" cy="185613"/>
          </a:xfrm>
          <a:prstGeom prst="rect">
            <a:avLst/>
          </a:prstGeom>
          <a:noFill/>
          <a:ln/>
        </p:spPr>
        <p:txBody>
          <a:bodyPr vert="horz" wrap="square" lIns="0" tIns="0" rIns="0" bIns="0" rtlCol="0" anchor="t"/>
          <a:lstStyle/>
          <a:p>
            <a:pPr>
              <a:lnSpc>
                <a:spcPts val="1461"/>
              </a:lnSpc>
            </a:pPr>
            <a:r>
              <a:rPr lang="en-US" sz="1023" dirty="0">
                <a:solidFill>
                  <a:srgbClr val="FF9900"/>
                </a:solidFill>
                <a:latin typeface="ui-sans-serif" pitchFamily="34" charset="0"/>
                <a:ea typeface="ui-sans-serif" pitchFamily="34" charset="-122"/>
                <a:cs typeface="ui-sans-serif" pitchFamily="34" charset="-120"/>
              </a:rPr>
              <a:t>NAT Gateway</a:t>
            </a:r>
            <a:endParaRPr lang="en-US" sz="1023" dirty="0"/>
          </a:p>
        </p:txBody>
      </p:sp>
    </p:spTree>
    <p:extLst>
      <p:ext uri="{BB962C8B-B14F-4D97-AF65-F5344CB8AC3E}">
        <p14:creationId xmlns:p14="http://schemas.microsoft.com/office/powerpoint/2010/main" val="256166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5"/>
          <a:stretch>
            <a:fillRect/>
          </a:stretch>
        </p:blipFill>
        <p:spPr>
          <a:xfrm>
            <a:off x="593963" y="895926"/>
            <a:ext cx="1187926" cy="37123"/>
          </a:xfrm>
          <a:prstGeom prst="rect">
            <a:avLst/>
          </a:prstGeom>
        </p:spPr>
      </p:pic>
      <p:pic>
        <p:nvPicPr>
          <p:cNvPr id="7" name="Image 5" descr="preencoded.png"/>
          <p:cNvPicPr>
            <a:picLocks noChangeAspect="1"/>
          </p:cNvPicPr>
          <p:nvPr/>
        </p:nvPicPr>
        <p:blipFill>
          <a:blip r:embed="rId6"/>
          <a:stretch>
            <a:fillRect/>
          </a:stretch>
        </p:blipFill>
        <p:spPr>
          <a:xfrm>
            <a:off x="5818692" y="2028168"/>
            <a:ext cx="9281" cy="593963"/>
          </a:xfrm>
          <a:prstGeom prst="rect">
            <a:avLst/>
          </a:prstGeom>
        </p:spPr>
      </p:pic>
      <p:pic>
        <p:nvPicPr>
          <p:cNvPr id="9" name="Image 7" descr="preencoded.png"/>
          <p:cNvPicPr>
            <a:picLocks noChangeAspect="1"/>
          </p:cNvPicPr>
          <p:nvPr/>
        </p:nvPicPr>
        <p:blipFill>
          <a:blip r:embed="rId7"/>
          <a:stretch>
            <a:fillRect/>
          </a:stretch>
        </p:blipFill>
        <p:spPr>
          <a:xfrm>
            <a:off x="593963" y="3197533"/>
            <a:ext cx="5234300" cy="779577"/>
          </a:xfrm>
          <a:prstGeom prst="rect">
            <a:avLst/>
          </a:prstGeom>
        </p:spPr>
      </p:pic>
      <p:pic>
        <p:nvPicPr>
          <p:cNvPr id="10" name="Image 8" descr="preencoded.png"/>
          <p:cNvPicPr>
            <a:picLocks noChangeAspect="1"/>
          </p:cNvPicPr>
          <p:nvPr/>
        </p:nvPicPr>
        <p:blipFill>
          <a:blip r:embed="rId8"/>
          <a:stretch>
            <a:fillRect/>
          </a:stretch>
        </p:blipFill>
        <p:spPr>
          <a:xfrm>
            <a:off x="742453" y="3346023"/>
            <a:ext cx="296982" cy="296982"/>
          </a:xfrm>
          <a:prstGeom prst="rect">
            <a:avLst/>
          </a:prstGeom>
        </p:spPr>
      </p:pic>
      <p:pic>
        <p:nvPicPr>
          <p:cNvPr id="12" name="Image 10" descr="preencoded.png"/>
          <p:cNvPicPr>
            <a:picLocks noChangeAspect="1"/>
          </p:cNvPicPr>
          <p:nvPr/>
        </p:nvPicPr>
        <p:blipFill>
          <a:blip r:embed="rId7"/>
          <a:stretch>
            <a:fillRect/>
          </a:stretch>
        </p:blipFill>
        <p:spPr>
          <a:xfrm>
            <a:off x="6050999" y="3197533"/>
            <a:ext cx="5234300" cy="779577"/>
          </a:xfrm>
          <a:prstGeom prst="rect">
            <a:avLst/>
          </a:prstGeom>
        </p:spPr>
      </p:pic>
      <p:pic>
        <p:nvPicPr>
          <p:cNvPr id="13" name="Image 11" descr="preencoded.png"/>
          <p:cNvPicPr>
            <a:picLocks noChangeAspect="1"/>
          </p:cNvPicPr>
          <p:nvPr/>
        </p:nvPicPr>
        <p:blipFill>
          <a:blip r:embed="rId9"/>
          <a:stretch>
            <a:fillRect/>
          </a:stretch>
        </p:blipFill>
        <p:spPr>
          <a:xfrm>
            <a:off x="6199490" y="3346023"/>
            <a:ext cx="296982" cy="296982"/>
          </a:xfrm>
          <a:prstGeom prst="rect">
            <a:avLst/>
          </a:prstGeom>
        </p:spPr>
      </p:pic>
      <p:pic>
        <p:nvPicPr>
          <p:cNvPr id="15" name="Image 13" descr="preencoded.png"/>
          <p:cNvPicPr>
            <a:picLocks noChangeAspect="1"/>
          </p:cNvPicPr>
          <p:nvPr/>
        </p:nvPicPr>
        <p:blipFill>
          <a:blip r:embed="rId10"/>
          <a:stretch>
            <a:fillRect/>
          </a:stretch>
        </p:blipFill>
        <p:spPr>
          <a:xfrm>
            <a:off x="593963" y="4199845"/>
            <a:ext cx="5234300" cy="779577"/>
          </a:xfrm>
          <a:prstGeom prst="rect">
            <a:avLst/>
          </a:prstGeom>
        </p:spPr>
      </p:pic>
      <p:pic>
        <p:nvPicPr>
          <p:cNvPr id="16" name="Image 14" descr="preencoded.png"/>
          <p:cNvPicPr>
            <a:picLocks noChangeAspect="1"/>
          </p:cNvPicPr>
          <p:nvPr/>
        </p:nvPicPr>
        <p:blipFill>
          <a:blip r:embed="rId8"/>
          <a:stretch>
            <a:fillRect/>
          </a:stretch>
        </p:blipFill>
        <p:spPr>
          <a:xfrm>
            <a:off x="742453" y="4348336"/>
            <a:ext cx="296982" cy="296982"/>
          </a:xfrm>
          <a:prstGeom prst="rect">
            <a:avLst/>
          </a:prstGeom>
        </p:spPr>
      </p:pic>
      <p:pic>
        <p:nvPicPr>
          <p:cNvPr id="18" name="Image 16" descr="preencoded.png"/>
          <p:cNvPicPr>
            <a:picLocks noChangeAspect="1"/>
          </p:cNvPicPr>
          <p:nvPr/>
        </p:nvPicPr>
        <p:blipFill>
          <a:blip r:embed="rId10"/>
          <a:stretch>
            <a:fillRect/>
          </a:stretch>
        </p:blipFill>
        <p:spPr>
          <a:xfrm>
            <a:off x="6050999" y="4199845"/>
            <a:ext cx="5234300" cy="779577"/>
          </a:xfrm>
          <a:prstGeom prst="rect">
            <a:avLst/>
          </a:prstGeom>
        </p:spPr>
      </p:pic>
      <p:pic>
        <p:nvPicPr>
          <p:cNvPr id="19" name="Image 17" descr="preencoded.png"/>
          <p:cNvPicPr>
            <a:picLocks noChangeAspect="1"/>
          </p:cNvPicPr>
          <p:nvPr/>
        </p:nvPicPr>
        <p:blipFill>
          <a:blip r:embed="rId9"/>
          <a:stretch>
            <a:fillRect/>
          </a:stretch>
        </p:blipFill>
        <p:spPr>
          <a:xfrm>
            <a:off x="6199490" y="4348336"/>
            <a:ext cx="296982" cy="296982"/>
          </a:xfrm>
          <a:prstGeom prst="rect">
            <a:avLst/>
          </a:prstGeom>
        </p:spPr>
      </p:pic>
      <p:sp>
        <p:nvSpPr>
          <p:cNvPr id="22" name="Text 0"/>
          <p:cNvSpPr/>
          <p:nvPr/>
        </p:nvSpPr>
        <p:spPr>
          <a:xfrm>
            <a:off x="816699" y="469015"/>
            <a:ext cx="7541012"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23" name="Text 1"/>
          <p:cNvSpPr/>
          <p:nvPr/>
        </p:nvSpPr>
        <p:spPr>
          <a:xfrm>
            <a:off x="593963" y="1230030"/>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What is the address size for IPv4 and IPv6, respectively?</a:t>
            </a:r>
            <a:endParaRPr lang="en-US" sz="1754" dirty="0"/>
          </a:p>
        </p:txBody>
      </p:sp>
      <p:sp>
        <p:nvSpPr>
          <p:cNvPr id="30" name="Text 8"/>
          <p:cNvSpPr/>
          <p:nvPr/>
        </p:nvSpPr>
        <p:spPr>
          <a:xfrm>
            <a:off x="833375" y="334602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31" name="Text 9"/>
          <p:cNvSpPr/>
          <p:nvPr/>
        </p:nvSpPr>
        <p:spPr>
          <a:xfrm>
            <a:off x="1150804" y="3346024"/>
            <a:ext cx="168252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32-bit and 64-bit</a:t>
            </a:r>
            <a:endParaRPr lang="en-US" sz="1315" dirty="0"/>
          </a:p>
        </p:txBody>
      </p:sp>
      <p:sp>
        <p:nvSpPr>
          <p:cNvPr id="33" name="Text 11"/>
          <p:cNvSpPr/>
          <p:nvPr/>
        </p:nvSpPr>
        <p:spPr>
          <a:xfrm>
            <a:off x="6291281" y="334602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34" name="Text 12"/>
          <p:cNvSpPr/>
          <p:nvPr/>
        </p:nvSpPr>
        <p:spPr>
          <a:xfrm>
            <a:off x="6607840" y="3346024"/>
            <a:ext cx="181007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64-bit and 128-bit</a:t>
            </a:r>
            <a:endParaRPr lang="en-US" sz="1315" dirty="0"/>
          </a:p>
        </p:txBody>
      </p:sp>
      <p:sp>
        <p:nvSpPr>
          <p:cNvPr id="36" name="Text 14"/>
          <p:cNvSpPr/>
          <p:nvPr/>
        </p:nvSpPr>
        <p:spPr>
          <a:xfrm>
            <a:off x="836421" y="4348336"/>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7" name="Text 15"/>
          <p:cNvSpPr/>
          <p:nvPr/>
        </p:nvSpPr>
        <p:spPr>
          <a:xfrm>
            <a:off x="1150803" y="4348336"/>
            <a:ext cx="181007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32-bit and 128-bit</a:t>
            </a:r>
            <a:endParaRPr lang="en-US" sz="1315" dirty="0"/>
          </a:p>
        </p:txBody>
      </p:sp>
      <p:sp>
        <p:nvSpPr>
          <p:cNvPr id="39" name="Text 17"/>
          <p:cNvSpPr/>
          <p:nvPr/>
        </p:nvSpPr>
        <p:spPr>
          <a:xfrm>
            <a:off x="6286351" y="4348336"/>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40" name="Text 18"/>
          <p:cNvSpPr/>
          <p:nvPr/>
        </p:nvSpPr>
        <p:spPr>
          <a:xfrm>
            <a:off x="6607840" y="4348336"/>
            <a:ext cx="193763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128-bit and 256-bit</a:t>
            </a:r>
            <a:endParaRPr lang="en-US" sz="1315"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155785"/>
            <a:ext cx="1105561" cy="269140"/>
          </a:xfrm>
          <a:prstGeom prst="rect">
            <a:avLst/>
          </a:prstGeom>
        </p:spPr>
      </p:pic>
      <p:pic>
        <p:nvPicPr>
          <p:cNvPr id="7" name="Image 5" descr="preencoded.png"/>
          <p:cNvPicPr>
            <a:picLocks noChangeAspect="1"/>
          </p:cNvPicPr>
          <p:nvPr/>
        </p:nvPicPr>
        <p:blipFill>
          <a:blip r:embed="rId8"/>
          <a:stretch>
            <a:fillRect/>
          </a:stretch>
        </p:blipFill>
        <p:spPr>
          <a:xfrm>
            <a:off x="705331" y="1211469"/>
            <a:ext cx="129929" cy="129929"/>
          </a:xfrm>
          <a:prstGeom prst="rect">
            <a:avLst/>
          </a:prstGeom>
        </p:spPr>
      </p:pic>
      <p:pic>
        <p:nvPicPr>
          <p:cNvPr id="8" name="Image 6" descr="preencoded.png"/>
          <p:cNvPicPr>
            <a:picLocks noChangeAspect="1"/>
          </p:cNvPicPr>
          <p:nvPr/>
        </p:nvPicPr>
        <p:blipFill>
          <a:blip r:embed="rId9"/>
          <a:stretch>
            <a:fillRect/>
          </a:stretch>
        </p:blipFill>
        <p:spPr>
          <a:xfrm>
            <a:off x="593963" y="1944642"/>
            <a:ext cx="10691336" cy="2190239"/>
          </a:xfrm>
          <a:prstGeom prst="rect">
            <a:avLst/>
          </a:prstGeom>
        </p:spPr>
      </p:pic>
      <p:pic>
        <p:nvPicPr>
          <p:cNvPr id="9" name="Image 7" descr="preencoded.png"/>
          <p:cNvPicPr>
            <a:picLocks noChangeAspect="1"/>
          </p:cNvPicPr>
          <p:nvPr/>
        </p:nvPicPr>
        <p:blipFill>
          <a:blip r:embed="rId10"/>
          <a:stretch>
            <a:fillRect/>
          </a:stretch>
        </p:blipFill>
        <p:spPr>
          <a:xfrm>
            <a:off x="779576" y="3169691"/>
            <a:ext cx="148491" cy="148491"/>
          </a:xfrm>
          <a:prstGeom prst="rect">
            <a:avLst/>
          </a:prstGeom>
        </p:spPr>
      </p:pic>
      <p:pic>
        <p:nvPicPr>
          <p:cNvPr id="10" name="Image 8" descr="preencoded.png"/>
          <p:cNvPicPr>
            <a:picLocks noChangeAspect="1"/>
          </p:cNvPicPr>
          <p:nvPr/>
        </p:nvPicPr>
        <p:blipFill>
          <a:blip r:embed="rId10"/>
          <a:stretch>
            <a:fillRect/>
          </a:stretch>
        </p:blipFill>
        <p:spPr>
          <a:xfrm>
            <a:off x="779576" y="3466672"/>
            <a:ext cx="148491" cy="148491"/>
          </a:xfrm>
          <a:prstGeom prst="rect">
            <a:avLst/>
          </a:prstGeom>
        </p:spPr>
      </p:pic>
      <p:pic>
        <p:nvPicPr>
          <p:cNvPr id="11" name="Image 9" descr="preencoded.png"/>
          <p:cNvPicPr>
            <a:picLocks noChangeAspect="1"/>
          </p:cNvPicPr>
          <p:nvPr/>
        </p:nvPicPr>
        <p:blipFill>
          <a:blip r:embed="rId10"/>
          <a:stretch>
            <a:fillRect/>
          </a:stretch>
        </p:blipFill>
        <p:spPr>
          <a:xfrm>
            <a:off x="779576" y="3763654"/>
            <a:ext cx="148491" cy="148491"/>
          </a:xfrm>
          <a:prstGeom prst="rect">
            <a:avLst/>
          </a:prstGeom>
        </p:spPr>
      </p:pic>
      <p:pic>
        <p:nvPicPr>
          <p:cNvPr id="12" name="Image 10" descr="preencoded.png"/>
          <p:cNvPicPr>
            <a:picLocks noChangeAspect="1"/>
          </p:cNvPicPr>
          <p:nvPr/>
        </p:nvPicPr>
        <p:blipFill>
          <a:blip r:embed="rId11"/>
          <a:stretch>
            <a:fillRect/>
          </a:stretch>
        </p:blipFill>
        <p:spPr>
          <a:xfrm>
            <a:off x="593963" y="4357618"/>
            <a:ext cx="10691336" cy="1692708"/>
          </a:xfrm>
          <a:prstGeom prst="rect">
            <a:avLst/>
          </a:prstGeom>
        </p:spPr>
      </p:pic>
      <p:pic>
        <p:nvPicPr>
          <p:cNvPr id="13" name="Image 11" descr="preencoded.png"/>
          <p:cNvPicPr>
            <a:picLocks noChangeAspect="1"/>
          </p:cNvPicPr>
          <p:nvPr/>
        </p:nvPicPr>
        <p:blipFill>
          <a:blip r:embed="rId12"/>
          <a:stretch>
            <a:fillRect/>
          </a:stretch>
        </p:blipFill>
        <p:spPr>
          <a:xfrm>
            <a:off x="593964" y="6380804"/>
            <a:ext cx="102087" cy="129929"/>
          </a:xfrm>
          <a:prstGeom prst="rect">
            <a:avLst/>
          </a:prstGeom>
        </p:spPr>
      </p:pic>
      <p:sp>
        <p:nvSpPr>
          <p:cNvPr id="14" name="Text 0"/>
          <p:cNvSpPr/>
          <p:nvPr/>
        </p:nvSpPr>
        <p:spPr>
          <a:xfrm>
            <a:off x="816699" y="469015"/>
            <a:ext cx="653608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17: NAT Gateway Use Case</a:t>
            </a:r>
            <a:endParaRPr lang="en-US" sz="2192" dirty="0"/>
          </a:p>
        </p:txBody>
      </p:sp>
      <p:sp>
        <p:nvSpPr>
          <p:cNvPr id="15" name="Text 1"/>
          <p:cNvSpPr/>
          <p:nvPr/>
        </p:nvSpPr>
        <p:spPr>
          <a:xfrm>
            <a:off x="909506" y="1155785"/>
            <a:ext cx="1105561" cy="269140"/>
          </a:xfrm>
          <a:prstGeom prst="rect">
            <a:avLst/>
          </a:prstGeom>
          <a:noFill/>
          <a:ln/>
        </p:spPr>
        <p:txBody>
          <a:bodyPr vert="horz" wrap="square" lIns="0" tIns="0" rIns="0" bIns="0" rtlCol="0" anchor="t"/>
          <a:lstStyle/>
          <a:p>
            <a:pPr>
              <a:lnSpc>
                <a:spcPts val="1535"/>
              </a:lnSpc>
            </a:pPr>
            <a:r>
              <a:rPr lang="en-US" sz="1023" b="1" dirty="0">
                <a:solidFill>
                  <a:srgbClr val="FFFFFF"/>
                </a:solidFill>
                <a:latin typeface="ui-sans-serif" pitchFamily="34" charset="0"/>
                <a:ea typeface="ui-sans-serif" pitchFamily="34" charset="-122"/>
                <a:cs typeface="ui-sans-serif" pitchFamily="34" charset="-120"/>
              </a:rPr>
              <a:t>CORRECT</a:t>
            </a:r>
            <a:endParaRPr lang="en-US" sz="1023" dirty="0"/>
          </a:p>
        </p:txBody>
      </p:sp>
      <p:sp>
        <p:nvSpPr>
          <p:cNvPr id="16" name="Text 2"/>
          <p:cNvSpPr/>
          <p:nvPr/>
        </p:nvSpPr>
        <p:spPr>
          <a:xfrm>
            <a:off x="593963" y="1499169"/>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B. To enable instances in a private subnet to initiate outbound connections to the internet.</a:t>
            </a:r>
            <a:endParaRPr lang="en-US" sz="1754" dirty="0"/>
          </a:p>
        </p:txBody>
      </p:sp>
      <p:sp>
        <p:nvSpPr>
          <p:cNvPr id="17" name="Text 3"/>
          <p:cNvSpPr/>
          <p:nvPr/>
        </p:nvSpPr>
        <p:spPr>
          <a:xfrm>
            <a:off x="779577" y="2130255"/>
            <a:ext cx="1032010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Explanation:</a:t>
            </a:r>
            <a:endParaRPr lang="en-US" sz="1461" dirty="0"/>
          </a:p>
        </p:txBody>
      </p:sp>
      <p:sp>
        <p:nvSpPr>
          <p:cNvPr id="18" name="Text 4"/>
          <p:cNvSpPr/>
          <p:nvPr/>
        </p:nvSpPr>
        <p:spPr>
          <a:xfrm>
            <a:off x="779577" y="2501482"/>
            <a:ext cx="1032010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 NAT Gateway allows instances in private subnets to connect to services outside the VPC (like the internet or other AWS services) while preventing external services from initiating connections with those instances.</a:t>
            </a:r>
            <a:endParaRPr lang="en-US" sz="1315" dirty="0"/>
          </a:p>
        </p:txBody>
      </p:sp>
      <p:sp>
        <p:nvSpPr>
          <p:cNvPr id="19" name="Text 5"/>
          <p:cNvSpPr/>
          <p:nvPr/>
        </p:nvSpPr>
        <p:spPr>
          <a:xfrm>
            <a:off x="1039435" y="3132568"/>
            <a:ext cx="775417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It enables outbound connectivity while blocking inbound connections from the internet</a:t>
            </a:r>
            <a:endParaRPr lang="en-US" sz="1169" dirty="0"/>
          </a:p>
        </p:txBody>
      </p:sp>
      <p:sp>
        <p:nvSpPr>
          <p:cNvPr id="20" name="Text 6"/>
          <p:cNvSpPr/>
          <p:nvPr/>
        </p:nvSpPr>
        <p:spPr>
          <a:xfrm>
            <a:off x="1039435" y="3429550"/>
            <a:ext cx="498876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It uses an Elastic IP address to provide this functionality</a:t>
            </a:r>
            <a:endParaRPr lang="en-US" sz="1169" dirty="0"/>
          </a:p>
        </p:txBody>
      </p:sp>
      <p:sp>
        <p:nvSpPr>
          <p:cNvPr id="21" name="Text 7"/>
          <p:cNvSpPr/>
          <p:nvPr/>
        </p:nvSpPr>
        <p:spPr>
          <a:xfrm>
            <a:off x="1039436" y="3726531"/>
            <a:ext cx="729791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It's specifically designed for this use case and is more reliable than NAT instances</a:t>
            </a:r>
            <a:endParaRPr lang="en-US" sz="1169" dirty="0"/>
          </a:p>
        </p:txBody>
      </p:sp>
      <p:sp>
        <p:nvSpPr>
          <p:cNvPr id="22" name="Text 8"/>
          <p:cNvSpPr/>
          <p:nvPr/>
        </p:nvSpPr>
        <p:spPr>
          <a:xfrm>
            <a:off x="770296" y="6352962"/>
            <a:ext cx="927400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NAT Gateway is a managed service that provides higher bandwidth and automatic scaling compared to NAT instances.</a:t>
            </a:r>
            <a:endParaRPr lang="en-US" sz="1023" dirty="0"/>
          </a:p>
        </p:txBody>
      </p:sp>
      <p:sp>
        <p:nvSpPr>
          <p:cNvPr id="23" name="Text 9"/>
          <p:cNvSpPr/>
          <p:nvPr/>
        </p:nvSpPr>
        <p:spPr>
          <a:xfrm>
            <a:off x="11236576" y="6380805"/>
            <a:ext cx="548488" cy="194894"/>
          </a:xfrm>
          <a:prstGeom prst="rect">
            <a:avLst/>
          </a:prstGeom>
          <a:noFill/>
          <a:ln/>
        </p:spPr>
        <p:txBody>
          <a:bodyPr vert="horz" wrap="square" lIns="0" tIns="0" rIns="0" bIns="0" rtlCol="0" anchor="t"/>
          <a:lstStyle/>
          <a:p>
            <a:pPr>
              <a:lnSpc>
                <a:spcPts val="1535"/>
              </a:lnSpc>
            </a:pPr>
            <a:r>
              <a:rPr lang="en-US" sz="1023" dirty="0">
                <a:solidFill>
                  <a:srgbClr val="666666"/>
                </a:solidFill>
                <a:latin typeface="ui-sans-serif" pitchFamily="34" charset="0"/>
                <a:ea typeface="ui-sans-serif" pitchFamily="34" charset="-122"/>
                <a:cs typeface="ui-sans-serif" pitchFamily="34" charset="-120"/>
              </a:rPr>
              <a:t>35 / 61</a:t>
            </a:r>
            <a:endParaRPr lang="en-US" sz="1023" dirty="0"/>
          </a:p>
        </p:txBody>
      </p:sp>
    </p:spTree>
    <p:extLst>
      <p:ext uri="{BB962C8B-B14F-4D97-AF65-F5344CB8AC3E}">
        <p14:creationId xmlns:p14="http://schemas.microsoft.com/office/powerpoint/2010/main" val="1662319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E7B18-A436-CCB3-0B07-A75E993086A2}"/>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A5EEA44A-E53A-127B-1548-7F0AB0317142}"/>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2219528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742454" y="1267153"/>
            <a:ext cx="890945" cy="37123"/>
          </a:xfrm>
          <a:prstGeom prst="rect">
            <a:avLst/>
          </a:prstGeom>
        </p:spPr>
      </p:pic>
      <p:pic>
        <p:nvPicPr>
          <p:cNvPr id="5" name="Image 3" descr="preencoded.png"/>
          <p:cNvPicPr>
            <a:picLocks noChangeAspect="1"/>
          </p:cNvPicPr>
          <p:nvPr/>
        </p:nvPicPr>
        <p:blipFill>
          <a:blip r:embed="rId5"/>
          <a:stretch>
            <a:fillRect/>
          </a:stretch>
        </p:blipFill>
        <p:spPr>
          <a:xfrm>
            <a:off x="2375852" y="3049042"/>
            <a:ext cx="2375853" cy="1781889"/>
          </a:xfrm>
          <a:prstGeom prst="rect">
            <a:avLst/>
          </a:prstGeom>
        </p:spPr>
      </p:pic>
      <p:pic>
        <p:nvPicPr>
          <p:cNvPr id="6" name="Image 4" descr="preencoded.png"/>
          <p:cNvPicPr>
            <a:picLocks noChangeAspect="1"/>
          </p:cNvPicPr>
          <p:nvPr/>
        </p:nvPicPr>
        <p:blipFill>
          <a:blip r:embed="rId6"/>
          <a:stretch>
            <a:fillRect/>
          </a:stretch>
        </p:blipFill>
        <p:spPr>
          <a:xfrm>
            <a:off x="3285359" y="3513076"/>
            <a:ext cx="556840" cy="445472"/>
          </a:xfrm>
          <a:prstGeom prst="rect">
            <a:avLst/>
          </a:prstGeom>
        </p:spPr>
      </p:pic>
      <p:pic>
        <p:nvPicPr>
          <p:cNvPr id="7" name="Image 5" descr="preencoded.png"/>
          <p:cNvPicPr>
            <a:picLocks noChangeAspect="1"/>
          </p:cNvPicPr>
          <p:nvPr/>
        </p:nvPicPr>
        <p:blipFill>
          <a:blip r:embed="rId7"/>
          <a:stretch>
            <a:fillRect/>
          </a:stretch>
        </p:blipFill>
        <p:spPr>
          <a:xfrm>
            <a:off x="5345668" y="3902864"/>
            <a:ext cx="1187926" cy="74245"/>
          </a:xfrm>
          <a:prstGeom prst="rect">
            <a:avLst/>
          </a:prstGeom>
        </p:spPr>
      </p:pic>
      <p:pic>
        <p:nvPicPr>
          <p:cNvPr id="8" name="Image 6" descr="preencoded.png"/>
          <p:cNvPicPr>
            <a:picLocks noChangeAspect="1"/>
          </p:cNvPicPr>
          <p:nvPr/>
        </p:nvPicPr>
        <p:blipFill>
          <a:blip r:embed="rId8"/>
          <a:stretch>
            <a:fillRect/>
          </a:stretch>
        </p:blipFill>
        <p:spPr>
          <a:xfrm>
            <a:off x="5791140" y="3791496"/>
            <a:ext cx="296982" cy="296982"/>
          </a:xfrm>
          <a:prstGeom prst="rect">
            <a:avLst/>
          </a:prstGeom>
        </p:spPr>
      </p:pic>
      <p:pic>
        <p:nvPicPr>
          <p:cNvPr id="9" name="Image 7" descr="preencoded.png"/>
          <p:cNvPicPr>
            <a:picLocks noChangeAspect="1"/>
          </p:cNvPicPr>
          <p:nvPr/>
        </p:nvPicPr>
        <p:blipFill>
          <a:blip r:embed="rId9"/>
          <a:stretch>
            <a:fillRect/>
          </a:stretch>
        </p:blipFill>
        <p:spPr>
          <a:xfrm>
            <a:off x="5865386" y="3865741"/>
            <a:ext cx="148491" cy="148491"/>
          </a:xfrm>
          <a:prstGeom prst="rect">
            <a:avLst/>
          </a:prstGeom>
        </p:spPr>
      </p:pic>
      <p:pic>
        <p:nvPicPr>
          <p:cNvPr id="10" name="Image 8" descr="preencoded.png"/>
          <p:cNvPicPr>
            <a:picLocks noChangeAspect="1"/>
          </p:cNvPicPr>
          <p:nvPr/>
        </p:nvPicPr>
        <p:blipFill>
          <a:blip r:embed="rId10"/>
          <a:stretch>
            <a:fillRect/>
          </a:stretch>
        </p:blipFill>
        <p:spPr>
          <a:xfrm>
            <a:off x="7127557" y="3049042"/>
            <a:ext cx="2375853" cy="1781889"/>
          </a:xfrm>
          <a:prstGeom prst="rect">
            <a:avLst/>
          </a:prstGeom>
        </p:spPr>
      </p:pic>
      <p:pic>
        <p:nvPicPr>
          <p:cNvPr id="11" name="Image 9" descr="preencoded.png"/>
          <p:cNvPicPr>
            <a:picLocks noChangeAspect="1"/>
          </p:cNvPicPr>
          <p:nvPr/>
        </p:nvPicPr>
        <p:blipFill>
          <a:blip r:embed="rId6"/>
          <a:stretch>
            <a:fillRect/>
          </a:stretch>
        </p:blipFill>
        <p:spPr>
          <a:xfrm>
            <a:off x="8037064" y="3513076"/>
            <a:ext cx="556840" cy="445472"/>
          </a:xfrm>
          <a:prstGeom prst="rect">
            <a:avLst/>
          </a:prstGeom>
        </p:spPr>
      </p:pic>
      <p:sp>
        <p:nvSpPr>
          <p:cNvPr id="12" name="Text 0"/>
          <p:cNvSpPr/>
          <p:nvPr/>
        </p:nvSpPr>
        <p:spPr>
          <a:xfrm>
            <a:off x="742453" y="673190"/>
            <a:ext cx="12473226" cy="445472"/>
          </a:xfrm>
          <a:prstGeom prst="rect">
            <a:avLst/>
          </a:prstGeom>
          <a:noFill/>
          <a:ln/>
        </p:spPr>
        <p:txBody>
          <a:bodyPr vert="horz" wrap="square" lIns="0" tIns="0" rIns="0" bIns="0" rtlCol="0" anchor="t"/>
          <a:lstStyle/>
          <a:p>
            <a:pPr>
              <a:lnSpc>
                <a:spcPts val="3507"/>
              </a:lnSpc>
            </a:pPr>
            <a:r>
              <a:rPr lang="en-US" sz="3507" b="1" dirty="0">
                <a:solidFill>
                  <a:srgbClr val="1F2937"/>
                </a:solidFill>
                <a:latin typeface="Amazon Ember" pitchFamily="34" charset="0"/>
                <a:ea typeface="Amazon Ember" pitchFamily="34" charset="-122"/>
                <a:cs typeface="Amazon Ember" pitchFamily="34" charset="-120"/>
              </a:rPr>
              <a:t>VPC Peering Connection</a:t>
            </a:r>
            <a:endParaRPr lang="en-US" sz="3507" dirty="0"/>
          </a:p>
        </p:txBody>
      </p:sp>
      <p:sp>
        <p:nvSpPr>
          <p:cNvPr id="13" name="Text 1"/>
          <p:cNvSpPr/>
          <p:nvPr/>
        </p:nvSpPr>
        <p:spPr>
          <a:xfrm>
            <a:off x="742454" y="1527011"/>
            <a:ext cx="8553069" cy="296982"/>
          </a:xfrm>
          <a:prstGeom prst="rect">
            <a:avLst/>
          </a:prstGeom>
          <a:noFill/>
          <a:ln/>
        </p:spPr>
        <p:txBody>
          <a:bodyPr vert="horz" wrap="square" lIns="0" tIns="0" rIns="0" bIns="0" rtlCol="0" anchor="t"/>
          <a:lstStyle/>
          <a:p>
            <a:pPr>
              <a:lnSpc>
                <a:spcPts val="2338"/>
              </a:lnSpc>
            </a:pPr>
            <a:r>
              <a:rPr lang="en-US" sz="1754" dirty="0">
                <a:solidFill>
                  <a:srgbClr val="4B5563"/>
                </a:solidFill>
                <a:latin typeface="Helvetica" pitchFamily="34" charset="0"/>
                <a:ea typeface="Helvetica" pitchFamily="34" charset="-122"/>
                <a:cs typeface="Helvetica" pitchFamily="34" charset="-120"/>
              </a:rPr>
              <a:t>Secure and efficient inter-VPC communication in the AWS cloud</a:t>
            </a:r>
            <a:endParaRPr lang="en-US" sz="1754" dirty="0"/>
          </a:p>
        </p:txBody>
      </p:sp>
      <p:sp>
        <p:nvSpPr>
          <p:cNvPr id="14" name="Text 2"/>
          <p:cNvSpPr/>
          <p:nvPr/>
        </p:nvSpPr>
        <p:spPr>
          <a:xfrm>
            <a:off x="3289999" y="4107039"/>
            <a:ext cx="65707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Helvetica" pitchFamily="34" charset="0"/>
                <a:ea typeface="Helvetica" pitchFamily="34" charset="-122"/>
                <a:cs typeface="Helvetica" pitchFamily="34" charset="-120"/>
              </a:rPr>
              <a:t>VPC A</a:t>
            </a:r>
            <a:endParaRPr lang="en-US" sz="1461" dirty="0"/>
          </a:p>
        </p:txBody>
      </p:sp>
      <p:sp>
        <p:nvSpPr>
          <p:cNvPr id="15" name="Text 3"/>
          <p:cNvSpPr/>
          <p:nvPr/>
        </p:nvSpPr>
        <p:spPr>
          <a:xfrm>
            <a:off x="8041703" y="4107039"/>
            <a:ext cx="65707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Helvetica" pitchFamily="34" charset="0"/>
                <a:ea typeface="Helvetica" pitchFamily="34" charset="-122"/>
                <a:cs typeface="Helvetica" pitchFamily="34" charset="-120"/>
              </a:rPr>
              <a:t>VPC B</a:t>
            </a:r>
            <a:endParaRPr lang="en-US" sz="146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4" y="1155785"/>
            <a:ext cx="10394355" cy="1169365"/>
          </a:xfrm>
          <a:prstGeom prst="rect">
            <a:avLst/>
          </a:prstGeom>
        </p:spPr>
      </p:pic>
      <p:pic>
        <p:nvPicPr>
          <p:cNvPr id="6" name="Image 4" descr="preencoded.png"/>
          <p:cNvPicPr>
            <a:picLocks noChangeAspect="1"/>
          </p:cNvPicPr>
          <p:nvPr/>
        </p:nvPicPr>
        <p:blipFill>
          <a:blip r:embed="rId7"/>
          <a:stretch>
            <a:fillRect/>
          </a:stretch>
        </p:blipFill>
        <p:spPr>
          <a:xfrm>
            <a:off x="1781889" y="2622131"/>
            <a:ext cx="2672834" cy="1930380"/>
          </a:xfrm>
          <a:prstGeom prst="rect">
            <a:avLst/>
          </a:prstGeom>
        </p:spPr>
      </p:pic>
      <p:pic>
        <p:nvPicPr>
          <p:cNvPr id="7" name="Image 5" descr="preencoded.png"/>
          <p:cNvPicPr>
            <a:picLocks noChangeAspect="1"/>
          </p:cNvPicPr>
          <p:nvPr/>
        </p:nvPicPr>
        <p:blipFill>
          <a:blip r:embed="rId8"/>
          <a:stretch>
            <a:fillRect/>
          </a:stretch>
        </p:blipFill>
        <p:spPr>
          <a:xfrm>
            <a:off x="2770282" y="2956236"/>
            <a:ext cx="696051" cy="556840"/>
          </a:xfrm>
          <a:prstGeom prst="rect">
            <a:avLst/>
          </a:prstGeom>
        </p:spPr>
      </p:pic>
      <p:pic>
        <p:nvPicPr>
          <p:cNvPr id="8" name="Image 6" descr="preencoded.png"/>
          <p:cNvPicPr>
            <a:picLocks noChangeAspect="1"/>
          </p:cNvPicPr>
          <p:nvPr/>
        </p:nvPicPr>
        <p:blipFill>
          <a:blip r:embed="rId9"/>
          <a:stretch>
            <a:fillRect/>
          </a:stretch>
        </p:blipFill>
        <p:spPr>
          <a:xfrm>
            <a:off x="5048687" y="3448111"/>
            <a:ext cx="1781889" cy="18561"/>
          </a:xfrm>
          <a:prstGeom prst="rect">
            <a:avLst/>
          </a:prstGeom>
        </p:spPr>
      </p:pic>
      <p:pic>
        <p:nvPicPr>
          <p:cNvPr id="9" name="Image 7" descr="preencoded.png"/>
          <p:cNvPicPr>
            <a:picLocks noChangeAspect="1"/>
          </p:cNvPicPr>
          <p:nvPr/>
        </p:nvPicPr>
        <p:blipFill>
          <a:blip r:embed="rId10"/>
          <a:stretch>
            <a:fillRect/>
          </a:stretch>
        </p:blipFill>
        <p:spPr>
          <a:xfrm>
            <a:off x="5716895" y="3364585"/>
            <a:ext cx="445472" cy="445472"/>
          </a:xfrm>
          <a:prstGeom prst="rect">
            <a:avLst/>
          </a:prstGeom>
        </p:spPr>
      </p:pic>
      <p:pic>
        <p:nvPicPr>
          <p:cNvPr id="10" name="Image 8" descr="preencoded.png"/>
          <p:cNvPicPr>
            <a:picLocks noChangeAspect="1"/>
          </p:cNvPicPr>
          <p:nvPr/>
        </p:nvPicPr>
        <p:blipFill>
          <a:blip r:embed="rId11"/>
          <a:stretch>
            <a:fillRect/>
          </a:stretch>
        </p:blipFill>
        <p:spPr>
          <a:xfrm>
            <a:off x="5846825" y="3457392"/>
            <a:ext cx="185613" cy="259859"/>
          </a:xfrm>
          <a:prstGeom prst="rect">
            <a:avLst/>
          </a:prstGeom>
        </p:spPr>
      </p:pic>
      <p:pic>
        <p:nvPicPr>
          <p:cNvPr id="11" name="Image 9" descr="preencoded.png"/>
          <p:cNvPicPr>
            <a:picLocks noChangeAspect="1"/>
          </p:cNvPicPr>
          <p:nvPr/>
        </p:nvPicPr>
        <p:blipFill>
          <a:blip r:embed="rId7"/>
          <a:stretch>
            <a:fillRect/>
          </a:stretch>
        </p:blipFill>
        <p:spPr>
          <a:xfrm>
            <a:off x="7424539" y="2622131"/>
            <a:ext cx="2672834" cy="1930380"/>
          </a:xfrm>
          <a:prstGeom prst="rect">
            <a:avLst/>
          </a:prstGeom>
        </p:spPr>
      </p:pic>
      <p:pic>
        <p:nvPicPr>
          <p:cNvPr id="12" name="Image 10" descr="preencoded.png"/>
          <p:cNvPicPr>
            <a:picLocks noChangeAspect="1"/>
          </p:cNvPicPr>
          <p:nvPr/>
        </p:nvPicPr>
        <p:blipFill>
          <a:blip r:embed="rId8"/>
          <a:stretch>
            <a:fillRect/>
          </a:stretch>
        </p:blipFill>
        <p:spPr>
          <a:xfrm>
            <a:off x="8412931" y="2956236"/>
            <a:ext cx="696051" cy="556840"/>
          </a:xfrm>
          <a:prstGeom prst="rect">
            <a:avLst/>
          </a:prstGeom>
        </p:spPr>
      </p:pic>
      <p:pic>
        <p:nvPicPr>
          <p:cNvPr id="13" name="Image 11" descr="preencoded.png"/>
          <p:cNvPicPr>
            <a:picLocks noChangeAspect="1"/>
          </p:cNvPicPr>
          <p:nvPr/>
        </p:nvPicPr>
        <p:blipFill>
          <a:blip r:embed="rId12"/>
          <a:stretch>
            <a:fillRect/>
          </a:stretch>
        </p:blipFill>
        <p:spPr>
          <a:xfrm>
            <a:off x="742454" y="4849493"/>
            <a:ext cx="3316245" cy="1410662"/>
          </a:xfrm>
          <a:prstGeom prst="rect">
            <a:avLst/>
          </a:prstGeom>
        </p:spPr>
      </p:pic>
      <p:pic>
        <p:nvPicPr>
          <p:cNvPr id="14" name="Image 12" descr="preencoded.png"/>
          <p:cNvPicPr>
            <a:picLocks noChangeAspect="1"/>
          </p:cNvPicPr>
          <p:nvPr/>
        </p:nvPicPr>
        <p:blipFill>
          <a:blip r:embed="rId13"/>
          <a:stretch>
            <a:fillRect/>
          </a:stretch>
        </p:blipFill>
        <p:spPr>
          <a:xfrm>
            <a:off x="928067" y="5035106"/>
            <a:ext cx="167052" cy="259859"/>
          </a:xfrm>
          <a:prstGeom prst="rect">
            <a:avLst/>
          </a:prstGeom>
        </p:spPr>
      </p:pic>
      <p:pic>
        <p:nvPicPr>
          <p:cNvPr id="15" name="Image 13" descr="preencoded.png"/>
          <p:cNvPicPr>
            <a:picLocks noChangeAspect="1"/>
          </p:cNvPicPr>
          <p:nvPr/>
        </p:nvPicPr>
        <p:blipFill>
          <a:blip r:embed="rId14"/>
          <a:stretch>
            <a:fillRect/>
          </a:stretch>
        </p:blipFill>
        <p:spPr>
          <a:xfrm>
            <a:off x="4281435" y="4849493"/>
            <a:ext cx="3316245" cy="1410662"/>
          </a:xfrm>
          <a:prstGeom prst="rect">
            <a:avLst/>
          </a:prstGeom>
        </p:spPr>
      </p:pic>
      <p:pic>
        <p:nvPicPr>
          <p:cNvPr id="16" name="Image 14" descr="preencoded.png"/>
          <p:cNvPicPr>
            <a:picLocks noChangeAspect="1"/>
          </p:cNvPicPr>
          <p:nvPr/>
        </p:nvPicPr>
        <p:blipFill>
          <a:blip r:embed="rId15"/>
          <a:stretch>
            <a:fillRect/>
          </a:stretch>
        </p:blipFill>
        <p:spPr>
          <a:xfrm>
            <a:off x="4467049" y="5035106"/>
            <a:ext cx="232017" cy="259859"/>
          </a:xfrm>
          <a:prstGeom prst="rect">
            <a:avLst/>
          </a:prstGeom>
        </p:spPr>
      </p:pic>
      <p:pic>
        <p:nvPicPr>
          <p:cNvPr id="17" name="Image 15" descr="preencoded.png"/>
          <p:cNvPicPr>
            <a:picLocks noChangeAspect="1"/>
          </p:cNvPicPr>
          <p:nvPr/>
        </p:nvPicPr>
        <p:blipFill>
          <a:blip r:embed="rId16"/>
          <a:stretch>
            <a:fillRect/>
          </a:stretch>
        </p:blipFill>
        <p:spPr>
          <a:xfrm>
            <a:off x="7820418" y="4849493"/>
            <a:ext cx="3316391" cy="1410662"/>
          </a:xfrm>
          <a:prstGeom prst="rect">
            <a:avLst/>
          </a:prstGeom>
        </p:spPr>
      </p:pic>
      <p:pic>
        <p:nvPicPr>
          <p:cNvPr id="18" name="Image 16" descr="preencoded.png"/>
          <p:cNvPicPr>
            <a:picLocks noChangeAspect="1"/>
          </p:cNvPicPr>
          <p:nvPr/>
        </p:nvPicPr>
        <p:blipFill>
          <a:blip r:embed="rId17"/>
          <a:stretch>
            <a:fillRect/>
          </a:stretch>
        </p:blipFill>
        <p:spPr>
          <a:xfrm>
            <a:off x="8006032" y="5035106"/>
            <a:ext cx="232017" cy="259859"/>
          </a:xfrm>
          <a:prstGeom prst="rect">
            <a:avLst/>
          </a:prstGeom>
        </p:spPr>
      </p:pic>
      <p:sp>
        <p:nvSpPr>
          <p:cNvPr id="19" name="Text 0"/>
          <p:cNvSpPr/>
          <p:nvPr/>
        </p:nvSpPr>
        <p:spPr>
          <a:xfrm>
            <a:off x="742453" y="450453"/>
            <a:ext cx="1247322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Introduction to VPC Peering</a:t>
            </a:r>
            <a:endParaRPr lang="en-US" sz="2631" dirty="0"/>
          </a:p>
        </p:txBody>
      </p:sp>
      <p:sp>
        <p:nvSpPr>
          <p:cNvPr id="20" name="Text 1"/>
          <p:cNvSpPr/>
          <p:nvPr/>
        </p:nvSpPr>
        <p:spPr>
          <a:xfrm>
            <a:off x="965190" y="1378521"/>
            <a:ext cx="9948882" cy="723893"/>
          </a:xfrm>
          <a:prstGeom prst="rect">
            <a:avLst/>
          </a:prstGeom>
          <a:noFill/>
          <a:ln/>
        </p:spPr>
        <p:txBody>
          <a:bodyPr vert="horz" wrap="square" lIns="0" tIns="0" rIns="0" bIns="0" rtlCol="0" anchor="t"/>
          <a:lstStyle/>
          <a:p>
            <a:pPr>
              <a:lnSpc>
                <a:spcPts val="2850"/>
              </a:lnSpc>
            </a:pPr>
            <a:r>
              <a:rPr lang="en-US" sz="1754" dirty="0">
                <a:solidFill>
                  <a:srgbClr val="374151"/>
                </a:solidFill>
                <a:latin typeface="Helvetica" pitchFamily="34" charset="0"/>
                <a:ea typeface="Helvetica" pitchFamily="34" charset="-122"/>
                <a:cs typeface="Helvetica" pitchFamily="34" charset="-120"/>
              </a:rPr>
              <a:t>VPC Peering is a networking connection between two Virtual Private Clouds that allows them to communicate with each other using private IP addresses as if they were part of the same network.</a:t>
            </a:r>
            <a:endParaRPr lang="en-US" sz="1754" dirty="0"/>
          </a:p>
        </p:txBody>
      </p:sp>
      <p:sp>
        <p:nvSpPr>
          <p:cNvPr id="21" name="Text 2"/>
          <p:cNvSpPr/>
          <p:nvPr/>
        </p:nvSpPr>
        <p:spPr>
          <a:xfrm>
            <a:off x="2784202" y="3661566"/>
            <a:ext cx="801850"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Helvetica" pitchFamily="34" charset="0"/>
                <a:ea typeface="Helvetica" pitchFamily="34" charset="-122"/>
                <a:cs typeface="Helvetica" pitchFamily="34" charset="-120"/>
              </a:rPr>
              <a:t>VPC A</a:t>
            </a:r>
            <a:endParaRPr lang="en-US" sz="1754" dirty="0"/>
          </a:p>
        </p:txBody>
      </p:sp>
      <p:sp>
        <p:nvSpPr>
          <p:cNvPr id="22" name="Text 3"/>
          <p:cNvSpPr/>
          <p:nvPr/>
        </p:nvSpPr>
        <p:spPr>
          <a:xfrm>
            <a:off x="2255204" y="4032794"/>
            <a:ext cx="207144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Private IP Range: 10.0.0.0/16</a:t>
            </a:r>
            <a:endParaRPr lang="en-US" sz="1023" dirty="0"/>
          </a:p>
        </p:txBody>
      </p:sp>
      <p:sp>
        <p:nvSpPr>
          <p:cNvPr id="23" name="Text 4"/>
          <p:cNvSpPr/>
          <p:nvPr/>
        </p:nvSpPr>
        <p:spPr>
          <a:xfrm>
            <a:off x="4870498" y="3540918"/>
            <a:ext cx="2138267"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Helvetica" pitchFamily="34" charset="0"/>
                <a:ea typeface="Helvetica" pitchFamily="34" charset="-122"/>
                <a:cs typeface="Helvetica" pitchFamily="34" charset="-120"/>
              </a:rPr>
              <a:t>VPC Peering Connection</a:t>
            </a:r>
            <a:endParaRPr lang="en-US" sz="1023" dirty="0"/>
          </a:p>
        </p:txBody>
      </p:sp>
      <p:sp>
        <p:nvSpPr>
          <p:cNvPr id="24" name="Text 5"/>
          <p:cNvSpPr/>
          <p:nvPr/>
        </p:nvSpPr>
        <p:spPr>
          <a:xfrm>
            <a:off x="8426852" y="3661566"/>
            <a:ext cx="801850"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Helvetica" pitchFamily="34" charset="0"/>
                <a:ea typeface="Helvetica" pitchFamily="34" charset="-122"/>
                <a:cs typeface="Helvetica" pitchFamily="34" charset="-120"/>
              </a:rPr>
              <a:t>VPC B</a:t>
            </a:r>
            <a:endParaRPr lang="en-US" sz="1754" dirty="0"/>
          </a:p>
        </p:txBody>
      </p:sp>
      <p:sp>
        <p:nvSpPr>
          <p:cNvPr id="25" name="Text 6"/>
          <p:cNvSpPr/>
          <p:nvPr/>
        </p:nvSpPr>
        <p:spPr>
          <a:xfrm>
            <a:off x="7897853" y="4032794"/>
            <a:ext cx="207144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Private IP Range: 10.1.0.0/16</a:t>
            </a:r>
            <a:endParaRPr lang="en-US" sz="1023" dirty="0"/>
          </a:p>
        </p:txBody>
      </p:sp>
      <p:sp>
        <p:nvSpPr>
          <p:cNvPr id="26" name="Text 7"/>
          <p:cNvSpPr/>
          <p:nvPr/>
        </p:nvSpPr>
        <p:spPr>
          <a:xfrm>
            <a:off x="1206488" y="5035106"/>
            <a:ext cx="248350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Secure Communication</a:t>
            </a:r>
            <a:endParaRPr lang="en-US" sz="1461" dirty="0"/>
          </a:p>
        </p:txBody>
      </p:sp>
      <p:sp>
        <p:nvSpPr>
          <p:cNvPr id="27" name="Text 8"/>
          <p:cNvSpPr/>
          <p:nvPr/>
        </p:nvSpPr>
        <p:spPr>
          <a:xfrm>
            <a:off x="928067" y="5406333"/>
            <a:ext cx="294501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Traffic remains within the cloud provider's private network, keeping it off the public internet.</a:t>
            </a:r>
            <a:endParaRPr lang="en-US" sz="1169" dirty="0"/>
          </a:p>
        </p:txBody>
      </p:sp>
      <p:sp>
        <p:nvSpPr>
          <p:cNvPr id="28" name="Text 9"/>
          <p:cNvSpPr/>
          <p:nvPr/>
        </p:nvSpPr>
        <p:spPr>
          <a:xfrm>
            <a:off x="4810434" y="5035106"/>
            <a:ext cx="224963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Seamless Integration</a:t>
            </a:r>
            <a:endParaRPr lang="en-US" sz="1461" dirty="0"/>
          </a:p>
        </p:txBody>
      </p:sp>
      <p:sp>
        <p:nvSpPr>
          <p:cNvPr id="29" name="Text 10"/>
          <p:cNvSpPr/>
          <p:nvPr/>
        </p:nvSpPr>
        <p:spPr>
          <a:xfrm>
            <a:off x="4467049" y="5406333"/>
            <a:ext cx="294501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Enables resources in different VPCs to communicate as if they were on the same network.</a:t>
            </a:r>
            <a:endParaRPr lang="en-US" sz="1169" dirty="0"/>
          </a:p>
        </p:txBody>
      </p:sp>
      <p:sp>
        <p:nvSpPr>
          <p:cNvPr id="30" name="Text 11"/>
          <p:cNvSpPr/>
          <p:nvPr/>
        </p:nvSpPr>
        <p:spPr>
          <a:xfrm>
            <a:off x="8349416" y="5035106"/>
            <a:ext cx="238327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Operational Simplicity</a:t>
            </a:r>
            <a:endParaRPr lang="en-US" sz="1461" dirty="0"/>
          </a:p>
        </p:txBody>
      </p:sp>
      <p:sp>
        <p:nvSpPr>
          <p:cNvPr id="31" name="Text 12"/>
          <p:cNvSpPr/>
          <p:nvPr/>
        </p:nvSpPr>
        <p:spPr>
          <a:xfrm>
            <a:off x="8006032" y="5406333"/>
            <a:ext cx="2945164"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Eliminates the need for complex VPNs, NAT gateways, or physical hardware for inter-VPC communication.</a:t>
            </a:r>
            <a:endParaRPr lang="en-US" sz="1169"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3" y="1638380"/>
            <a:ext cx="5048687" cy="1447785"/>
          </a:xfrm>
          <a:prstGeom prst="rect">
            <a:avLst/>
          </a:prstGeom>
        </p:spPr>
      </p:pic>
      <p:pic>
        <p:nvPicPr>
          <p:cNvPr id="6" name="Image 4" descr="preencoded.png"/>
          <p:cNvPicPr>
            <a:picLocks noChangeAspect="1"/>
          </p:cNvPicPr>
          <p:nvPr/>
        </p:nvPicPr>
        <p:blipFill>
          <a:blip r:embed="rId7"/>
          <a:stretch>
            <a:fillRect/>
          </a:stretch>
        </p:blipFill>
        <p:spPr>
          <a:xfrm>
            <a:off x="965190" y="1861116"/>
            <a:ext cx="464034" cy="593963"/>
          </a:xfrm>
          <a:prstGeom prst="rect">
            <a:avLst/>
          </a:prstGeom>
        </p:spPr>
      </p:pic>
      <p:pic>
        <p:nvPicPr>
          <p:cNvPr id="7" name="Image 5" descr="preencoded.png"/>
          <p:cNvPicPr>
            <a:picLocks noChangeAspect="1"/>
          </p:cNvPicPr>
          <p:nvPr/>
        </p:nvPicPr>
        <p:blipFill>
          <a:blip r:embed="rId8"/>
          <a:stretch>
            <a:fillRect/>
          </a:stretch>
        </p:blipFill>
        <p:spPr>
          <a:xfrm>
            <a:off x="1113681" y="2009606"/>
            <a:ext cx="167052" cy="296982"/>
          </a:xfrm>
          <a:prstGeom prst="rect">
            <a:avLst/>
          </a:prstGeom>
        </p:spPr>
      </p:pic>
      <p:pic>
        <p:nvPicPr>
          <p:cNvPr id="8" name="Image 6" descr="preencoded.png"/>
          <p:cNvPicPr>
            <a:picLocks noChangeAspect="1"/>
          </p:cNvPicPr>
          <p:nvPr/>
        </p:nvPicPr>
        <p:blipFill>
          <a:blip r:embed="rId9"/>
          <a:stretch>
            <a:fillRect/>
          </a:stretch>
        </p:blipFill>
        <p:spPr>
          <a:xfrm>
            <a:off x="6088122" y="1638380"/>
            <a:ext cx="5048687" cy="1447785"/>
          </a:xfrm>
          <a:prstGeom prst="rect">
            <a:avLst/>
          </a:prstGeom>
        </p:spPr>
      </p:pic>
      <p:pic>
        <p:nvPicPr>
          <p:cNvPr id="9" name="Image 7" descr="preencoded.png"/>
          <p:cNvPicPr>
            <a:picLocks noChangeAspect="1"/>
          </p:cNvPicPr>
          <p:nvPr/>
        </p:nvPicPr>
        <p:blipFill>
          <a:blip r:embed="rId10"/>
          <a:stretch>
            <a:fillRect/>
          </a:stretch>
        </p:blipFill>
        <p:spPr>
          <a:xfrm>
            <a:off x="6310858" y="1861116"/>
            <a:ext cx="519718" cy="593963"/>
          </a:xfrm>
          <a:prstGeom prst="rect">
            <a:avLst/>
          </a:prstGeom>
        </p:spPr>
      </p:pic>
      <p:pic>
        <p:nvPicPr>
          <p:cNvPr id="10" name="Image 8" descr="preencoded.png"/>
          <p:cNvPicPr>
            <a:picLocks noChangeAspect="1"/>
          </p:cNvPicPr>
          <p:nvPr/>
        </p:nvPicPr>
        <p:blipFill>
          <a:blip r:embed="rId11"/>
          <a:stretch>
            <a:fillRect/>
          </a:stretch>
        </p:blipFill>
        <p:spPr>
          <a:xfrm>
            <a:off x="6459349" y="2009606"/>
            <a:ext cx="222736" cy="296982"/>
          </a:xfrm>
          <a:prstGeom prst="rect">
            <a:avLst/>
          </a:prstGeom>
        </p:spPr>
      </p:pic>
      <p:pic>
        <p:nvPicPr>
          <p:cNvPr id="11" name="Image 9" descr="preencoded.png"/>
          <p:cNvPicPr>
            <a:picLocks noChangeAspect="1"/>
          </p:cNvPicPr>
          <p:nvPr/>
        </p:nvPicPr>
        <p:blipFill>
          <a:blip r:embed="rId12"/>
          <a:stretch>
            <a:fillRect/>
          </a:stretch>
        </p:blipFill>
        <p:spPr>
          <a:xfrm>
            <a:off x="742453" y="3383146"/>
            <a:ext cx="5048687" cy="1447785"/>
          </a:xfrm>
          <a:prstGeom prst="rect">
            <a:avLst/>
          </a:prstGeom>
        </p:spPr>
      </p:pic>
      <p:pic>
        <p:nvPicPr>
          <p:cNvPr id="12" name="Image 10" descr="preencoded.png"/>
          <p:cNvPicPr>
            <a:picLocks noChangeAspect="1"/>
          </p:cNvPicPr>
          <p:nvPr/>
        </p:nvPicPr>
        <p:blipFill>
          <a:blip r:embed="rId13"/>
          <a:stretch>
            <a:fillRect/>
          </a:stretch>
        </p:blipFill>
        <p:spPr>
          <a:xfrm>
            <a:off x="965190" y="3605883"/>
            <a:ext cx="519718" cy="593963"/>
          </a:xfrm>
          <a:prstGeom prst="rect">
            <a:avLst/>
          </a:prstGeom>
        </p:spPr>
      </p:pic>
      <p:pic>
        <p:nvPicPr>
          <p:cNvPr id="13" name="Image 11" descr="preencoded.png"/>
          <p:cNvPicPr>
            <a:picLocks noChangeAspect="1"/>
          </p:cNvPicPr>
          <p:nvPr/>
        </p:nvPicPr>
        <p:blipFill>
          <a:blip r:embed="rId14"/>
          <a:stretch>
            <a:fillRect/>
          </a:stretch>
        </p:blipFill>
        <p:spPr>
          <a:xfrm>
            <a:off x="1113681" y="3754373"/>
            <a:ext cx="222736" cy="296982"/>
          </a:xfrm>
          <a:prstGeom prst="rect">
            <a:avLst/>
          </a:prstGeom>
        </p:spPr>
      </p:pic>
      <p:pic>
        <p:nvPicPr>
          <p:cNvPr id="14" name="Image 12" descr="preencoded.png"/>
          <p:cNvPicPr>
            <a:picLocks noChangeAspect="1"/>
          </p:cNvPicPr>
          <p:nvPr/>
        </p:nvPicPr>
        <p:blipFill>
          <a:blip r:embed="rId15"/>
          <a:stretch>
            <a:fillRect/>
          </a:stretch>
        </p:blipFill>
        <p:spPr>
          <a:xfrm>
            <a:off x="6088122" y="3383146"/>
            <a:ext cx="5048687" cy="1447785"/>
          </a:xfrm>
          <a:prstGeom prst="rect">
            <a:avLst/>
          </a:prstGeom>
        </p:spPr>
      </p:pic>
      <p:pic>
        <p:nvPicPr>
          <p:cNvPr id="15" name="Image 13" descr="preencoded.png"/>
          <p:cNvPicPr>
            <a:picLocks noChangeAspect="1"/>
          </p:cNvPicPr>
          <p:nvPr/>
        </p:nvPicPr>
        <p:blipFill>
          <a:blip r:embed="rId16"/>
          <a:stretch>
            <a:fillRect/>
          </a:stretch>
        </p:blipFill>
        <p:spPr>
          <a:xfrm>
            <a:off x="6310858" y="3605883"/>
            <a:ext cx="519718" cy="593963"/>
          </a:xfrm>
          <a:prstGeom prst="rect">
            <a:avLst/>
          </a:prstGeom>
        </p:spPr>
      </p:pic>
      <p:pic>
        <p:nvPicPr>
          <p:cNvPr id="16" name="Image 14" descr="preencoded.png"/>
          <p:cNvPicPr>
            <a:picLocks noChangeAspect="1"/>
          </p:cNvPicPr>
          <p:nvPr/>
        </p:nvPicPr>
        <p:blipFill>
          <a:blip r:embed="rId17"/>
          <a:stretch>
            <a:fillRect/>
          </a:stretch>
        </p:blipFill>
        <p:spPr>
          <a:xfrm>
            <a:off x="6459349" y="3754373"/>
            <a:ext cx="222736" cy="296982"/>
          </a:xfrm>
          <a:prstGeom prst="rect">
            <a:avLst/>
          </a:prstGeom>
        </p:spPr>
      </p:pic>
      <p:pic>
        <p:nvPicPr>
          <p:cNvPr id="17" name="Image 15" descr="preencoded.png"/>
          <p:cNvPicPr>
            <a:picLocks noChangeAspect="1"/>
          </p:cNvPicPr>
          <p:nvPr/>
        </p:nvPicPr>
        <p:blipFill>
          <a:blip r:embed="rId18"/>
          <a:stretch>
            <a:fillRect/>
          </a:stretch>
        </p:blipFill>
        <p:spPr>
          <a:xfrm>
            <a:off x="742454" y="5127913"/>
            <a:ext cx="10394355" cy="890945"/>
          </a:xfrm>
          <a:prstGeom prst="rect">
            <a:avLst/>
          </a:prstGeom>
        </p:spPr>
      </p:pic>
      <p:pic>
        <p:nvPicPr>
          <p:cNvPr id="18" name="Image 16" descr="preencoded.png"/>
          <p:cNvPicPr>
            <a:picLocks noChangeAspect="1"/>
          </p:cNvPicPr>
          <p:nvPr/>
        </p:nvPicPr>
        <p:blipFill>
          <a:blip r:embed="rId19"/>
          <a:stretch>
            <a:fillRect/>
          </a:stretch>
        </p:blipFill>
        <p:spPr>
          <a:xfrm>
            <a:off x="928067" y="5424894"/>
            <a:ext cx="167052" cy="296982"/>
          </a:xfrm>
          <a:prstGeom prst="rect">
            <a:avLst/>
          </a:prstGeom>
        </p:spPr>
      </p:pic>
      <p:sp>
        <p:nvSpPr>
          <p:cNvPr id="19"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Core Benefits</a:t>
            </a:r>
            <a:endParaRPr lang="en-US" sz="2631" dirty="0"/>
          </a:p>
        </p:txBody>
      </p:sp>
      <p:sp>
        <p:nvSpPr>
          <p:cNvPr id="20" name="Text 1"/>
          <p:cNvSpPr/>
          <p:nvPr/>
        </p:nvSpPr>
        <p:spPr>
          <a:xfrm>
            <a:off x="742454" y="1155785"/>
            <a:ext cx="8553069" cy="259859"/>
          </a:xfrm>
          <a:prstGeom prst="rect">
            <a:avLst/>
          </a:prstGeom>
          <a:noFill/>
          <a:ln/>
        </p:spPr>
        <p:txBody>
          <a:bodyPr vert="horz" wrap="square" lIns="0" tIns="0" rIns="0" bIns="0" rtlCol="0" anchor="t"/>
          <a:lstStyle/>
          <a:p>
            <a:pPr>
              <a:lnSpc>
                <a:spcPts val="2046"/>
              </a:lnSpc>
            </a:pPr>
            <a:r>
              <a:rPr lang="en-US" sz="1461" dirty="0">
                <a:solidFill>
                  <a:srgbClr val="4B5563"/>
                </a:solidFill>
                <a:latin typeface="Helvetica" pitchFamily="34" charset="0"/>
                <a:ea typeface="Helvetica" pitchFamily="34" charset="-122"/>
                <a:cs typeface="Helvetica" pitchFamily="34" charset="-120"/>
              </a:rPr>
              <a:t>Key advantages of VPC Peering for secure and efficient inter-VPC communication</a:t>
            </a:r>
            <a:endParaRPr lang="en-US" sz="1461" dirty="0"/>
          </a:p>
        </p:txBody>
      </p:sp>
      <p:sp>
        <p:nvSpPr>
          <p:cNvPr id="21" name="Text 2"/>
          <p:cNvSpPr/>
          <p:nvPr/>
        </p:nvSpPr>
        <p:spPr>
          <a:xfrm>
            <a:off x="1614837" y="1861116"/>
            <a:ext cx="474428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Helvetica" pitchFamily="34" charset="0"/>
                <a:ea typeface="Helvetica" pitchFamily="34" charset="-122"/>
                <a:cs typeface="Helvetica" pitchFamily="34" charset="-120"/>
              </a:rPr>
              <a:t>Low Latency &amp; High Throughput</a:t>
            </a:r>
            <a:endParaRPr lang="en-US" sz="1461" dirty="0"/>
          </a:p>
        </p:txBody>
      </p:sp>
      <p:sp>
        <p:nvSpPr>
          <p:cNvPr id="22" name="Text 3"/>
          <p:cNvSpPr/>
          <p:nvPr/>
        </p:nvSpPr>
        <p:spPr>
          <a:xfrm>
            <a:off x="1614837" y="2195220"/>
            <a:ext cx="395356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Traffic flows efficiently by leveraging the cloud provider's backbone network, ensuring fast and reliable communication between VPCs.</a:t>
            </a:r>
            <a:endParaRPr lang="en-US" sz="1169" dirty="0"/>
          </a:p>
        </p:txBody>
      </p:sp>
      <p:sp>
        <p:nvSpPr>
          <p:cNvPr id="23" name="Text 4"/>
          <p:cNvSpPr/>
          <p:nvPr/>
        </p:nvSpPr>
        <p:spPr>
          <a:xfrm>
            <a:off x="7016189" y="1861116"/>
            <a:ext cx="389788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Helvetica" pitchFamily="34" charset="0"/>
                <a:ea typeface="Helvetica" pitchFamily="34" charset="-122"/>
                <a:cs typeface="Helvetica" pitchFamily="34" charset="-120"/>
              </a:rPr>
              <a:t>Reduced Costs</a:t>
            </a:r>
            <a:endParaRPr lang="en-US" sz="1461" dirty="0"/>
          </a:p>
        </p:txBody>
      </p:sp>
      <p:sp>
        <p:nvSpPr>
          <p:cNvPr id="24" name="Text 5"/>
          <p:cNvSpPr/>
          <p:nvPr/>
        </p:nvSpPr>
        <p:spPr>
          <a:xfrm>
            <a:off x="7016189" y="2195220"/>
            <a:ext cx="389788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Avoiding data transfer over public networks can significantly lower operational expenses compared to internet-based connectivity solutions.</a:t>
            </a:r>
            <a:endParaRPr lang="en-US" sz="1169" dirty="0"/>
          </a:p>
        </p:txBody>
      </p:sp>
      <p:sp>
        <p:nvSpPr>
          <p:cNvPr id="25" name="Text 6"/>
          <p:cNvSpPr/>
          <p:nvPr/>
        </p:nvSpPr>
        <p:spPr>
          <a:xfrm>
            <a:off x="1670521" y="3605882"/>
            <a:ext cx="389788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Helvetica" pitchFamily="34" charset="0"/>
                <a:ea typeface="Helvetica" pitchFamily="34" charset="-122"/>
                <a:cs typeface="Helvetica" pitchFamily="34" charset="-120"/>
              </a:rPr>
              <a:t>Improved Security</a:t>
            </a:r>
            <a:endParaRPr lang="en-US" sz="1461" dirty="0"/>
          </a:p>
        </p:txBody>
      </p:sp>
      <p:sp>
        <p:nvSpPr>
          <p:cNvPr id="26" name="Text 7"/>
          <p:cNvSpPr/>
          <p:nvPr/>
        </p:nvSpPr>
        <p:spPr>
          <a:xfrm>
            <a:off x="1670521" y="3939986"/>
            <a:ext cx="389788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Keeps traffic encrypted and private within the provider network, reducing exposure to public internet threats like DDoS attacks.</a:t>
            </a:r>
            <a:endParaRPr lang="en-US" sz="1169" dirty="0"/>
          </a:p>
        </p:txBody>
      </p:sp>
      <p:sp>
        <p:nvSpPr>
          <p:cNvPr id="27" name="Text 8"/>
          <p:cNvSpPr/>
          <p:nvPr/>
        </p:nvSpPr>
        <p:spPr>
          <a:xfrm>
            <a:off x="7016189" y="3605882"/>
            <a:ext cx="389788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Helvetica" pitchFamily="34" charset="0"/>
                <a:ea typeface="Helvetica" pitchFamily="34" charset="-122"/>
                <a:cs typeface="Helvetica" pitchFamily="34" charset="-120"/>
              </a:rPr>
              <a:t>High Availability</a:t>
            </a:r>
            <a:endParaRPr lang="en-US" sz="1461" dirty="0"/>
          </a:p>
        </p:txBody>
      </p:sp>
      <p:sp>
        <p:nvSpPr>
          <p:cNvPr id="28" name="Text 9"/>
          <p:cNvSpPr/>
          <p:nvPr/>
        </p:nvSpPr>
        <p:spPr>
          <a:xfrm>
            <a:off x="7016189" y="3939986"/>
            <a:ext cx="389788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Eliminates single points of failure often associated with complex routing solutions, ensuring continuous connectivity between VPCs.</a:t>
            </a:r>
            <a:endParaRPr lang="en-US" sz="1169" dirty="0"/>
          </a:p>
        </p:txBody>
      </p:sp>
      <p:sp>
        <p:nvSpPr>
          <p:cNvPr id="29" name="Text 10"/>
          <p:cNvSpPr/>
          <p:nvPr/>
        </p:nvSpPr>
        <p:spPr>
          <a:xfrm>
            <a:off x="1243610" y="5313526"/>
            <a:ext cx="9707585"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VPC Peering provides a secure, efficient, and cost-effective way to connect multiple VPCs while maintaining network isolation and security.</a:t>
            </a:r>
            <a:endParaRPr lang="en-US" sz="131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4" y="1981765"/>
            <a:ext cx="3316245" cy="3155429"/>
          </a:xfrm>
          <a:prstGeom prst="rect">
            <a:avLst/>
          </a:prstGeom>
        </p:spPr>
      </p:pic>
      <p:pic>
        <p:nvPicPr>
          <p:cNvPr id="6" name="Image 4" descr="preencoded.png"/>
          <p:cNvPicPr>
            <a:picLocks noChangeAspect="1"/>
          </p:cNvPicPr>
          <p:nvPr/>
        </p:nvPicPr>
        <p:blipFill>
          <a:blip r:embed="rId7"/>
          <a:stretch>
            <a:fillRect/>
          </a:stretch>
        </p:blipFill>
        <p:spPr>
          <a:xfrm>
            <a:off x="965190" y="2204501"/>
            <a:ext cx="445472" cy="445472"/>
          </a:xfrm>
          <a:prstGeom prst="rect">
            <a:avLst/>
          </a:prstGeom>
        </p:spPr>
      </p:pic>
      <p:pic>
        <p:nvPicPr>
          <p:cNvPr id="7" name="Image 5" descr="preencoded.png"/>
          <p:cNvPicPr>
            <a:picLocks noChangeAspect="1"/>
          </p:cNvPicPr>
          <p:nvPr/>
        </p:nvPicPr>
        <p:blipFill>
          <a:blip r:embed="rId8"/>
          <a:stretch>
            <a:fillRect/>
          </a:stretch>
        </p:blipFill>
        <p:spPr>
          <a:xfrm>
            <a:off x="1104400" y="2278746"/>
            <a:ext cx="167052" cy="296982"/>
          </a:xfrm>
          <a:prstGeom prst="rect">
            <a:avLst/>
          </a:prstGeom>
        </p:spPr>
      </p:pic>
      <p:pic>
        <p:nvPicPr>
          <p:cNvPr id="8" name="Image 6" descr="preencoded.png"/>
          <p:cNvPicPr>
            <a:picLocks noChangeAspect="1"/>
          </p:cNvPicPr>
          <p:nvPr/>
        </p:nvPicPr>
        <p:blipFill>
          <a:blip r:embed="rId9"/>
          <a:stretch>
            <a:fillRect/>
          </a:stretch>
        </p:blipFill>
        <p:spPr>
          <a:xfrm>
            <a:off x="1509560" y="2798464"/>
            <a:ext cx="593963" cy="593963"/>
          </a:xfrm>
          <a:prstGeom prst="rect">
            <a:avLst/>
          </a:prstGeom>
        </p:spPr>
      </p:pic>
      <p:pic>
        <p:nvPicPr>
          <p:cNvPr id="9" name="Image 7" descr="preencoded.png"/>
          <p:cNvPicPr>
            <a:picLocks noChangeAspect="1"/>
          </p:cNvPicPr>
          <p:nvPr/>
        </p:nvPicPr>
        <p:blipFill>
          <a:blip r:embed="rId10"/>
          <a:stretch>
            <a:fillRect/>
          </a:stretch>
        </p:blipFill>
        <p:spPr>
          <a:xfrm>
            <a:off x="1667331" y="2946954"/>
            <a:ext cx="278420" cy="296982"/>
          </a:xfrm>
          <a:prstGeom prst="rect">
            <a:avLst/>
          </a:prstGeom>
        </p:spPr>
      </p:pic>
      <p:pic>
        <p:nvPicPr>
          <p:cNvPr id="10" name="Image 8" descr="preencoded.png"/>
          <p:cNvPicPr>
            <a:picLocks noChangeAspect="1"/>
          </p:cNvPicPr>
          <p:nvPr/>
        </p:nvPicPr>
        <p:blipFill>
          <a:blip r:embed="rId11"/>
          <a:stretch>
            <a:fillRect/>
          </a:stretch>
        </p:blipFill>
        <p:spPr>
          <a:xfrm>
            <a:off x="2177768" y="3086165"/>
            <a:ext cx="445472" cy="18561"/>
          </a:xfrm>
          <a:prstGeom prst="rect">
            <a:avLst/>
          </a:prstGeom>
        </p:spPr>
      </p:pic>
      <p:pic>
        <p:nvPicPr>
          <p:cNvPr id="11" name="Image 9" descr="preencoded.png"/>
          <p:cNvPicPr>
            <a:picLocks noChangeAspect="1"/>
          </p:cNvPicPr>
          <p:nvPr/>
        </p:nvPicPr>
        <p:blipFill>
          <a:blip r:embed="rId12"/>
          <a:stretch>
            <a:fillRect/>
          </a:stretch>
        </p:blipFill>
        <p:spPr>
          <a:xfrm>
            <a:off x="2697486" y="2798464"/>
            <a:ext cx="593963" cy="593963"/>
          </a:xfrm>
          <a:prstGeom prst="rect">
            <a:avLst/>
          </a:prstGeom>
        </p:spPr>
      </p:pic>
      <p:pic>
        <p:nvPicPr>
          <p:cNvPr id="12" name="Image 10" descr="preencoded.png"/>
          <p:cNvPicPr>
            <a:picLocks noChangeAspect="1"/>
          </p:cNvPicPr>
          <p:nvPr/>
        </p:nvPicPr>
        <p:blipFill>
          <a:blip r:embed="rId10"/>
          <a:stretch>
            <a:fillRect/>
          </a:stretch>
        </p:blipFill>
        <p:spPr>
          <a:xfrm>
            <a:off x="2855257" y="2946954"/>
            <a:ext cx="278420" cy="296982"/>
          </a:xfrm>
          <a:prstGeom prst="rect">
            <a:avLst/>
          </a:prstGeom>
        </p:spPr>
      </p:pic>
      <p:pic>
        <p:nvPicPr>
          <p:cNvPr id="13" name="Image 11" descr="preencoded.png"/>
          <p:cNvPicPr>
            <a:picLocks noChangeAspect="1"/>
          </p:cNvPicPr>
          <p:nvPr/>
        </p:nvPicPr>
        <p:blipFill>
          <a:blip r:embed="rId13"/>
          <a:stretch>
            <a:fillRect/>
          </a:stretch>
        </p:blipFill>
        <p:spPr>
          <a:xfrm>
            <a:off x="4281435" y="1981765"/>
            <a:ext cx="3316245" cy="3155429"/>
          </a:xfrm>
          <a:prstGeom prst="rect">
            <a:avLst/>
          </a:prstGeom>
        </p:spPr>
      </p:pic>
      <p:pic>
        <p:nvPicPr>
          <p:cNvPr id="14" name="Image 12" descr="preencoded.png"/>
          <p:cNvPicPr>
            <a:picLocks noChangeAspect="1"/>
          </p:cNvPicPr>
          <p:nvPr/>
        </p:nvPicPr>
        <p:blipFill>
          <a:blip r:embed="rId14"/>
          <a:stretch>
            <a:fillRect/>
          </a:stretch>
        </p:blipFill>
        <p:spPr>
          <a:xfrm>
            <a:off x="4504172" y="2204501"/>
            <a:ext cx="445472" cy="445472"/>
          </a:xfrm>
          <a:prstGeom prst="rect">
            <a:avLst/>
          </a:prstGeom>
        </p:spPr>
      </p:pic>
      <p:pic>
        <p:nvPicPr>
          <p:cNvPr id="15" name="Image 13" descr="preencoded.png"/>
          <p:cNvPicPr>
            <a:picLocks noChangeAspect="1"/>
          </p:cNvPicPr>
          <p:nvPr/>
        </p:nvPicPr>
        <p:blipFill>
          <a:blip r:embed="rId15"/>
          <a:stretch>
            <a:fillRect/>
          </a:stretch>
        </p:blipFill>
        <p:spPr>
          <a:xfrm>
            <a:off x="4615540" y="2278746"/>
            <a:ext cx="222736" cy="296982"/>
          </a:xfrm>
          <a:prstGeom prst="rect">
            <a:avLst/>
          </a:prstGeom>
        </p:spPr>
      </p:pic>
      <p:pic>
        <p:nvPicPr>
          <p:cNvPr id="16" name="Image 14" descr="preencoded.png"/>
          <p:cNvPicPr>
            <a:picLocks noChangeAspect="1"/>
          </p:cNvPicPr>
          <p:nvPr/>
        </p:nvPicPr>
        <p:blipFill>
          <a:blip r:embed="rId16"/>
          <a:stretch>
            <a:fillRect/>
          </a:stretch>
        </p:blipFill>
        <p:spPr>
          <a:xfrm>
            <a:off x="4900051" y="2798464"/>
            <a:ext cx="445472" cy="445472"/>
          </a:xfrm>
          <a:prstGeom prst="rect">
            <a:avLst/>
          </a:prstGeom>
        </p:spPr>
      </p:pic>
      <p:pic>
        <p:nvPicPr>
          <p:cNvPr id="17" name="Image 15" descr="preencoded.png"/>
          <p:cNvPicPr>
            <a:picLocks noChangeAspect="1"/>
          </p:cNvPicPr>
          <p:nvPr/>
        </p:nvPicPr>
        <p:blipFill>
          <a:blip r:embed="rId17"/>
          <a:stretch>
            <a:fillRect/>
          </a:stretch>
        </p:blipFill>
        <p:spPr>
          <a:xfrm>
            <a:off x="5016060" y="2891271"/>
            <a:ext cx="213455" cy="259859"/>
          </a:xfrm>
          <a:prstGeom prst="rect">
            <a:avLst/>
          </a:prstGeom>
        </p:spPr>
      </p:pic>
      <p:pic>
        <p:nvPicPr>
          <p:cNvPr id="18" name="Image 16" descr="preencoded.png"/>
          <p:cNvPicPr>
            <a:picLocks noChangeAspect="1"/>
          </p:cNvPicPr>
          <p:nvPr/>
        </p:nvPicPr>
        <p:blipFill>
          <a:blip r:embed="rId18"/>
          <a:stretch>
            <a:fillRect/>
          </a:stretch>
        </p:blipFill>
        <p:spPr>
          <a:xfrm>
            <a:off x="5382645" y="3011920"/>
            <a:ext cx="296982" cy="18561"/>
          </a:xfrm>
          <a:prstGeom prst="rect">
            <a:avLst/>
          </a:prstGeom>
        </p:spPr>
      </p:pic>
      <p:pic>
        <p:nvPicPr>
          <p:cNvPr id="19" name="Image 17" descr="preencoded.png"/>
          <p:cNvPicPr>
            <a:picLocks noChangeAspect="1"/>
          </p:cNvPicPr>
          <p:nvPr/>
        </p:nvPicPr>
        <p:blipFill>
          <a:blip r:embed="rId16"/>
          <a:stretch>
            <a:fillRect/>
          </a:stretch>
        </p:blipFill>
        <p:spPr>
          <a:xfrm>
            <a:off x="5716750" y="2798464"/>
            <a:ext cx="445472" cy="445472"/>
          </a:xfrm>
          <a:prstGeom prst="rect">
            <a:avLst/>
          </a:prstGeom>
        </p:spPr>
      </p:pic>
      <p:pic>
        <p:nvPicPr>
          <p:cNvPr id="20" name="Image 18" descr="preencoded.png"/>
          <p:cNvPicPr>
            <a:picLocks noChangeAspect="1"/>
          </p:cNvPicPr>
          <p:nvPr/>
        </p:nvPicPr>
        <p:blipFill>
          <a:blip r:embed="rId17"/>
          <a:stretch>
            <a:fillRect/>
          </a:stretch>
        </p:blipFill>
        <p:spPr>
          <a:xfrm>
            <a:off x="5832759" y="2891271"/>
            <a:ext cx="213455" cy="259859"/>
          </a:xfrm>
          <a:prstGeom prst="rect">
            <a:avLst/>
          </a:prstGeom>
        </p:spPr>
      </p:pic>
      <p:pic>
        <p:nvPicPr>
          <p:cNvPr id="21" name="Image 19" descr="preencoded.png"/>
          <p:cNvPicPr>
            <a:picLocks noChangeAspect="1"/>
          </p:cNvPicPr>
          <p:nvPr/>
        </p:nvPicPr>
        <p:blipFill>
          <a:blip r:embed="rId19"/>
          <a:stretch>
            <a:fillRect/>
          </a:stretch>
        </p:blipFill>
        <p:spPr>
          <a:xfrm>
            <a:off x="6199344" y="3011920"/>
            <a:ext cx="296982" cy="18561"/>
          </a:xfrm>
          <a:prstGeom prst="rect">
            <a:avLst/>
          </a:prstGeom>
        </p:spPr>
      </p:pic>
      <p:pic>
        <p:nvPicPr>
          <p:cNvPr id="22" name="Image 20" descr="preencoded.png"/>
          <p:cNvPicPr>
            <a:picLocks noChangeAspect="1"/>
          </p:cNvPicPr>
          <p:nvPr/>
        </p:nvPicPr>
        <p:blipFill>
          <a:blip r:embed="rId16"/>
          <a:stretch>
            <a:fillRect/>
          </a:stretch>
        </p:blipFill>
        <p:spPr>
          <a:xfrm>
            <a:off x="6533449" y="2798464"/>
            <a:ext cx="445472" cy="445472"/>
          </a:xfrm>
          <a:prstGeom prst="rect">
            <a:avLst/>
          </a:prstGeom>
        </p:spPr>
      </p:pic>
      <p:pic>
        <p:nvPicPr>
          <p:cNvPr id="23" name="Image 21" descr="preencoded.png"/>
          <p:cNvPicPr>
            <a:picLocks noChangeAspect="1"/>
          </p:cNvPicPr>
          <p:nvPr/>
        </p:nvPicPr>
        <p:blipFill>
          <a:blip r:embed="rId17"/>
          <a:stretch>
            <a:fillRect/>
          </a:stretch>
        </p:blipFill>
        <p:spPr>
          <a:xfrm>
            <a:off x="6649459" y="2891271"/>
            <a:ext cx="213455" cy="259859"/>
          </a:xfrm>
          <a:prstGeom prst="rect">
            <a:avLst/>
          </a:prstGeom>
        </p:spPr>
      </p:pic>
      <p:pic>
        <p:nvPicPr>
          <p:cNvPr id="24" name="Image 22" descr="preencoded.png"/>
          <p:cNvPicPr>
            <a:picLocks noChangeAspect="1"/>
          </p:cNvPicPr>
          <p:nvPr/>
        </p:nvPicPr>
        <p:blipFill>
          <a:blip r:embed="rId20"/>
          <a:stretch>
            <a:fillRect/>
          </a:stretch>
        </p:blipFill>
        <p:spPr>
          <a:xfrm>
            <a:off x="7820418" y="1981765"/>
            <a:ext cx="3316391" cy="3155429"/>
          </a:xfrm>
          <a:prstGeom prst="rect">
            <a:avLst/>
          </a:prstGeom>
        </p:spPr>
      </p:pic>
      <p:pic>
        <p:nvPicPr>
          <p:cNvPr id="25" name="Image 23" descr="preencoded.png"/>
          <p:cNvPicPr>
            <a:picLocks noChangeAspect="1"/>
          </p:cNvPicPr>
          <p:nvPr/>
        </p:nvPicPr>
        <p:blipFill>
          <a:blip r:embed="rId21"/>
          <a:stretch>
            <a:fillRect/>
          </a:stretch>
        </p:blipFill>
        <p:spPr>
          <a:xfrm>
            <a:off x="8043154" y="2204501"/>
            <a:ext cx="445472" cy="445472"/>
          </a:xfrm>
          <a:prstGeom prst="rect">
            <a:avLst/>
          </a:prstGeom>
        </p:spPr>
      </p:pic>
      <p:pic>
        <p:nvPicPr>
          <p:cNvPr id="26" name="Image 24" descr="preencoded.png"/>
          <p:cNvPicPr>
            <a:picLocks noChangeAspect="1"/>
          </p:cNvPicPr>
          <p:nvPr/>
        </p:nvPicPr>
        <p:blipFill>
          <a:blip r:embed="rId22"/>
          <a:stretch>
            <a:fillRect/>
          </a:stretch>
        </p:blipFill>
        <p:spPr>
          <a:xfrm>
            <a:off x="8126680" y="2278746"/>
            <a:ext cx="278420" cy="296982"/>
          </a:xfrm>
          <a:prstGeom prst="rect">
            <a:avLst/>
          </a:prstGeom>
        </p:spPr>
      </p:pic>
      <p:pic>
        <p:nvPicPr>
          <p:cNvPr id="27" name="Image 25" descr="preencoded.png"/>
          <p:cNvPicPr>
            <a:picLocks noChangeAspect="1"/>
          </p:cNvPicPr>
          <p:nvPr/>
        </p:nvPicPr>
        <p:blipFill>
          <a:blip r:embed="rId23"/>
          <a:stretch>
            <a:fillRect/>
          </a:stretch>
        </p:blipFill>
        <p:spPr>
          <a:xfrm>
            <a:off x="8346370" y="2798464"/>
            <a:ext cx="890945" cy="593963"/>
          </a:xfrm>
          <a:prstGeom prst="rect">
            <a:avLst/>
          </a:prstGeom>
        </p:spPr>
      </p:pic>
      <p:pic>
        <p:nvPicPr>
          <p:cNvPr id="28" name="Image 26" descr="preencoded.png"/>
          <p:cNvPicPr>
            <a:picLocks noChangeAspect="1"/>
          </p:cNvPicPr>
          <p:nvPr/>
        </p:nvPicPr>
        <p:blipFill>
          <a:blip r:embed="rId24"/>
          <a:stretch>
            <a:fillRect/>
          </a:stretch>
        </p:blipFill>
        <p:spPr>
          <a:xfrm>
            <a:off x="9385806" y="2965516"/>
            <a:ext cx="185613" cy="259859"/>
          </a:xfrm>
          <a:prstGeom prst="rect">
            <a:avLst/>
          </a:prstGeom>
        </p:spPr>
      </p:pic>
      <p:pic>
        <p:nvPicPr>
          <p:cNvPr id="29" name="Image 27" descr="preencoded.png"/>
          <p:cNvPicPr>
            <a:picLocks noChangeAspect="1"/>
          </p:cNvPicPr>
          <p:nvPr/>
        </p:nvPicPr>
        <p:blipFill>
          <a:blip r:embed="rId23"/>
          <a:stretch>
            <a:fillRect/>
          </a:stretch>
        </p:blipFill>
        <p:spPr>
          <a:xfrm>
            <a:off x="9719910" y="2798464"/>
            <a:ext cx="890945" cy="593963"/>
          </a:xfrm>
          <a:prstGeom prst="rect">
            <a:avLst/>
          </a:prstGeom>
        </p:spPr>
      </p:pic>
      <p:pic>
        <p:nvPicPr>
          <p:cNvPr id="30" name="Image 28" descr="preencoded.png"/>
          <p:cNvPicPr>
            <a:picLocks noChangeAspect="1"/>
          </p:cNvPicPr>
          <p:nvPr/>
        </p:nvPicPr>
        <p:blipFill>
          <a:blip r:embed="rId25"/>
          <a:stretch>
            <a:fillRect/>
          </a:stretch>
        </p:blipFill>
        <p:spPr>
          <a:xfrm>
            <a:off x="8810404" y="3494515"/>
            <a:ext cx="129929" cy="129929"/>
          </a:xfrm>
          <a:prstGeom prst="rect">
            <a:avLst/>
          </a:prstGeom>
        </p:spPr>
      </p:pic>
      <p:pic>
        <p:nvPicPr>
          <p:cNvPr id="31" name="Image 29" descr="preencoded.png"/>
          <p:cNvPicPr>
            <a:picLocks noChangeAspect="1"/>
          </p:cNvPicPr>
          <p:nvPr/>
        </p:nvPicPr>
        <p:blipFill>
          <a:blip r:embed="rId26"/>
          <a:stretch>
            <a:fillRect/>
          </a:stretch>
        </p:blipFill>
        <p:spPr>
          <a:xfrm>
            <a:off x="742454" y="5359930"/>
            <a:ext cx="10394355" cy="519718"/>
          </a:xfrm>
          <a:prstGeom prst="rect">
            <a:avLst/>
          </a:prstGeom>
        </p:spPr>
      </p:pic>
      <p:pic>
        <p:nvPicPr>
          <p:cNvPr id="32" name="Image 30" descr="preencoded.png"/>
          <p:cNvPicPr>
            <a:picLocks noChangeAspect="1"/>
          </p:cNvPicPr>
          <p:nvPr/>
        </p:nvPicPr>
        <p:blipFill>
          <a:blip r:embed="rId27"/>
          <a:stretch>
            <a:fillRect/>
          </a:stretch>
        </p:blipFill>
        <p:spPr>
          <a:xfrm>
            <a:off x="890944" y="5536263"/>
            <a:ext cx="148491" cy="148491"/>
          </a:xfrm>
          <a:prstGeom prst="rect">
            <a:avLst/>
          </a:prstGeom>
        </p:spPr>
      </p:pic>
      <p:sp>
        <p:nvSpPr>
          <p:cNvPr id="33"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How VPC Peering Works</a:t>
            </a:r>
            <a:endParaRPr lang="en-US" sz="2631" dirty="0"/>
          </a:p>
        </p:txBody>
      </p:sp>
      <p:sp>
        <p:nvSpPr>
          <p:cNvPr id="34" name="Text 1"/>
          <p:cNvSpPr/>
          <p:nvPr/>
        </p:nvSpPr>
        <p:spPr>
          <a:xfrm>
            <a:off x="742454" y="1155785"/>
            <a:ext cx="10394355"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Helvetica" pitchFamily="34" charset="0"/>
                <a:ea typeface="Helvetica" pitchFamily="34" charset="-122"/>
                <a:cs typeface="Helvetica" pitchFamily="34" charset="-120"/>
              </a:rPr>
              <a:t>VPC Peering operates on several core principles that dictate how connections are established and how traffic flows between peered VPCs.</a:t>
            </a:r>
            <a:endParaRPr lang="en-US" sz="1461" dirty="0"/>
          </a:p>
        </p:txBody>
      </p:sp>
      <p:sp>
        <p:nvSpPr>
          <p:cNvPr id="35" name="Text 2"/>
          <p:cNvSpPr/>
          <p:nvPr/>
        </p:nvSpPr>
        <p:spPr>
          <a:xfrm>
            <a:off x="1559153" y="2297307"/>
            <a:ext cx="263942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One-to-One Relationship</a:t>
            </a:r>
            <a:endParaRPr lang="en-US" sz="1461" dirty="0"/>
          </a:p>
        </p:txBody>
      </p:sp>
      <p:sp>
        <p:nvSpPr>
          <p:cNvPr id="36" name="Text 3"/>
          <p:cNvSpPr/>
          <p:nvPr/>
        </p:nvSpPr>
        <p:spPr>
          <a:xfrm>
            <a:off x="965190" y="3540918"/>
            <a:ext cx="287077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Each VPC peering connection is a direct link between exactly two VPCs. No single peering can involve more than two VPCs.</a:t>
            </a:r>
            <a:endParaRPr lang="en-US" sz="1169" dirty="0"/>
          </a:p>
        </p:txBody>
      </p:sp>
      <p:sp>
        <p:nvSpPr>
          <p:cNvPr id="37" name="Text 4"/>
          <p:cNvSpPr/>
          <p:nvPr/>
        </p:nvSpPr>
        <p:spPr>
          <a:xfrm>
            <a:off x="5098134" y="2297307"/>
            <a:ext cx="223849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No Transitive Peering</a:t>
            </a:r>
            <a:endParaRPr lang="en-US" sz="1461" dirty="0"/>
          </a:p>
        </p:txBody>
      </p:sp>
      <p:sp>
        <p:nvSpPr>
          <p:cNvPr id="38" name="Text 5"/>
          <p:cNvSpPr/>
          <p:nvPr/>
        </p:nvSpPr>
        <p:spPr>
          <a:xfrm>
            <a:off x="4504171" y="3392427"/>
            <a:ext cx="2870773"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Traffic cannot be routed indirectly through an intermediary VPC. Each pair of VPCs requiring communication must have a direct peering connection.</a:t>
            </a:r>
            <a:endParaRPr lang="en-US" sz="1169" dirty="0"/>
          </a:p>
        </p:txBody>
      </p:sp>
      <p:sp>
        <p:nvSpPr>
          <p:cNvPr id="39" name="Text 6"/>
          <p:cNvSpPr/>
          <p:nvPr/>
        </p:nvSpPr>
        <p:spPr>
          <a:xfrm>
            <a:off x="8637117" y="2297307"/>
            <a:ext cx="252805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Non-Overlapping CIDRs</a:t>
            </a:r>
            <a:endParaRPr lang="en-US" sz="1461" dirty="0"/>
          </a:p>
        </p:txBody>
      </p:sp>
      <p:sp>
        <p:nvSpPr>
          <p:cNvPr id="40" name="Text 7"/>
          <p:cNvSpPr/>
          <p:nvPr/>
        </p:nvSpPr>
        <p:spPr>
          <a:xfrm>
            <a:off x="8457739" y="3002639"/>
            <a:ext cx="80185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Helvetica" pitchFamily="34" charset="0"/>
                <a:ea typeface="Helvetica" pitchFamily="34" charset="-122"/>
                <a:cs typeface="Helvetica" pitchFamily="34" charset="-120"/>
              </a:rPr>
              <a:t>10.0.0.0/16</a:t>
            </a:r>
            <a:endParaRPr lang="en-US" sz="1023" dirty="0"/>
          </a:p>
        </p:txBody>
      </p:sp>
      <p:sp>
        <p:nvSpPr>
          <p:cNvPr id="41" name="Text 8"/>
          <p:cNvSpPr/>
          <p:nvPr/>
        </p:nvSpPr>
        <p:spPr>
          <a:xfrm>
            <a:off x="9831278" y="3002639"/>
            <a:ext cx="80185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Helvetica" pitchFamily="34" charset="0"/>
                <a:ea typeface="Helvetica" pitchFamily="34" charset="-122"/>
                <a:cs typeface="Helvetica" pitchFamily="34" charset="-120"/>
              </a:rPr>
              <a:t>10.0.0.0/16</a:t>
            </a:r>
            <a:endParaRPr lang="en-US" sz="1023" dirty="0"/>
          </a:p>
        </p:txBody>
      </p:sp>
      <p:sp>
        <p:nvSpPr>
          <p:cNvPr id="42" name="Text 9"/>
          <p:cNvSpPr/>
          <p:nvPr/>
        </p:nvSpPr>
        <p:spPr>
          <a:xfrm>
            <a:off x="8119922" y="3466673"/>
            <a:ext cx="2717381" cy="185613"/>
          </a:xfrm>
          <a:prstGeom prst="rect">
            <a:avLst/>
          </a:prstGeom>
          <a:noFill/>
          <a:ln/>
        </p:spPr>
        <p:txBody>
          <a:bodyPr vert="horz" wrap="square" lIns="0" tIns="0" rIns="0" bIns="0" rtlCol="0" anchor="t"/>
          <a:lstStyle/>
          <a:p>
            <a:pPr algn="ctr">
              <a:lnSpc>
                <a:spcPts val="1461"/>
              </a:lnSpc>
            </a:pPr>
            <a:r>
              <a:rPr lang="en-US" sz="1023" dirty="0">
                <a:solidFill>
                  <a:srgbClr val="EF4444"/>
                </a:solidFill>
                <a:latin typeface="Helvetica" pitchFamily="34" charset="0"/>
                <a:ea typeface="Helvetica" pitchFamily="34" charset="-122"/>
                <a:cs typeface="Helvetica" pitchFamily="34" charset="-120"/>
              </a:rPr>
              <a:t> Overlapping CIDRs</a:t>
            </a:r>
            <a:endParaRPr lang="en-US" sz="1023" dirty="0"/>
          </a:p>
        </p:txBody>
      </p:sp>
      <p:sp>
        <p:nvSpPr>
          <p:cNvPr id="43" name="Text 10"/>
          <p:cNvSpPr/>
          <p:nvPr/>
        </p:nvSpPr>
        <p:spPr>
          <a:xfrm>
            <a:off x="8043155" y="3800777"/>
            <a:ext cx="2870918"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The IPv4 and IPv6 CIDR blocks of the VPCs must not overlap. This prevents routing conflicts and ensures unique addressing within the combined network space.</a:t>
            </a:r>
            <a:endParaRPr lang="en-US" sz="1169" dirty="0"/>
          </a:p>
        </p:txBody>
      </p:sp>
      <p:sp>
        <p:nvSpPr>
          <p:cNvPr id="44" name="Text 11"/>
          <p:cNvSpPr/>
          <p:nvPr/>
        </p:nvSpPr>
        <p:spPr>
          <a:xfrm>
            <a:off x="1113680" y="5508421"/>
            <a:ext cx="1211684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Helvetica" pitchFamily="34" charset="0"/>
                <a:ea typeface="Helvetica" pitchFamily="34" charset="-122"/>
                <a:cs typeface="Helvetica" pitchFamily="34" charset="-120"/>
              </a:rPr>
              <a:t> These fundamental principles ensure secure and predictable network behavior for VPC peering connections.</a:t>
            </a:r>
            <a:endParaRPr lang="en-US" sz="1169"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3" y="1155785"/>
            <a:ext cx="5048687" cy="2784202"/>
          </a:xfrm>
          <a:prstGeom prst="rect">
            <a:avLst/>
          </a:prstGeom>
        </p:spPr>
      </p:pic>
      <p:pic>
        <p:nvPicPr>
          <p:cNvPr id="6" name="Image 4" descr="preencoded.png"/>
          <p:cNvPicPr>
            <a:picLocks noChangeAspect="1"/>
          </p:cNvPicPr>
          <p:nvPr/>
        </p:nvPicPr>
        <p:blipFill>
          <a:blip r:embed="rId7"/>
          <a:stretch>
            <a:fillRect/>
          </a:stretch>
        </p:blipFill>
        <p:spPr>
          <a:xfrm>
            <a:off x="965190" y="1378521"/>
            <a:ext cx="445472" cy="445472"/>
          </a:xfrm>
          <a:prstGeom prst="rect">
            <a:avLst/>
          </a:prstGeom>
        </p:spPr>
      </p:pic>
      <p:pic>
        <p:nvPicPr>
          <p:cNvPr id="7" name="Image 5" descr="preencoded.png"/>
          <p:cNvPicPr>
            <a:picLocks noChangeAspect="1"/>
          </p:cNvPicPr>
          <p:nvPr/>
        </p:nvPicPr>
        <p:blipFill>
          <a:blip r:embed="rId8"/>
          <a:stretch>
            <a:fillRect/>
          </a:stretch>
        </p:blipFill>
        <p:spPr>
          <a:xfrm>
            <a:off x="1048716" y="1452766"/>
            <a:ext cx="278420" cy="296982"/>
          </a:xfrm>
          <a:prstGeom prst="rect">
            <a:avLst/>
          </a:prstGeom>
        </p:spPr>
      </p:pic>
      <p:pic>
        <p:nvPicPr>
          <p:cNvPr id="8" name="Image 6" descr="preencoded.png"/>
          <p:cNvPicPr>
            <a:picLocks noChangeAspect="1"/>
          </p:cNvPicPr>
          <p:nvPr/>
        </p:nvPicPr>
        <p:blipFill>
          <a:blip r:embed="rId9"/>
          <a:stretch>
            <a:fillRect/>
          </a:stretch>
        </p:blipFill>
        <p:spPr>
          <a:xfrm>
            <a:off x="1336417" y="1972484"/>
            <a:ext cx="1336417" cy="556840"/>
          </a:xfrm>
          <a:prstGeom prst="rect">
            <a:avLst/>
          </a:prstGeom>
        </p:spPr>
      </p:pic>
      <p:pic>
        <p:nvPicPr>
          <p:cNvPr id="9" name="Image 7" descr="preencoded.png"/>
          <p:cNvPicPr>
            <a:picLocks noChangeAspect="1"/>
          </p:cNvPicPr>
          <p:nvPr/>
        </p:nvPicPr>
        <p:blipFill>
          <a:blip r:embed="rId10"/>
          <a:stretch>
            <a:fillRect/>
          </a:stretch>
        </p:blipFill>
        <p:spPr>
          <a:xfrm>
            <a:off x="1447785" y="2083852"/>
            <a:ext cx="278420" cy="334104"/>
          </a:xfrm>
          <a:prstGeom prst="rect">
            <a:avLst/>
          </a:prstGeom>
        </p:spPr>
      </p:pic>
      <p:pic>
        <p:nvPicPr>
          <p:cNvPr id="10" name="Image 8" descr="preencoded.png"/>
          <p:cNvPicPr>
            <a:picLocks noChangeAspect="1"/>
          </p:cNvPicPr>
          <p:nvPr/>
        </p:nvPicPr>
        <p:blipFill>
          <a:blip r:embed="rId11"/>
          <a:stretch>
            <a:fillRect/>
          </a:stretch>
        </p:blipFill>
        <p:spPr>
          <a:xfrm>
            <a:off x="2821324" y="2120975"/>
            <a:ext cx="890945" cy="259859"/>
          </a:xfrm>
          <a:prstGeom prst="rect">
            <a:avLst/>
          </a:prstGeom>
        </p:spPr>
      </p:pic>
      <p:pic>
        <p:nvPicPr>
          <p:cNvPr id="11" name="Image 9" descr="preencoded.png"/>
          <p:cNvPicPr>
            <a:picLocks noChangeAspect="1"/>
          </p:cNvPicPr>
          <p:nvPr/>
        </p:nvPicPr>
        <p:blipFill>
          <a:blip r:embed="rId9"/>
          <a:stretch>
            <a:fillRect/>
          </a:stretch>
        </p:blipFill>
        <p:spPr>
          <a:xfrm>
            <a:off x="3860760" y="1972484"/>
            <a:ext cx="1336417" cy="556840"/>
          </a:xfrm>
          <a:prstGeom prst="rect">
            <a:avLst/>
          </a:prstGeom>
        </p:spPr>
      </p:pic>
      <p:pic>
        <p:nvPicPr>
          <p:cNvPr id="12" name="Image 10" descr="preencoded.png"/>
          <p:cNvPicPr>
            <a:picLocks noChangeAspect="1"/>
          </p:cNvPicPr>
          <p:nvPr/>
        </p:nvPicPr>
        <p:blipFill>
          <a:blip r:embed="rId10"/>
          <a:stretch>
            <a:fillRect/>
          </a:stretch>
        </p:blipFill>
        <p:spPr>
          <a:xfrm>
            <a:off x="3972128" y="2083852"/>
            <a:ext cx="278420" cy="334104"/>
          </a:xfrm>
          <a:prstGeom prst="rect">
            <a:avLst/>
          </a:prstGeom>
        </p:spPr>
      </p:pic>
      <p:pic>
        <p:nvPicPr>
          <p:cNvPr id="13" name="Image 11" descr="preencoded.png"/>
          <p:cNvPicPr>
            <a:picLocks noChangeAspect="1"/>
          </p:cNvPicPr>
          <p:nvPr/>
        </p:nvPicPr>
        <p:blipFill>
          <a:blip r:embed="rId12"/>
          <a:stretch>
            <a:fillRect/>
          </a:stretch>
        </p:blipFill>
        <p:spPr>
          <a:xfrm>
            <a:off x="965190" y="2714938"/>
            <a:ext cx="148491" cy="148491"/>
          </a:xfrm>
          <a:prstGeom prst="rect">
            <a:avLst/>
          </a:prstGeom>
        </p:spPr>
      </p:pic>
      <p:pic>
        <p:nvPicPr>
          <p:cNvPr id="14" name="Image 12" descr="preencoded.png"/>
          <p:cNvPicPr>
            <a:picLocks noChangeAspect="1"/>
          </p:cNvPicPr>
          <p:nvPr/>
        </p:nvPicPr>
        <p:blipFill>
          <a:blip r:embed="rId12"/>
          <a:stretch>
            <a:fillRect/>
          </a:stretch>
        </p:blipFill>
        <p:spPr>
          <a:xfrm>
            <a:off x="965190" y="3011919"/>
            <a:ext cx="148491" cy="148491"/>
          </a:xfrm>
          <a:prstGeom prst="rect">
            <a:avLst/>
          </a:prstGeom>
        </p:spPr>
      </p:pic>
      <p:pic>
        <p:nvPicPr>
          <p:cNvPr id="15" name="Image 13" descr="preencoded.png"/>
          <p:cNvPicPr>
            <a:picLocks noChangeAspect="1"/>
          </p:cNvPicPr>
          <p:nvPr/>
        </p:nvPicPr>
        <p:blipFill>
          <a:blip r:embed="rId13"/>
          <a:stretch>
            <a:fillRect/>
          </a:stretch>
        </p:blipFill>
        <p:spPr>
          <a:xfrm>
            <a:off x="965190" y="3308901"/>
            <a:ext cx="148491" cy="148491"/>
          </a:xfrm>
          <a:prstGeom prst="rect">
            <a:avLst/>
          </a:prstGeom>
        </p:spPr>
      </p:pic>
      <p:pic>
        <p:nvPicPr>
          <p:cNvPr id="16" name="Image 14" descr="preencoded.png"/>
          <p:cNvPicPr>
            <a:picLocks noChangeAspect="1"/>
          </p:cNvPicPr>
          <p:nvPr/>
        </p:nvPicPr>
        <p:blipFill>
          <a:blip r:embed="rId14"/>
          <a:stretch>
            <a:fillRect/>
          </a:stretch>
        </p:blipFill>
        <p:spPr>
          <a:xfrm>
            <a:off x="6088122" y="1155785"/>
            <a:ext cx="5048687" cy="2784202"/>
          </a:xfrm>
          <a:prstGeom prst="rect">
            <a:avLst/>
          </a:prstGeom>
        </p:spPr>
      </p:pic>
      <p:pic>
        <p:nvPicPr>
          <p:cNvPr id="17" name="Image 15" descr="preencoded.png"/>
          <p:cNvPicPr>
            <a:picLocks noChangeAspect="1"/>
          </p:cNvPicPr>
          <p:nvPr/>
        </p:nvPicPr>
        <p:blipFill>
          <a:blip r:embed="rId7"/>
          <a:stretch>
            <a:fillRect/>
          </a:stretch>
        </p:blipFill>
        <p:spPr>
          <a:xfrm>
            <a:off x="6310858" y="1378521"/>
            <a:ext cx="445472" cy="445472"/>
          </a:xfrm>
          <a:prstGeom prst="rect">
            <a:avLst/>
          </a:prstGeom>
        </p:spPr>
      </p:pic>
      <p:pic>
        <p:nvPicPr>
          <p:cNvPr id="18" name="Image 16" descr="preencoded.png"/>
          <p:cNvPicPr>
            <a:picLocks noChangeAspect="1"/>
          </p:cNvPicPr>
          <p:nvPr/>
        </p:nvPicPr>
        <p:blipFill>
          <a:blip r:embed="rId15"/>
          <a:stretch>
            <a:fillRect/>
          </a:stretch>
        </p:blipFill>
        <p:spPr>
          <a:xfrm>
            <a:off x="6422226" y="1452766"/>
            <a:ext cx="222736" cy="296982"/>
          </a:xfrm>
          <a:prstGeom prst="rect">
            <a:avLst/>
          </a:prstGeom>
        </p:spPr>
      </p:pic>
      <p:pic>
        <p:nvPicPr>
          <p:cNvPr id="19" name="Image 17" descr="preencoded.png"/>
          <p:cNvPicPr>
            <a:picLocks noChangeAspect="1"/>
          </p:cNvPicPr>
          <p:nvPr/>
        </p:nvPicPr>
        <p:blipFill>
          <a:blip r:embed="rId16"/>
          <a:stretch>
            <a:fillRect/>
          </a:stretch>
        </p:blipFill>
        <p:spPr>
          <a:xfrm>
            <a:off x="6756330" y="1972484"/>
            <a:ext cx="1262172" cy="556840"/>
          </a:xfrm>
          <a:prstGeom prst="rect">
            <a:avLst/>
          </a:prstGeom>
        </p:spPr>
      </p:pic>
      <p:pic>
        <p:nvPicPr>
          <p:cNvPr id="20" name="Image 18" descr="preencoded.png"/>
          <p:cNvPicPr>
            <a:picLocks noChangeAspect="1"/>
          </p:cNvPicPr>
          <p:nvPr/>
        </p:nvPicPr>
        <p:blipFill>
          <a:blip r:embed="rId17"/>
          <a:stretch>
            <a:fillRect/>
          </a:stretch>
        </p:blipFill>
        <p:spPr>
          <a:xfrm>
            <a:off x="6867698" y="2083852"/>
            <a:ext cx="278420" cy="334104"/>
          </a:xfrm>
          <a:prstGeom prst="rect">
            <a:avLst/>
          </a:prstGeom>
        </p:spPr>
      </p:pic>
      <p:pic>
        <p:nvPicPr>
          <p:cNvPr id="21" name="Image 19" descr="preencoded.png"/>
          <p:cNvPicPr>
            <a:picLocks noChangeAspect="1"/>
          </p:cNvPicPr>
          <p:nvPr/>
        </p:nvPicPr>
        <p:blipFill>
          <a:blip r:embed="rId11"/>
          <a:stretch>
            <a:fillRect/>
          </a:stretch>
        </p:blipFill>
        <p:spPr>
          <a:xfrm>
            <a:off x="8166993" y="2120975"/>
            <a:ext cx="890945" cy="259859"/>
          </a:xfrm>
          <a:prstGeom prst="rect">
            <a:avLst/>
          </a:prstGeom>
        </p:spPr>
      </p:pic>
      <p:pic>
        <p:nvPicPr>
          <p:cNvPr id="22" name="Image 20" descr="preencoded.png"/>
          <p:cNvPicPr>
            <a:picLocks noChangeAspect="1"/>
          </p:cNvPicPr>
          <p:nvPr/>
        </p:nvPicPr>
        <p:blipFill>
          <a:blip r:embed="rId16"/>
          <a:stretch>
            <a:fillRect/>
          </a:stretch>
        </p:blipFill>
        <p:spPr>
          <a:xfrm>
            <a:off x="9206428" y="1972484"/>
            <a:ext cx="1262172" cy="556840"/>
          </a:xfrm>
          <a:prstGeom prst="rect">
            <a:avLst/>
          </a:prstGeom>
        </p:spPr>
      </p:pic>
      <p:pic>
        <p:nvPicPr>
          <p:cNvPr id="23" name="Image 21" descr="preencoded.png"/>
          <p:cNvPicPr>
            <a:picLocks noChangeAspect="1"/>
          </p:cNvPicPr>
          <p:nvPr/>
        </p:nvPicPr>
        <p:blipFill>
          <a:blip r:embed="rId17"/>
          <a:stretch>
            <a:fillRect/>
          </a:stretch>
        </p:blipFill>
        <p:spPr>
          <a:xfrm>
            <a:off x="9317796" y="2083852"/>
            <a:ext cx="278420" cy="334104"/>
          </a:xfrm>
          <a:prstGeom prst="rect">
            <a:avLst/>
          </a:prstGeom>
        </p:spPr>
      </p:pic>
      <p:pic>
        <p:nvPicPr>
          <p:cNvPr id="24" name="Image 22" descr="preencoded.png"/>
          <p:cNvPicPr>
            <a:picLocks noChangeAspect="1"/>
          </p:cNvPicPr>
          <p:nvPr/>
        </p:nvPicPr>
        <p:blipFill>
          <a:blip r:embed="rId12"/>
          <a:stretch>
            <a:fillRect/>
          </a:stretch>
        </p:blipFill>
        <p:spPr>
          <a:xfrm>
            <a:off x="6310858" y="2714938"/>
            <a:ext cx="148491" cy="148491"/>
          </a:xfrm>
          <a:prstGeom prst="rect">
            <a:avLst/>
          </a:prstGeom>
        </p:spPr>
      </p:pic>
      <p:pic>
        <p:nvPicPr>
          <p:cNvPr id="25" name="Image 23" descr="preencoded.png"/>
          <p:cNvPicPr>
            <a:picLocks noChangeAspect="1"/>
          </p:cNvPicPr>
          <p:nvPr/>
        </p:nvPicPr>
        <p:blipFill>
          <a:blip r:embed="rId12"/>
          <a:stretch>
            <a:fillRect/>
          </a:stretch>
        </p:blipFill>
        <p:spPr>
          <a:xfrm>
            <a:off x="6310858" y="3011919"/>
            <a:ext cx="148491" cy="148491"/>
          </a:xfrm>
          <a:prstGeom prst="rect">
            <a:avLst/>
          </a:prstGeom>
        </p:spPr>
      </p:pic>
      <p:pic>
        <p:nvPicPr>
          <p:cNvPr id="26" name="Image 24" descr="preencoded.png"/>
          <p:cNvPicPr>
            <a:picLocks noChangeAspect="1"/>
          </p:cNvPicPr>
          <p:nvPr/>
        </p:nvPicPr>
        <p:blipFill>
          <a:blip r:embed="rId13"/>
          <a:stretch>
            <a:fillRect/>
          </a:stretch>
        </p:blipFill>
        <p:spPr>
          <a:xfrm>
            <a:off x="6310858" y="3308901"/>
            <a:ext cx="148491" cy="148491"/>
          </a:xfrm>
          <a:prstGeom prst="rect">
            <a:avLst/>
          </a:prstGeom>
        </p:spPr>
      </p:pic>
      <p:pic>
        <p:nvPicPr>
          <p:cNvPr id="27" name="Image 25" descr="preencoded.png"/>
          <p:cNvPicPr>
            <a:picLocks noChangeAspect="1"/>
          </p:cNvPicPr>
          <p:nvPr/>
        </p:nvPicPr>
        <p:blipFill>
          <a:blip r:embed="rId18"/>
          <a:stretch>
            <a:fillRect/>
          </a:stretch>
        </p:blipFill>
        <p:spPr>
          <a:xfrm>
            <a:off x="742454" y="4162723"/>
            <a:ext cx="3316245" cy="1967503"/>
          </a:xfrm>
          <a:prstGeom prst="rect">
            <a:avLst/>
          </a:prstGeom>
        </p:spPr>
      </p:pic>
      <p:pic>
        <p:nvPicPr>
          <p:cNvPr id="28" name="Image 26" descr="preencoded.png"/>
          <p:cNvPicPr>
            <a:picLocks noChangeAspect="1"/>
          </p:cNvPicPr>
          <p:nvPr/>
        </p:nvPicPr>
        <p:blipFill>
          <a:blip r:embed="rId19"/>
          <a:stretch>
            <a:fillRect/>
          </a:stretch>
        </p:blipFill>
        <p:spPr>
          <a:xfrm>
            <a:off x="928067" y="4348336"/>
            <a:ext cx="185613" cy="259859"/>
          </a:xfrm>
          <a:prstGeom prst="rect">
            <a:avLst/>
          </a:prstGeom>
        </p:spPr>
      </p:pic>
      <p:pic>
        <p:nvPicPr>
          <p:cNvPr id="29" name="Image 27" descr="preencoded.png"/>
          <p:cNvPicPr>
            <a:picLocks noChangeAspect="1"/>
          </p:cNvPicPr>
          <p:nvPr/>
        </p:nvPicPr>
        <p:blipFill>
          <a:blip r:embed="rId20"/>
          <a:stretch>
            <a:fillRect/>
          </a:stretch>
        </p:blipFill>
        <p:spPr>
          <a:xfrm>
            <a:off x="928067" y="4756686"/>
            <a:ext cx="74245" cy="148491"/>
          </a:xfrm>
          <a:prstGeom prst="rect">
            <a:avLst/>
          </a:prstGeom>
        </p:spPr>
      </p:pic>
      <p:pic>
        <p:nvPicPr>
          <p:cNvPr id="30" name="Image 28" descr="preencoded.png"/>
          <p:cNvPicPr>
            <a:picLocks noChangeAspect="1"/>
          </p:cNvPicPr>
          <p:nvPr/>
        </p:nvPicPr>
        <p:blipFill>
          <a:blip r:embed="rId20"/>
          <a:stretch>
            <a:fillRect/>
          </a:stretch>
        </p:blipFill>
        <p:spPr>
          <a:xfrm>
            <a:off x="928067" y="5276404"/>
            <a:ext cx="74245" cy="148491"/>
          </a:xfrm>
          <a:prstGeom prst="rect">
            <a:avLst/>
          </a:prstGeom>
        </p:spPr>
      </p:pic>
      <p:pic>
        <p:nvPicPr>
          <p:cNvPr id="31" name="Image 29" descr="preencoded.png"/>
          <p:cNvPicPr>
            <a:picLocks noChangeAspect="1"/>
          </p:cNvPicPr>
          <p:nvPr/>
        </p:nvPicPr>
        <p:blipFill>
          <a:blip r:embed="rId21"/>
          <a:stretch>
            <a:fillRect/>
          </a:stretch>
        </p:blipFill>
        <p:spPr>
          <a:xfrm>
            <a:off x="4281435" y="4162723"/>
            <a:ext cx="3316245" cy="1967503"/>
          </a:xfrm>
          <a:prstGeom prst="rect">
            <a:avLst/>
          </a:prstGeom>
        </p:spPr>
      </p:pic>
      <p:pic>
        <p:nvPicPr>
          <p:cNvPr id="32" name="Image 30" descr="preencoded.png"/>
          <p:cNvPicPr>
            <a:picLocks noChangeAspect="1"/>
          </p:cNvPicPr>
          <p:nvPr/>
        </p:nvPicPr>
        <p:blipFill>
          <a:blip r:embed="rId22"/>
          <a:stretch>
            <a:fillRect/>
          </a:stretch>
        </p:blipFill>
        <p:spPr>
          <a:xfrm>
            <a:off x="4467049" y="4348336"/>
            <a:ext cx="213455" cy="259859"/>
          </a:xfrm>
          <a:prstGeom prst="rect">
            <a:avLst/>
          </a:prstGeom>
        </p:spPr>
      </p:pic>
      <p:pic>
        <p:nvPicPr>
          <p:cNvPr id="33" name="Image 31" descr="preencoded.png"/>
          <p:cNvPicPr>
            <a:picLocks noChangeAspect="1"/>
          </p:cNvPicPr>
          <p:nvPr/>
        </p:nvPicPr>
        <p:blipFill>
          <a:blip r:embed="rId20"/>
          <a:stretch>
            <a:fillRect/>
          </a:stretch>
        </p:blipFill>
        <p:spPr>
          <a:xfrm>
            <a:off x="4467049" y="4756686"/>
            <a:ext cx="74245" cy="148491"/>
          </a:xfrm>
          <a:prstGeom prst="rect">
            <a:avLst/>
          </a:prstGeom>
        </p:spPr>
      </p:pic>
      <p:pic>
        <p:nvPicPr>
          <p:cNvPr id="34" name="Image 32" descr="preencoded.png"/>
          <p:cNvPicPr>
            <a:picLocks noChangeAspect="1"/>
          </p:cNvPicPr>
          <p:nvPr/>
        </p:nvPicPr>
        <p:blipFill>
          <a:blip r:embed="rId20"/>
          <a:stretch>
            <a:fillRect/>
          </a:stretch>
        </p:blipFill>
        <p:spPr>
          <a:xfrm>
            <a:off x="4467049" y="5276404"/>
            <a:ext cx="74245" cy="148491"/>
          </a:xfrm>
          <a:prstGeom prst="rect">
            <a:avLst/>
          </a:prstGeom>
        </p:spPr>
      </p:pic>
      <p:pic>
        <p:nvPicPr>
          <p:cNvPr id="35" name="Image 33" descr="preencoded.png"/>
          <p:cNvPicPr>
            <a:picLocks noChangeAspect="1"/>
          </p:cNvPicPr>
          <p:nvPr/>
        </p:nvPicPr>
        <p:blipFill>
          <a:blip r:embed="rId23"/>
          <a:stretch>
            <a:fillRect/>
          </a:stretch>
        </p:blipFill>
        <p:spPr>
          <a:xfrm>
            <a:off x="7820418" y="4162723"/>
            <a:ext cx="3316391" cy="1967503"/>
          </a:xfrm>
          <a:prstGeom prst="rect">
            <a:avLst/>
          </a:prstGeom>
        </p:spPr>
      </p:pic>
      <p:pic>
        <p:nvPicPr>
          <p:cNvPr id="36" name="Image 34" descr="preencoded.png"/>
          <p:cNvPicPr>
            <a:picLocks noChangeAspect="1"/>
          </p:cNvPicPr>
          <p:nvPr/>
        </p:nvPicPr>
        <p:blipFill>
          <a:blip r:embed="rId24"/>
          <a:stretch>
            <a:fillRect/>
          </a:stretch>
        </p:blipFill>
        <p:spPr>
          <a:xfrm>
            <a:off x="8006031" y="4478266"/>
            <a:ext cx="167052" cy="259859"/>
          </a:xfrm>
          <a:prstGeom prst="rect">
            <a:avLst/>
          </a:prstGeom>
        </p:spPr>
      </p:pic>
      <p:pic>
        <p:nvPicPr>
          <p:cNvPr id="37" name="Image 35" descr="preencoded.png"/>
          <p:cNvPicPr>
            <a:picLocks noChangeAspect="1"/>
          </p:cNvPicPr>
          <p:nvPr/>
        </p:nvPicPr>
        <p:blipFill>
          <a:blip r:embed="rId20"/>
          <a:stretch>
            <a:fillRect/>
          </a:stretch>
        </p:blipFill>
        <p:spPr>
          <a:xfrm>
            <a:off x="8006031" y="5016545"/>
            <a:ext cx="74245" cy="148491"/>
          </a:xfrm>
          <a:prstGeom prst="rect">
            <a:avLst/>
          </a:prstGeom>
        </p:spPr>
      </p:pic>
      <p:pic>
        <p:nvPicPr>
          <p:cNvPr id="38" name="Image 36" descr="preencoded.png"/>
          <p:cNvPicPr>
            <a:picLocks noChangeAspect="1"/>
          </p:cNvPicPr>
          <p:nvPr/>
        </p:nvPicPr>
        <p:blipFill>
          <a:blip r:embed="rId20"/>
          <a:stretch>
            <a:fillRect/>
          </a:stretch>
        </p:blipFill>
        <p:spPr>
          <a:xfrm>
            <a:off x="8006031" y="5536263"/>
            <a:ext cx="74245" cy="148491"/>
          </a:xfrm>
          <a:prstGeom prst="rect">
            <a:avLst/>
          </a:prstGeom>
        </p:spPr>
      </p:pic>
      <p:sp>
        <p:nvSpPr>
          <p:cNvPr id="39" name="Text 0"/>
          <p:cNvSpPr/>
          <p:nvPr/>
        </p:nvSpPr>
        <p:spPr>
          <a:xfrm>
            <a:off x="742453" y="450453"/>
            <a:ext cx="1247322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Cross-Account &amp; Cross-Region Peering</a:t>
            </a:r>
            <a:endParaRPr lang="en-US" sz="2631" dirty="0"/>
          </a:p>
        </p:txBody>
      </p:sp>
      <p:sp>
        <p:nvSpPr>
          <p:cNvPr id="40" name="Text 1"/>
          <p:cNvSpPr/>
          <p:nvPr/>
        </p:nvSpPr>
        <p:spPr>
          <a:xfrm>
            <a:off x="1559153" y="1452766"/>
            <a:ext cx="295125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Cross-Account Peering</a:t>
            </a:r>
            <a:endParaRPr lang="en-US" sz="1754" dirty="0"/>
          </a:p>
        </p:txBody>
      </p:sp>
      <p:sp>
        <p:nvSpPr>
          <p:cNvPr id="41" name="Text 2"/>
          <p:cNvSpPr/>
          <p:nvPr/>
        </p:nvSpPr>
        <p:spPr>
          <a:xfrm>
            <a:off x="1800451" y="2120975"/>
            <a:ext cx="9132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Account A</a:t>
            </a:r>
            <a:endParaRPr lang="en-US" sz="1315" dirty="0"/>
          </a:p>
        </p:txBody>
      </p:sp>
      <p:sp>
        <p:nvSpPr>
          <p:cNvPr id="42" name="Text 3"/>
          <p:cNvSpPr/>
          <p:nvPr/>
        </p:nvSpPr>
        <p:spPr>
          <a:xfrm>
            <a:off x="2932692" y="2120975"/>
            <a:ext cx="1069134" cy="259859"/>
          </a:xfrm>
          <a:prstGeom prst="rect">
            <a:avLst/>
          </a:prstGeom>
          <a:noFill/>
          <a:ln/>
        </p:spPr>
        <p:txBody>
          <a:bodyPr vert="horz" wrap="square" lIns="0" tIns="0" rIns="0" bIns="0" rtlCol="0" anchor="t"/>
          <a:lstStyle/>
          <a:p>
            <a:pPr>
              <a:lnSpc>
                <a:spcPts val="1461"/>
              </a:lnSpc>
            </a:pPr>
            <a:r>
              <a:rPr lang="en-US" sz="1023" dirty="0">
                <a:solidFill>
                  <a:srgbClr val="FFFFFF"/>
                </a:solidFill>
                <a:latin typeface="Helvetica" pitchFamily="34" charset="0"/>
                <a:ea typeface="Helvetica" pitchFamily="34" charset="-122"/>
                <a:cs typeface="Helvetica" pitchFamily="34" charset="-120"/>
              </a:rPr>
              <a:t>Peering</a:t>
            </a:r>
            <a:endParaRPr lang="en-US" sz="1023" dirty="0"/>
          </a:p>
        </p:txBody>
      </p:sp>
      <p:sp>
        <p:nvSpPr>
          <p:cNvPr id="43" name="Text 4"/>
          <p:cNvSpPr/>
          <p:nvPr/>
        </p:nvSpPr>
        <p:spPr>
          <a:xfrm>
            <a:off x="4324794" y="2120975"/>
            <a:ext cx="9132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Account B</a:t>
            </a:r>
            <a:endParaRPr lang="en-US" sz="1315" dirty="0"/>
          </a:p>
        </p:txBody>
      </p:sp>
      <p:sp>
        <p:nvSpPr>
          <p:cNvPr id="44" name="Text 5"/>
          <p:cNvSpPr/>
          <p:nvPr/>
        </p:nvSpPr>
        <p:spPr>
          <a:xfrm>
            <a:off x="1187926" y="2677815"/>
            <a:ext cx="392015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VPCs from different AWS accounts can be peered</a:t>
            </a:r>
            <a:endParaRPr lang="en-US" sz="1169" dirty="0"/>
          </a:p>
        </p:txBody>
      </p:sp>
      <p:sp>
        <p:nvSpPr>
          <p:cNvPr id="45" name="Text 6"/>
          <p:cNvSpPr/>
          <p:nvPr/>
        </p:nvSpPr>
        <p:spPr>
          <a:xfrm>
            <a:off x="1187926" y="2974797"/>
            <a:ext cx="494474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Enables resource sharing between distinct organizational units</a:t>
            </a:r>
            <a:endParaRPr lang="en-US" sz="1169" dirty="0"/>
          </a:p>
        </p:txBody>
      </p:sp>
      <p:sp>
        <p:nvSpPr>
          <p:cNvPr id="46" name="Text 7"/>
          <p:cNvSpPr/>
          <p:nvPr/>
        </p:nvSpPr>
        <p:spPr>
          <a:xfrm>
            <a:off x="1187926" y="3271778"/>
            <a:ext cx="438047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Security groups and NACLs must allow traffic between peered VPCs</a:t>
            </a:r>
            <a:endParaRPr lang="en-US" sz="1169" dirty="0"/>
          </a:p>
        </p:txBody>
      </p:sp>
      <p:sp>
        <p:nvSpPr>
          <p:cNvPr id="47" name="Text 8"/>
          <p:cNvSpPr/>
          <p:nvPr/>
        </p:nvSpPr>
        <p:spPr>
          <a:xfrm>
            <a:off x="6904821" y="1452766"/>
            <a:ext cx="279533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Cross-Region Peering</a:t>
            </a:r>
            <a:endParaRPr lang="en-US" sz="1754" dirty="0"/>
          </a:p>
        </p:txBody>
      </p:sp>
      <p:sp>
        <p:nvSpPr>
          <p:cNvPr id="48" name="Text 9"/>
          <p:cNvSpPr/>
          <p:nvPr/>
        </p:nvSpPr>
        <p:spPr>
          <a:xfrm>
            <a:off x="7220364" y="2120975"/>
            <a:ext cx="82412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Region A</a:t>
            </a:r>
            <a:endParaRPr lang="en-US" sz="1315" dirty="0"/>
          </a:p>
        </p:txBody>
      </p:sp>
      <p:sp>
        <p:nvSpPr>
          <p:cNvPr id="49" name="Text 10"/>
          <p:cNvSpPr/>
          <p:nvPr/>
        </p:nvSpPr>
        <p:spPr>
          <a:xfrm>
            <a:off x="8278361" y="2120975"/>
            <a:ext cx="1069134" cy="259859"/>
          </a:xfrm>
          <a:prstGeom prst="rect">
            <a:avLst/>
          </a:prstGeom>
          <a:noFill/>
          <a:ln/>
        </p:spPr>
        <p:txBody>
          <a:bodyPr vert="horz" wrap="square" lIns="0" tIns="0" rIns="0" bIns="0" rtlCol="0" anchor="t"/>
          <a:lstStyle/>
          <a:p>
            <a:pPr>
              <a:lnSpc>
                <a:spcPts val="1461"/>
              </a:lnSpc>
            </a:pPr>
            <a:r>
              <a:rPr lang="en-US" sz="1023" dirty="0">
                <a:solidFill>
                  <a:srgbClr val="FFFFFF"/>
                </a:solidFill>
                <a:latin typeface="Helvetica" pitchFamily="34" charset="0"/>
                <a:ea typeface="Helvetica" pitchFamily="34" charset="-122"/>
                <a:cs typeface="Helvetica" pitchFamily="34" charset="-120"/>
              </a:rPr>
              <a:t>Peering</a:t>
            </a:r>
            <a:endParaRPr lang="en-US" sz="1023" dirty="0"/>
          </a:p>
        </p:txBody>
      </p:sp>
      <p:sp>
        <p:nvSpPr>
          <p:cNvPr id="50" name="Text 11"/>
          <p:cNvSpPr/>
          <p:nvPr/>
        </p:nvSpPr>
        <p:spPr>
          <a:xfrm>
            <a:off x="9670462" y="2120975"/>
            <a:ext cx="82412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Region B</a:t>
            </a:r>
            <a:endParaRPr lang="en-US" sz="1315" dirty="0"/>
          </a:p>
        </p:txBody>
      </p:sp>
      <p:sp>
        <p:nvSpPr>
          <p:cNvPr id="51" name="Text 12"/>
          <p:cNvSpPr/>
          <p:nvPr/>
        </p:nvSpPr>
        <p:spPr>
          <a:xfrm>
            <a:off x="6533594" y="2677815"/>
            <a:ext cx="408720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VPCs in different geographic regions can be peered</a:t>
            </a:r>
            <a:endParaRPr lang="en-US" sz="1169" dirty="0"/>
          </a:p>
        </p:txBody>
      </p:sp>
      <p:sp>
        <p:nvSpPr>
          <p:cNvPr id="52" name="Text 13"/>
          <p:cNvSpPr/>
          <p:nvPr/>
        </p:nvSpPr>
        <p:spPr>
          <a:xfrm>
            <a:off x="6533594" y="2974797"/>
            <a:ext cx="413175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Traffic remains within AWS global backbone network</a:t>
            </a:r>
            <a:endParaRPr lang="en-US" sz="1169" dirty="0"/>
          </a:p>
        </p:txBody>
      </p:sp>
      <p:sp>
        <p:nvSpPr>
          <p:cNvPr id="53" name="Text 14"/>
          <p:cNvSpPr/>
          <p:nvPr/>
        </p:nvSpPr>
        <p:spPr>
          <a:xfrm>
            <a:off x="6533594" y="3271778"/>
            <a:ext cx="438047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May have functional limitations (MTU variations, security group restrictions)</a:t>
            </a:r>
            <a:endParaRPr lang="en-US" sz="1169" dirty="0"/>
          </a:p>
        </p:txBody>
      </p:sp>
      <p:sp>
        <p:nvSpPr>
          <p:cNvPr id="54" name="Text 15"/>
          <p:cNvSpPr/>
          <p:nvPr/>
        </p:nvSpPr>
        <p:spPr>
          <a:xfrm>
            <a:off x="1225049" y="4348336"/>
            <a:ext cx="256146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Security Considerations</a:t>
            </a:r>
            <a:endParaRPr lang="en-US" sz="1461" dirty="0"/>
          </a:p>
        </p:txBody>
      </p:sp>
      <p:sp>
        <p:nvSpPr>
          <p:cNvPr id="55" name="Text 16"/>
          <p:cNvSpPr/>
          <p:nvPr/>
        </p:nvSpPr>
        <p:spPr>
          <a:xfrm>
            <a:off x="1076558" y="4719564"/>
            <a:ext cx="279652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Each VPC maintains independent security configurations</a:t>
            </a:r>
            <a:endParaRPr lang="en-US" sz="1169" dirty="0"/>
          </a:p>
        </p:txBody>
      </p:sp>
      <p:sp>
        <p:nvSpPr>
          <p:cNvPr id="56" name="Text 17"/>
          <p:cNvSpPr/>
          <p:nvPr/>
        </p:nvSpPr>
        <p:spPr>
          <a:xfrm>
            <a:off x="1076558" y="5239281"/>
            <a:ext cx="279652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Explicitly configure security groups and NACLs</a:t>
            </a:r>
            <a:endParaRPr lang="en-US" sz="1169" dirty="0"/>
          </a:p>
        </p:txBody>
      </p:sp>
      <p:sp>
        <p:nvSpPr>
          <p:cNvPr id="57" name="Text 18"/>
          <p:cNvSpPr/>
          <p:nvPr/>
        </p:nvSpPr>
        <p:spPr>
          <a:xfrm>
            <a:off x="4791872" y="4348336"/>
            <a:ext cx="302921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Performance Considerations</a:t>
            </a:r>
            <a:endParaRPr lang="en-US" sz="1461" dirty="0"/>
          </a:p>
        </p:txBody>
      </p:sp>
      <p:sp>
        <p:nvSpPr>
          <p:cNvPr id="58" name="Text 19"/>
          <p:cNvSpPr/>
          <p:nvPr/>
        </p:nvSpPr>
        <p:spPr>
          <a:xfrm>
            <a:off x="4615539" y="4719564"/>
            <a:ext cx="279652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Cross-AZ traffic: Standard data transfer charges</a:t>
            </a:r>
            <a:endParaRPr lang="en-US" sz="1169" dirty="0"/>
          </a:p>
        </p:txBody>
      </p:sp>
      <p:sp>
        <p:nvSpPr>
          <p:cNvPr id="59" name="Text 20"/>
          <p:cNvSpPr/>
          <p:nvPr/>
        </p:nvSpPr>
        <p:spPr>
          <a:xfrm>
            <a:off x="4615539" y="5239281"/>
            <a:ext cx="279652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Cross-region traffic: Higher latency and costs</a:t>
            </a:r>
            <a:endParaRPr lang="en-US" sz="1169" dirty="0"/>
          </a:p>
        </p:txBody>
      </p:sp>
      <p:sp>
        <p:nvSpPr>
          <p:cNvPr id="60" name="Text 21"/>
          <p:cNvSpPr/>
          <p:nvPr/>
        </p:nvSpPr>
        <p:spPr>
          <a:xfrm>
            <a:off x="8284452" y="4348336"/>
            <a:ext cx="2666743"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Implementation Considerations</a:t>
            </a:r>
            <a:endParaRPr lang="en-US" sz="1461" dirty="0"/>
          </a:p>
        </p:txBody>
      </p:sp>
      <p:sp>
        <p:nvSpPr>
          <p:cNvPr id="61" name="Text 22"/>
          <p:cNvSpPr/>
          <p:nvPr/>
        </p:nvSpPr>
        <p:spPr>
          <a:xfrm>
            <a:off x="8154522" y="4979422"/>
            <a:ext cx="2796673"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Initiate peering from one VPC, accept from the other</a:t>
            </a:r>
            <a:endParaRPr lang="en-US" sz="1169" dirty="0"/>
          </a:p>
        </p:txBody>
      </p:sp>
      <p:sp>
        <p:nvSpPr>
          <p:cNvPr id="62" name="Text 23"/>
          <p:cNvSpPr/>
          <p:nvPr/>
        </p:nvSpPr>
        <p:spPr>
          <a:xfrm>
            <a:off x="8154522" y="5499140"/>
            <a:ext cx="2796673"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Update route tables for traffic to flow between VPCs</a:t>
            </a:r>
            <a:endParaRPr lang="en-US" sz="1169"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276048"/>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7276048"/>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3" y="1155785"/>
            <a:ext cx="5048687" cy="5085809"/>
          </a:xfrm>
          <a:prstGeom prst="rect">
            <a:avLst/>
          </a:prstGeom>
        </p:spPr>
      </p:pic>
      <p:pic>
        <p:nvPicPr>
          <p:cNvPr id="6" name="Image 4" descr="preencoded.png"/>
          <p:cNvPicPr>
            <a:picLocks noChangeAspect="1"/>
          </p:cNvPicPr>
          <p:nvPr/>
        </p:nvPicPr>
        <p:blipFill>
          <a:blip r:embed="rId7"/>
          <a:stretch>
            <a:fillRect/>
          </a:stretch>
        </p:blipFill>
        <p:spPr>
          <a:xfrm>
            <a:off x="965190" y="1378521"/>
            <a:ext cx="445472" cy="445472"/>
          </a:xfrm>
          <a:prstGeom prst="rect">
            <a:avLst/>
          </a:prstGeom>
        </p:spPr>
      </p:pic>
      <p:pic>
        <p:nvPicPr>
          <p:cNvPr id="7" name="Image 5" descr="preencoded.png"/>
          <p:cNvPicPr>
            <a:picLocks noChangeAspect="1"/>
          </p:cNvPicPr>
          <p:nvPr/>
        </p:nvPicPr>
        <p:blipFill>
          <a:blip r:embed="rId8"/>
          <a:stretch>
            <a:fillRect/>
          </a:stretch>
        </p:blipFill>
        <p:spPr>
          <a:xfrm>
            <a:off x="1076558" y="1452766"/>
            <a:ext cx="222736" cy="296982"/>
          </a:xfrm>
          <a:prstGeom prst="rect">
            <a:avLst/>
          </a:prstGeom>
        </p:spPr>
      </p:pic>
      <p:pic>
        <p:nvPicPr>
          <p:cNvPr id="8" name="Image 6" descr="preencoded.png"/>
          <p:cNvPicPr>
            <a:picLocks noChangeAspect="1"/>
          </p:cNvPicPr>
          <p:nvPr/>
        </p:nvPicPr>
        <p:blipFill>
          <a:blip r:embed="rId9"/>
          <a:stretch>
            <a:fillRect/>
          </a:stretch>
        </p:blipFill>
        <p:spPr>
          <a:xfrm>
            <a:off x="965190" y="2566447"/>
            <a:ext cx="4603214" cy="928067"/>
          </a:xfrm>
          <a:prstGeom prst="rect">
            <a:avLst/>
          </a:prstGeom>
        </p:spPr>
      </p:pic>
      <p:pic>
        <p:nvPicPr>
          <p:cNvPr id="9" name="Image 7" descr="preencoded.png"/>
          <p:cNvPicPr>
            <a:picLocks noChangeAspect="1"/>
          </p:cNvPicPr>
          <p:nvPr/>
        </p:nvPicPr>
        <p:blipFill>
          <a:blip r:embed="rId10"/>
          <a:stretch>
            <a:fillRect/>
          </a:stretch>
        </p:blipFill>
        <p:spPr>
          <a:xfrm>
            <a:off x="1113681" y="2752060"/>
            <a:ext cx="129929" cy="148491"/>
          </a:xfrm>
          <a:prstGeom prst="rect">
            <a:avLst/>
          </a:prstGeom>
        </p:spPr>
      </p:pic>
      <p:pic>
        <p:nvPicPr>
          <p:cNvPr id="10" name="Image 8" descr="preencoded.png"/>
          <p:cNvPicPr>
            <a:picLocks noChangeAspect="1"/>
          </p:cNvPicPr>
          <p:nvPr/>
        </p:nvPicPr>
        <p:blipFill>
          <a:blip r:embed="rId9"/>
          <a:stretch>
            <a:fillRect/>
          </a:stretch>
        </p:blipFill>
        <p:spPr>
          <a:xfrm>
            <a:off x="965190" y="3643005"/>
            <a:ext cx="4603214" cy="928067"/>
          </a:xfrm>
          <a:prstGeom prst="rect">
            <a:avLst/>
          </a:prstGeom>
        </p:spPr>
      </p:pic>
      <p:pic>
        <p:nvPicPr>
          <p:cNvPr id="11" name="Image 9" descr="preencoded.png"/>
          <p:cNvPicPr>
            <a:picLocks noChangeAspect="1"/>
          </p:cNvPicPr>
          <p:nvPr/>
        </p:nvPicPr>
        <p:blipFill>
          <a:blip r:embed="rId11"/>
          <a:stretch>
            <a:fillRect/>
          </a:stretch>
        </p:blipFill>
        <p:spPr>
          <a:xfrm>
            <a:off x="1113681" y="3828619"/>
            <a:ext cx="148491" cy="148491"/>
          </a:xfrm>
          <a:prstGeom prst="rect">
            <a:avLst/>
          </a:prstGeom>
        </p:spPr>
      </p:pic>
      <p:pic>
        <p:nvPicPr>
          <p:cNvPr id="12" name="Image 10" descr="preencoded.png"/>
          <p:cNvPicPr>
            <a:picLocks noChangeAspect="1"/>
          </p:cNvPicPr>
          <p:nvPr/>
        </p:nvPicPr>
        <p:blipFill>
          <a:blip r:embed="rId9"/>
          <a:stretch>
            <a:fillRect/>
          </a:stretch>
        </p:blipFill>
        <p:spPr>
          <a:xfrm>
            <a:off x="965190" y="4719564"/>
            <a:ext cx="4603214" cy="928067"/>
          </a:xfrm>
          <a:prstGeom prst="rect">
            <a:avLst/>
          </a:prstGeom>
        </p:spPr>
      </p:pic>
      <p:pic>
        <p:nvPicPr>
          <p:cNvPr id="13" name="Image 11" descr="preencoded.png"/>
          <p:cNvPicPr>
            <a:picLocks noChangeAspect="1"/>
          </p:cNvPicPr>
          <p:nvPr/>
        </p:nvPicPr>
        <p:blipFill>
          <a:blip r:embed="rId12"/>
          <a:stretch>
            <a:fillRect/>
          </a:stretch>
        </p:blipFill>
        <p:spPr>
          <a:xfrm>
            <a:off x="1113681" y="4905177"/>
            <a:ext cx="185613" cy="148491"/>
          </a:xfrm>
          <a:prstGeom prst="rect">
            <a:avLst/>
          </a:prstGeom>
        </p:spPr>
      </p:pic>
      <p:pic>
        <p:nvPicPr>
          <p:cNvPr id="14" name="Image 12" descr="preencoded.png"/>
          <p:cNvPicPr>
            <a:picLocks noChangeAspect="1"/>
          </p:cNvPicPr>
          <p:nvPr/>
        </p:nvPicPr>
        <p:blipFill>
          <a:blip r:embed="rId13"/>
          <a:stretch>
            <a:fillRect/>
          </a:stretch>
        </p:blipFill>
        <p:spPr>
          <a:xfrm>
            <a:off x="6088122" y="1155785"/>
            <a:ext cx="5048687" cy="5085809"/>
          </a:xfrm>
          <a:prstGeom prst="rect">
            <a:avLst/>
          </a:prstGeom>
        </p:spPr>
      </p:pic>
      <p:pic>
        <p:nvPicPr>
          <p:cNvPr id="15" name="Image 13" descr="preencoded.png"/>
          <p:cNvPicPr>
            <a:picLocks noChangeAspect="1"/>
          </p:cNvPicPr>
          <p:nvPr/>
        </p:nvPicPr>
        <p:blipFill>
          <a:blip r:embed="rId7"/>
          <a:stretch>
            <a:fillRect/>
          </a:stretch>
        </p:blipFill>
        <p:spPr>
          <a:xfrm>
            <a:off x="6310858" y="1378521"/>
            <a:ext cx="445472" cy="445472"/>
          </a:xfrm>
          <a:prstGeom prst="rect">
            <a:avLst/>
          </a:prstGeom>
        </p:spPr>
      </p:pic>
      <p:pic>
        <p:nvPicPr>
          <p:cNvPr id="16" name="Image 14" descr="preencoded.png"/>
          <p:cNvPicPr>
            <a:picLocks noChangeAspect="1"/>
          </p:cNvPicPr>
          <p:nvPr/>
        </p:nvPicPr>
        <p:blipFill>
          <a:blip r:embed="rId14"/>
          <a:stretch>
            <a:fillRect/>
          </a:stretch>
        </p:blipFill>
        <p:spPr>
          <a:xfrm>
            <a:off x="6422226" y="1452766"/>
            <a:ext cx="222736" cy="296982"/>
          </a:xfrm>
          <a:prstGeom prst="rect">
            <a:avLst/>
          </a:prstGeom>
        </p:spPr>
      </p:pic>
      <p:pic>
        <p:nvPicPr>
          <p:cNvPr id="17" name="Image 15" descr="preencoded.png"/>
          <p:cNvPicPr>
            <a:picLocks noChangeAspect="1"/>
          </p:cNvPicPr>
          <p:nvPr/>
        </p:nvPicPr>
        <p:blipFill>
          <a:blip r:embed="rId15"/>
          <a:stretch>
            <a:fillRect/>
          </a:stretch>
        </p:blipFill>
        <p:spPr>
          <a:xfrm>
            <a:off x="6310858" y="2566447"/>
            <a:ext cx="4603214" cy="1113681"/>
          </a:xfrm>
          <a:prstGeom prst="rect">
            <a:avLst/>
          </a:prstGeom>
        </p:spPr>
      </p:pic>
      <p:pic>
        <p:nvPicPr>
          <p:cNvPr id="18" name="Image 16" descr="preencoded.png"/>
          <p:cNvPicPr>
            <a:picLocks noChangeAspect="1"/>
          </p:cNvPicPr>
          <p:nvPr/>
        </p:nvPicPr>
        <p:blipFill>
          <a:blip r:embed="rId16"/>
          <a:stretch>
            <a:fillRect/>
          </a:stretch>
        </p:blipFill>
        <p:spPr>
          <a:xfrm>
            <a:off x="6459349" y="2752060"/>
            <a:ext cx="167052" cy="148491"/>
          </a:xfrm>
          <a:prstGeom prst="rect">
            <a:avLst/>
          </a:prstGeom>
        </p:spPr>
      </p:pic>
      <p:pic>
        <p:nvPicPr>
          <p:cNvPr id="19" name="Image 17" descr="preencoded.png"/>
          <p:cNvPicPr>
            <a:picLocks noChangeAspect="1"/>
          </p:cNvPicPr>
          <p:nvPr/>
        </p:nvPicPr>
        <p:blipFill>
          <a:blip r:embed="rId15"/>
          <a:stretch>
            <a:fillRect/>
          </a:stretch>
        </p:blipFill>
        <p:spPr>
          <a:xfrm>
            <a:off x="6310858" y="3828619"/>
            <a:ext cx="4603214" cy="1113681"/>
          </a:xfrm>
          <a:prstGeom prst="rect">
            <a:avLst/>
          </a:prstGeom>
        </p:spPr>
      </p:pic>
      <p:pic>
        <p:nvPicPr>
          <p:cNvPr id="20" name="Image 18" descr="preencoded.png"/>
          <p:cNvPicPr>
            <a:picLocks noChangeAspect="1"/>
          </p:cNvPicPr>
          <p:nvPr/>
        </p:nvPicPr>
        <p:blipFill>
          <a:blip r:embed="rId17"/>
          <a:stretch>
            <a:fillRect/>
          </a:stretch>
        </p:blipFill>
        <p:spPr>
          <a:xfrm>
            <a:off x="6459349" y="4014232"/>
            <a:ext cx="148491" cy="148491"/>
          </a:xfrm>
          <a:prstGeom prst="rect">
            <a:avLst/>
          </a:prstGeom>
        </p:spPr>
      </p:pic>
      <p:pic>
        <p:nvPicPr>
          <p:cNvPr id="21" name="Image 19" descr="preencoded.png"/>
          <p:cNvPicPr>
            <a:picLocks noChangeAspect="1"/>
          </p:cNvPicPr>
          <p:nvPr/>
        </p:nvPicPr>
        <p:blipFill>
          <a:blip r:embed="rId9"/>
          <a:stretch>
            <a:fillRect/>
          </a:stretch>
        </p:blipFill>
        <p:spPr>
          <a:xfrm>
            <a:off x="6310858" y="5090790"/>
            <a:ext cx="4603214" cy="928067"/>
          </a:xfrm>
          <a:prstGeom prst="rect">
            <a:avLst/>
          </a:prstGeom>
        </p:spPr>
      </p:pic>
      <p:pic>
        <p:nvPicPr>
          <p:cNvPr id="22" name="Image 20" descr="preencoded.png"/>
          <p:cNvPicPr>
            <a:picLocks noChangeAspect="1"/>
          </p:cNvPicPr>
          <p:nvPr/>
        </p:nvPicPr>
        <p:blipFill>
          <a:blip r:embed="rId18"/>
          <a:stretch>
            <a:fillRect/>
          </a:stretch>
        </p:blipFill>
        <p:spPr>
          <a:xfrm>
            <a:off x="6459349" y="5276404"/>
            <a:ext cx="148491" cy="148491"/>
          </a:xfrm>
          <a:prstGeom prst="rect">
            <a:avLst/>
          </a:prstGeom>
        </p:spPr>
      </p:pic>
      <p:pic>
        <p:nvPicPr>
          <p:cNvPr id="23" name="Image 21" descr="preencoded.png"/>
          <p:cNvPicPr>
            <a:picLocks noChangeAspect="1"/>
          </p:cNvPicPr>
          <p:nvPr/>
        </p:nvPicPr>
        <p:blipFill>
          <a:blip r:embed="rId19"/>
          <a:stretch>
            <a:fillRect/>
          </a:stretch>
        </p:blipFill>
        <p:spPr>
          <a:xfrm>
            <a:off x="2412975" y="6464330"/>
            <a:ext cx="7053312" cy="445472"/>
          </a:xfrm>
          <a:prstGeom prst="rect">
            <a:avLst/>
          </a:prstGeom>
        </p:spPr>
      </p:pic>
      <p:pic>
        <p:nvPicPr>
          <p:cNvPr id="24" name="Image 22" descr="preencoded.png"/>
          <p:cNvPicPr>
            <a:picLocks noChangeAspect="1"/>
          </p:cNvPicPr>
          <p:nvPr/>
        </p:nvPicPr>
        <p:blipFill>
          <a:blip r:embed="rId20"/>
          <a:stretch>
            <a:fillRect/>
          </a:stretch>
        </p:blipFill>
        <p:spPr>
          <a:xfrm>
            <a:off x="2635711" y="6603540"/>
            <a:ext cx="148491" cy="148491"/>
          </a:xfrm>
          <a:prstGeom prst="rect">
            <a:avLst/>
          </a:prstGeom>
        </p:spPr>
      </p:pic>
      <p:sp>
        <p:nvSpPr>
          <p:cNvPr id="25"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Security and Routing</a:t>
            </a:r>
            <a:endParaRPr lang="en-US" sz="2631" dirty="0"/>
          </a:p>
        </p:txBody>
      </p:sp>
      <p:sp>
        <p:nvSpPr>
          <p:cNvPr id="26" name="Text 1"/>
          <p:cNvSpPr/>
          <p:nvPr/>
        </p:nvSpPr>
        <p:spPr>
          <a:xfrm>
            <a:off x="1559153" y="1452766"/>
            <a:ext cx="2895570"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Security Configuration</a:t>
            </a:r>
            <a:endParaRPr lang="en-US" sz="1754" dirty="0"/>
          </a:p>
        </p:txBody>
      </p:sp>
      <p:sp>
        <p:nvSpPr>
          <p:cNvPr id="27" name="Text 2"/>
          <p:cNvSpPr/>
          <p:nvPr/>
        </p:nvSpPr>
        <p:spPr>
          <a:xfrm>
            <a:off x="965190" y="1972484"/>
            <a:ext cx="460321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Each VPC maintains its independent security and routing configurations:</a:t>
            </a:r>
            <a:endParaRPr lang="en-US" sz="1169" dirty="0"/>
          </a:p>
        </p:txBody>
      </p:sp>
      <p:sp>
        <p:nvSpPr>
          <p:cNvPr id="28" name="Text 3"/>
          <p:cNvSpPr/>
          <p:nvPr/>
        </p:nvSpPr>
        <p:spPr>
          <a:xfrm>
            <a:off x="1354978" y="2714938"/>
            <a:ext cx="406493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Helvetica" pitchFamily="34" charset="0"/>
                <a:ea typeface="Helvetica" pitchFamily="34" charset="-122"/>
                <a:cs typeface="Helvetica" pitchFamily="34" charset="-120"/>
              </a:rPr>
              <a:t>Security Groups</a:t>
            </a:r>
            <a:endParaRPr lang="en-US" sz="1169" dirty="0"/>
          </a:p>
        </p:txBody>
      </p:sp>
      <p:sp>
        <p:nvSpPr>
          <p:cNvPr id="29" name="Text 4"/>
          <p:cNvSpPr/>
          <p:nvPr/>
        </p:nvSpPr>
        <p:spPr>
          <a:xfrm>
            <a:off x="1354978" y="2974797"/>
            <a:ext cx="4064935"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Helvetica" pitchFamily="34" charset="0"/>
                <a:ea typeface="Helvetica" pitchFamily="34" charset="-122"/>
                <a:cs typeface="Helvetica" pitchFamily="34" charset="-120"/>
              </a:rPr>
              <a:t>Each VPC retains its own security groups. Configure them to allow inbound and outbound traffic to the peered VPC's CIDR blocks.</a:t>
            </a:r>
            <a:endParaRPr lang="en-US" sz="1023" dirty="0"/>
          </a:p>
        </p:txBody>
      </p:sp>
      <p:sp>
        <p:nvSpPr>
          <p:cNvPr id="30" name="Text 5"/>
          <p:cNvSpPr/>
          <p:nvPr/>
        </p:nvSpPr>
        <p:spPr>
          <a:xfrm>
            <a:off x="1373539" y="3791496"/>
            <a:ext cx="404637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Helvetica" pitchFamily="34" charset="0"/>
                <a:ea typeface="Helvetica" pitchFamily="34" charset="-122"/>
                <a:cs typeface="Helvetica" pitchFamily="34" charset="-120"/>
              </a:rPr>
              <a:t>Network ACLs</a:t>
            </a:r>
            <a:endParaRPr lang="en-US" sz="1169" dirty="0"/>
          </a:p>
        </p:txBody>
      </p:sp>
      <p:sp>
        <p:nvSpPr>
          <p:cNvPr id="31" name="Text 6"/>
          <p:cNvSpPr/>
          <p:nvPr/>
        </p:nvSpPr>
        <p:spPr>
          <a:xfrm>
            <a:off x="1373539" y="4051355"/>
            <a:ext cx="4046374"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Helvetica" pitchFamily="34" charset="0"/>
                <a:ea typeface="Helvetica" pitchFamily="34" charset="-122"/>
                <a:cs typeface="Helvetica" pitchFamily="34" charset="-120"/>
              </a:rPr>
              <a:t>Network Access Control Lists (ACLs) must be updated to allow the appropriate traffic between the peered VPCs.</a:t>
            </a:r>
            <a:endParaRPr lang="en-US" sz="1023" dirty="0"/>
          </a:p>
        </p:txBody>
      </p:sp>
      <p:sp>
        <p:nvSpPr>
          <p:cNvPr id="32" name="Text 7"/>
          <p:cNvSpPr/>
          <p:nvPr/>
        </p:nvSpPr>
        <p:spPr>
          <a:xfrm>
            <a:off x="1410662" y="4868054"/>
            <a:ext cx="400925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Helvetica" pitchFamily="34" charset="0"/>
                <a:ea typeface="Helvetica" pitchFamily="34" charset="-122"/>
                <a:cs typeface="Helvetica" pitchFamily="34" charset="-120"/>
              </a:rPr>
              <a:t>Access Control</a:t>
            </a:r>
            <a:endParaRPr lang="en-US" sz="1169" dirty="0"/>
          </a:p>
        </p:txBody>
      </p:sp>
      <p:sp>
        <p:nvSpPr>
          <p:cNvPr id="33" name="Text 8"/>
          <p:cNvSpPr/>
          <p:nvPr/>
        </p:nvSpPr>
        <p:spPr>
          <a:xfrm>
            <a:off x="1410662" y="5127913"/>
            <a:ext cx="400925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Helvetica" pitchFamily="34" charset="0"/>
                <a:ea typeface="Helvetica" pitchFamily="34" charset="-122"/>
                <a:cs typeface="Helvetica" pitchFamily="34" charset="-120"/>
              </a:rPr>
              <a:t>Ensure security groups and ACLs are configured to explicitly allow the traffic relevant to the peered VPCs.</a:t>
            </a:r>
            <a:endParaRPr lang="en-US" sz="1023" dirty="0"/>
          </a:p>
        </p:txBody>
      </p:sp>
      <p:sp>
        <p:nvSpPr>
          <p:cNvPr id="34" name="Text 9"/>
          <p:cNvSpPr/>
          <p:nvPr/>
        </p:nvSpPr>
        <p:spPr>
          <a:xfrm>
            <a:off x="6904821" y="1452766"/>
            <a:ext cx="287329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Routing Configuration</a:t>
            </a:r>
            <a:endParaRPr lang="en-US" sz="1754" dirty="0"/>
          </a:p>
        </p:txBody>
      </p:sp>
      <p:sp>
        <p:nvSpPr>
          <p:cNvPr id="35" name="Text 10"/>
          <p:cNvSpPr/>
          <p:nvPr/>
        </p:nvSpPr>
        <p:spPr>
          <a:xfrm>
            <a:off x="6310858" y="1972484"/>
            <a:ext cx="460321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For traffic to flow between peered VPCs, the following routing configurations are required:</a:t>
            </a:r>
            <a:endParaRPr lang="en-US" sz="1169" dirty="0"/>
          </a:p>
        </p:txBody>
      </p:sp>
      <p:sp>
        <p:nvSpPr>
          <p:cNvPr id="36" name="Text 11"/>
          <p:cNvSpPr/>
          <p:nvPr/>
        </p:nvSpPr>
        <p:spPr>
          <a:xfrm>
            <a:off x="6737769" y="2714938"/>
            <a:ext cx="402781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Helvetica" pitchFamily="34" charset="0"/>
                <a:ea typeface="Helvetica" pitchFamily="34" charset="-122"/>
                <a:cs typeface="Helvetica" pitchFamily="34" charset="-120"/>
              </a:rPr>
              <a:t>Route Tables</a:t>
            </a:r>
            <a:endParaRPr lang="en-US" sz="1169" dirty="0"/>
          </a:p>
        </p:txBody>
      </p:sp>
      <p:sp>
        <p:nvSpPr>
          <p:cNvPr id="37" name="Text 12"/>
          <p:cNvSpPr/>
          <p:nvPr/>
        </p:nvSpPr>
        <p:spPr>
          <a:xfrm>
            <a:off x="6737769" y="2974797"/>
            <a:ext cx="4027812"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Helvetica" pitchFamily="34" charset="0"/>
                <a:ea typeface="Helvetica" pitchFamily="34" charset="-122"/>
                <a:cs typeface="Helvetica" pitchFamily="34" charset="-120"/>
              </a:rPr>
              <a:t>Route tables in each VPC must be manually updated with routes directing traffic for the peer VPC's CIDR block through the peering connection.</a:t>
            </a:r>
            <a:endParaRPr lang="en-US" sz="1023" dirty="0"/>
          </a:p>
        </p:txBody>
      </p:sp>
      <p:sp>
        <p:nvSpPr>
          <p:cNvPr id="38" name="Text 13"/>
          <p:cNvSpPr/>
          <p:nvPr/>
        </p:nvSpPr>
        <p:spPr>
          <a:xfrm>
            <a:off x="6719207" y="3977110"/>
            <a:ext cx="404637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Helvetica" pitchFamily="34" charset="0"/>
                <a:ea typeface="Helvetica" pitchFamily="34" charset="-122"/>
                <a:cs typeface="Helvetica" pitchFamily="34" charset="-120"/>
              </a:rPr>
              <a:t>Traffic Flow</a:t>
            </a:r>
            <a:endParaRPr lang="en-US" sz="1169" dirty="0"/>
          </a:p>
        </p:txBody>
      </p:sp>
      <p:sp>
        <p:nvSpPr>
          <p:cNvPr id="39" name="Text 14"/>
          <p:cNvSpPr/>
          <p:nvPr/>
        </p:nvSpPr>
        <p:spPr>
          <a:xfrm>
            <a:off x="6719207" y="4236969"/>
            <a:ext cx="4046374"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Helvetica" pitchFamily="34" charset="0"/>
                <a:ea typeface="Helvetica" pitchFamily="34" charset="-122"/>
                <a:cs typeface="Helvetica" pitchFamily="34" charset="-120"/>
              </a:rPr>
              <a:t>After configuration, traffic between peered VPCs flows directly through the peering connection, remaining within the provider's private network.</a:t>
            </a:r>
            <a:endParaRPr lang="en-US" sz="1023" dirty="0"/>
          </a:p>
        </p:txBody>
      </p:sp>
      <p:sp>
        <p:nvSpPr>
          <p:cNvPr id="40" name="Text 15"/>
          <p:cNvSpPr/>
          <p:nvPr/>
        </p:nvSpPr>
        <p:spPr>
          <a:xfrm>
            <a:off x="6719207" y="5239281"/>
            <a:ext cx="404637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Helvetica" pitchFamily="34" charset="0"/>
                <a:ea typeface="Helvetica" pitchFamily="34" charset="-122"/>
                <a:cs typeface="Helvetica" pitchFamily="34" charset="-120"/>
              </a:rPr>
              <a:t>Verification</a:t>
            </a:r>
            <a:endParaRPr lang="en-US" sz="1169" dirty="0"/>
          </a:p>
        </p:txBody>
      </p:sp>
      <p:sp>
        <p:nvSpPr>
          <p:cNvPr id="41" name="Text 16"/>
          <p:cNvSpPr/>
          <p:nvPr/>
        </p:nvSpPr>
        <p:spPr>
          <a:xfrm>
            <a:off x="6719207" y="5499140"/>
            <a:ext cx="4046374"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Helvetica" pitchFamily="34" charset="0"/>
                <a:ea typeface="Helvetica" pitchFamily="34" charset="-122"/>
                <a:cs typeface="Helvetica" pitchFamily="34" charset="-120"/>
              </a:rPr>
              <a:t>Test connectivity after configuration to ensure traffic is flowing correctly between the peered VPCs.</a:t>
            </a:r>
            <a:endParaRPr lang="en-US" sz="1023" dirty="0"/>
          </a:p>
        </p:txBody>
      </p:sp>
      <p:sp>
        <p:nvSpPr>
          <p:cNvPr id="42" name="Text 17"/>
          <p:cNvSpPr/>
          <p:nvPr/>
        </p:nvSpPr>
        <p:spPr>
          <a:xfrm>
            <a:off x="1974927" y="6575698"/>
            <a:ext cx="7929408"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Helvetica" pitchFamily="34" charset="0"/>
                <a:ea typeface="Helvetica" pitchFamily="34" charset="-122"/>
                <a:cs typeface="Helvetica" pitchFamily="34" charset="-120"/>
              </a:rPr>
              <a:t> Both VPCs must have matching security and routing configurations for successful communication</a:t>
            </a:r>
            <a:endParaRPr lang="en-US" sz="1169" dirty="0"/>
          </a:p>
        </p:txBody>
      </p:sp>
      <p:sp>
        <p:nvSpPr>
          <p:cNvPr id="43" name="Text 18"/>
          <p:cNvSpPr/>
          <p:nvPr/>
        </p:nvSpPr>
        <p:spPr>
          <a:xfrm>
            <a:off x="742454" y="7026151"/>
            <a:ext cx="173734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VPC Peering Connection</a:t>
            </a:r>
            <a:endParaRPr lang="en-US" sz="1023" dirty="0"/>
          </a:p>
        </p:txBody>
      </p:sp>
      <p:sp>
        <p:nvSpPr>
          <p:cNvPr id="44" name="Text 19"/>
          <p:cNvSpPr/>
          <p:nvPr/>
        </p:nvSpPr>
        <p:spPr>
          <a:xfrm>
            <a:off x="10394354" y="7026151"/>
            <a:ext cx="890945"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Page 6 of 12</a:t>
            </a:r>
            <a:endParaRPr lang="en-US" sz="1023"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4" y="1564134"/>
            <a:ext cx="2078871" cy="1522031"/>
          </a:xfrm>
          <a:prstGeom prst="rect">
            <a:avLst/>
          </a:prstGeom>
        </p:spPr>
      </p:pic>
      <p:pic>
        <p:nvPicPr>
          <p:cNvPr id="6" name="Image 4" descr="preencoded.png"/>
          <p:cNvPicPr>
            <a:picLocks noChangeAspect="1"/>
          </p:cNvPicPr>
          <p:nvPr/>
        </p:nvPicPr>
        <p:blipFill>
          <a:blip r:embed="rId7"/>
          <a:stretch>
            <a:fillRect/>
          </a:stretch>
        </p:blipFill>
        <p:spPr>
          <a:xfrm>
            <a:off x="890944" y="1712625"/>
            <a:ext cx="371227" cy="371227"/>
          </a:xfrm>
          <a:prstGeom prst="rect">
            <a:avLst/>
          </a:prstGeom>
        </p:spPr>
      </p:pic>
      <p:pic>
        <p:nvPicPr>
          <p:cNvPr id="7" name="Image 5" descr="preencoded.png"/>
          <p:cNvPicPr>
            <a:picLocks noChangeAspect="1"/>
          </p:cNvPicPr>
          <p:nvPr/>
        </p:nvPicPr>
        <p:blipFill>
          <a:blip r:embed="rId8"/>
          <a:stretch>
            <a:fillRect/>
          </a:stretch>
        </p:blipFill>
        <p:spPr>
          <a:xfrm>
            <a:off x="2858447" y="1935361"/>
            <a:ext cx="742454" cy="18561"/>
          </a:xfrm>
          <a:prstGeom prst="rect">
            <a:avLst/>
          </a:prstGeom>
        </p:spPr>
      </p:pic>
      <p:pic>
        <p:nvPicPr>
          <p:cNvPr id="8" name="Image 6" descr="preencoded.png"/>
          <p:cNvPicPr>
            <a:picLocks noChangeAspect="1"/>
          </p:cNvPicPr>
          <p:nvPr/>
        </p:nvPicPr>
        <p:blipFill>
          <a:blip r:embed="rId9"/>
          <a:stretch>
            <a:fillRect/>
          </a:stretch>
        </p:blipFill>
        <p:spPr>
          <a:xfrm>
            <a:off x="3514185" y="1564134"/>
            <a:ext cx="2078871" cy="1150804"/>
          </a:xfrm>
          <a:prstGeom prst="rect">
            <a:avLst/>
          </a:prstGeom>
        </p:spPr>
      </p:pic>
      <p:pic>
        <p:nvPicPr>
          <p:cNvPr id="9" name="Image 7" descr="preencoded.png"/>
          <p:cNvPicPr>
            <a:picLocks noChangeAspect="1"/>
          </p:cNvPicPr>
          <p:nvPr/>
        </p:nvPicPr>
        <p:blipFill>
          <a:blip r:embed="rId10"/>
          <a:stretch>
            <a:fillRect/>
          </a:stretch>
        </p:blipFill>
        <p:spPr>
          <a:xfrm>
            <a:off x="3662676" y="1712625"/>
            <a:ext cx="371227" cy="371227"/>
          </a:xfrm>
          <a:prstGeom prst="rect">
            <a:avLst/>
          </a:prstGeom>
        </p:spPr>
      </p:pic>
      <p:pic>
        <p:nvPicPr>
          <p:cNvPr id="10" name="Image 8" descr="preencoded.png"/>
          <p:cNvPicPr>
            <a:picLocks noChangeAspect="1"/>
          </p:cNvPicPr>
          <p:nvPr/>
        </p:nvPicPr>
        <p:blipFill>
          <a:blip r:embed="rId8"/>
          <a:stretch>
            <a:fillRect/>
          </a:stretch>
        </p:blipFill>
        <p:spPr>
          <a:xfrm>
            <a:off x="4788827" y="1935361"/>
            <a:ext cx="742454" cy="18561"/>
          </a:xfrm>
          <a:prstGeom prst="rect">
            <a:avLst/>
          </a:prstGeom>
        </p:spPr>
      </p:pic>
      <p:pic>
        <p:nvPicPr>
          <p:cNvPr id="11" name="Image 9" descr="preencoded.png"/>
          <p:cNvPicPr>
            <a:picLocks noChangeAspect="1"/>
          </p:cNvPicPr>
          <p:nvPr/>
        </p:nvPicPr>
        <p:blipFill>
          <a:blip r:embed="rId11"/>
          <a:stretch>
            <a:fillRect/>
          </a:stretch>
        </p:blipFill>
        <p:spPr>
          <a:xfrm>
            <a:off x="6285917" y="1564134"/>
            <a:ext cx="2078871" cy="1150804"/>
          </a:xfrm>
          <a:prstGeom prst="rect">
            <a:avLst/>
          </a:prstGeom>
        </p:spPr>
      </p:pic>
      <p:pic>
        <p:nvPicPr>
          <p:cNvPr id="12" name="Image 10" descr="preencoded.png"/>
          <p:cNvPicPr>
            <a:picLocks noChangeAspect="1"/>
          </p:cNvPicPr>
          <p:nvPr/>
        </p:nvPicPr>
        <p:blipFill>
          <a:blip r:embed="rId12"/>
          <a:stretch>
            <a:fillRect/>
          </a:stretch>
        </p:blipFill>
        <p:spPr>
          <a:xfrm>
            <a:off x="6434407" y="1712625"/>
            <a:ext cx="371227" cy="371227"/>
          </a:xfrm>
          <a:prstGeom prst="rect">
            <a:avLst/>
          </a:prstGeom>
        </p:spPr>
      </p:pic>
      <p:pic>
        <p:nvPicPr>
          <p:cNvPr id="13" name="Image 11" descr="preencoded.png"/>
          <p:cNvPicPr>
            <a:picLocks noChangeAspect="1"/>
          </p:cNvPicPr>
          <p:nvPr/>
        </p:nvPicPr>
        <p:blipFill>
          <a:blip r:embed="rId8"/>
          <a:stretch>
            <a:fillRect/>
          </a:stretch>
        </p:blipFill>
        <p:spPr>
          <a:xfrm>
            <a:off x="6719208" y="1935361"/>
            <a:ext cx="742454" cy="18561"/>
          </a:xfrm>
          <a:prstGeom prst="rect">
            <a:avLst/>
          </a:prstGeom>
        </p:spPr>
      </p:pic>
      <p:pic>
        <p:nvPicPr>
          <p:cNvPr id="14" name="Image 12" descr="preencoded.png"/>
          <p:cNvPicPr>
            <a:picLocks noChangeAspect="1"/>
          </p:cNvPicPr>
          <p:nvPr/>
        </p:nvPicPr>
        <p:blipFill>
          <a:blip r:embed="rId13"/>
          <a:stretch>
            <a:fillRect/>
          </a:stretch>
        </p:blipFill>
        <p:spPr>
          <a:xfrm>
            <a:off x="9057647" y="1564134"/>
            <a:ext cx="2078871" cy="1150804"/>
          </a:xfrm>
          <a:prstGeom prst="rect">
            <a:avLst/>
          </a:prstGeom>
        </p:spPr>
      </p:pic>
      <p:pic>
        <p:nvPicPr>
          <p:cNvPr id="15" name="Image 13" descr="preencoded.png"/>
          <p:cNvPicPr>
            <a:picLocks noChangeAspect="1"/>
          </p:cNvPicPr>
          <p:nvPr/>
        </p:nvPicPr>
        <p:blipFill>
          <a:blip r:embed="rId14"/>
          <a:stretch>
            <a:fillRect/>
          </a:stretch>
        </p:blipFill>
        <p:spPr>
          <a:xfrm>
            <a:off x="9206138" y="1712625"/>
            <a:ext cx="371227" cy="371227"/>
          </a:xfrm>
          <a:prstGeom prst="rect">
            <a:avLst/>
          </a:prstGeom>
        </p:spPr>
      </p:pic>
      <p:pic>
        <p:nvPicPr>
          <p:cNvPr id="16" name="Image 14" descr="preencoded.png"/>
          <p:cNvPicPr>
            <a:picLocks noChangeAspect="1"/>
          </p:cNvPicPr>
          <p:nvPr/>
        </p:nvPicPr>
        <p:blipFill>
          <a:blip r:embed="rId15"/>
          <a:stretch>
            <a:fillRect/>
          </a:stretch>
        </p:blipFill>
        <p:spPr>
          <a:xfrm>
            <a:off x="742454" y="3531637"/>
            <a:ext cx="3316245" cy="1670521"/>
          </a:xfrm>
          <a:prstGeom prst="rect">
            <a:avLst/>
          </a:prstGeom>
        </p:spPr>
      </p:pic>
      <p:pic>
        <p:nvPicPr>
          <p:cNvPr id="17" name="Image 15" descr="preencoded.png"/>
          <p:cNvPicPr>
            <a:picLocks noChangeAspect="1"/>
          </p:cNvPicPr>
          <p:nvPr/>
        </p:nvPicPr>
        <p:blipFill>
          <a:blip r:embed="rId16"/>
          <a:stretch>
            <a:fillRect/>
          </a:stretch>
        </p:blipFill>
        <p:spPr>
          <a:xfrm>
            <a:off x="928067" y="3717250"/>
            <a:ext cx="222736" cy="296982"/>
          </a:xfrm>
          <a:prstGeom prst="rect">
            <a:avLst/>
          </a:prstGeom>
        </p:spPr>
      </p:pic>
      <p:pic>
        <p:nvPicPr>
          <p:cNvPr id="18" name="Image 16" descr="preencoded.png"/>
          <p:cNvPicPr>
            <a:picLocks noChangeAspect="1"/>
          </p:cNvPicPr>
          <p:nvPr/>
        </p:nvPicPr>
        <p:blipFill>
          <a:blip r:embed="rId17"/>
          <a:stretch>
            <a:fillRect/>
          </a:stretch>
        </p:blipFill>
        <p:spPr>
          <a:xfrm>
            <a:off x="4281435" y="3531637"/>
            <a:ext cx="3316245" cy="1670521"/>
          </a:xfrm>
          <a:prstGeom prst="rect">
            <a:avLst/>
          </a:prstGeom>
        </p:spPr>
      </p:pic>
      <p:pic>
        <p:nvPicPr>
          <p:cNvPr id="19" name="Image 17" descr="preencoded.png"/>
          <p:cNvPicPr>
            <a:picLocks noChangeAspect="1"/>
          </p:cNvPicPr>
          <p:nvPr/>
        </p:nvPicPr>
        <p:blipFill>
          <a:blip r:embed="rId18"/>
          <a:stretch>
            <a:fillRect/>
          </a:stretch>
        </p:blipFill>
        <p:spPr>
          <a:xfrm>
            <a:off x="4467049" y="3717250"/>
            <a:ext cx="222736" cy="296982"/>
          </a:xfrm>
          <a:prstGeom prst="rect">
            <a:avLst/>
          </a:prstGeom>
        </p:spPr>
      </p:pic>
      <p:pic>
        <p:nvPicPr>
          <p:cNvPr id="20" name="Image 18" descr="preencoded.png"/>
          <p:cNvPicPr>
            <a:picLocks noChangeAspect="1"/>
          </p:cNvPicPr>
          <p:nvPr/>
        </p:nvPicPr>
        <p:blipFill>
          <a:blip r:embed="rId19"/>
          <a:stretch>
            <a:fillRect/>
          </a:stretch>
        </p:blipFill>
        <p:spPr>
          <a:xfrm>
            <a:off x="7820418" y="3531637"/>
            <a:ext cx="3316391" cy="1670521"/>
          </a:xfrm>
          <a:prstGeom prst="rect">
            <a:avLst/>
          </a:prstGeom>
        </p:spPr>
      </p:pic>
      <p:pic>
        <p:nvPicPr>
          <p:cNvPr id="21" name="Image 19" descr="preencoded.png"/>
          <p:cNvPicPr>
            <a:picLocks noChangeAspect="1"/>
          </p:cNvPicPr>
          <p:nvPr/>
        </p:nvPicPr>
        <p:blipFill>
          <a:blip r:embed="rId20"/>
          <a:stretch>
            <a:fillRect/>
          </a:stretch>
        </p:blipFill>
        <p:spPr>
          <a:xfrm>
            <a:off x="8006031" y="3717250"/>
            <a:ext cx="278420" cy="296982"/>
          </a:xfrm>
          <a:prstGeom prst="rect">
            <a:avLst/>
          </a:prstGeom>
        </p:spPr>
      </p:pic>
      <p:sp>
        <p:nvSpPr>
          <p:cNvPr id="22"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Implementation Steps</a:t>
            </a:r>
            <a:endParaRPr lang="en-US" sz="2631" dirty="0"/>
          </a:p>
        </p:txBody>
      </p:sp>
      <p:sp>
        <p:nvSpPr>
          <p:cNvPr id="23" name="Text 1"/>
          <p:cNvSpPr/>
          <p:nvPr/>
        </p:nvSpPr>
        <p:spPr>
          <a:xfrm>
            <a:off x="742454" y="1081539"/>
            <a:ext cx="10394355" cy="259859"/>
          </a:xfrm>
          <a:prstGeom prst="rect">
            <a:avLst/>
          </a:prstGeom>
          <a:noFill/>
          <a:ln/>
        </p:spPr>
        <p:txBody>
          <a:bodyPr vert="horz" wrap="square" lIns="0" tIns="0" rIns="0" bIns="0" rtlCol="0" anchor="t"/>
          <a:lstStyle/>
          <a:p>
            <a:pPr>
              <a:lnSpc>
                <a:spcPts val="2046"/>
              </a:lnSpc>
            </a:pPr>
            <a:r>
              <a:rPr lang="en-US" sz="1461" dirty="0">
                <a:solidFill>
                  <a:srgbClr val="4B5563"/>
                </a:solidFill>
                <a:latin typeface="Helvetica" pitchFamily="34" charset="0"/>
                <a:ea typeface="Helvetica" pitchFamily="34" charset="-122"/>
                <a:cs typeface="Helvetica" pitchFamily="34" charset="-120"/>
              </a:rPr>
              <a:t>Establishing a VPC peering connection</a:t>
            </a:r>
            <a:endParaRPr lang="en-US" sz="1461" dirty="0"/>
          </a:p>
        </p:txBody>
      </p:sp>
      <p:sp>
        <p:nvSpPr>
          <p:cNvPr id="24" name="Text 2"/>
          <p:cNvSpPr/>
          <p:nvPr/>
        </p:nvSpPr>
        <p:spPr>
          <a:xfrm>
            <a:off x="1034796" y="1786870"/>
            <a:ext cx="100231"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Helvetica" pitchFamily="34" charset="0"/>
                <a:ea typeface="Helvetica" pitchFamily="34" charset="-122"/>
                <a:cs typeface="Helvetica" pitchFamily="34" charset="-120"/>
              </a:rPr>
              <a:t>1</a:t>
            </a:r>
            <a:endParaRPr lang="en-US" sz="1169" dirty="0"/>
          </a:p>
        </p:txBody>
      </p:sp>
      <p:sp>
        <p:nvSpPr>
          <p:cNvPr id="25" name="Text 3"/>
          <p:cNvSpPr/>
          <p:nvPr/>
        </p:nvSpPr>
        <p:spPr>
          <a:xfrm>
            <a:off x="1373540" y="1768309"/>
            <a:ext cx="126959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Helvetica" pitchFamily="34" charset="0"/>
                <a:ea typeface="Helvetica" pitchFamily="34" charset="-122"/>
                <a:cs typeface="Helvetica" pitchFamily="34" charset="-120"/>
              </a:rPr>
              <a:t>Prerequisites</a:t>
            </a:r>
            <a:endParaRPr lang="en-US" sz="1315" dirty="0"/>
          </a:p>
        </p:txBody>
      </p:sp>
      <p:sp>
        <p:nvSpPr>
          <p:cNvPr id="26" name="Text 4"/>
          <p:cNvSpPr/>
          <p:nvPr/>
        </p:nvSpPr>
        <p:spPr>
          <a:xfrm>
            <a:off x="853822" y="2195220"/>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Required permissions</a:t>
            </a:r>
            <a:endParaRPr lang="en-US" sz="1023" dirty="0"/>
          </a:p>
        </p:txBody>
      </p:sp>
      <p:sp>
        <p:nvSpPr>
          <p:cNvPr id="27" name="Text 5"/>
          <p:cNvSpPr/>
          <p:nvPr/>
        </p:nvSpPr>
        <p:spPr>
          <a:xfrm>
            <a:off x="853822" y="2380834"/>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Non-overlapping CIDRs</a:t>
            </a:r>
            <a:endParaRPr lang="en-US" sz="1023" dirty="0"/>
          </a:p>
        </p:txBody>
      </p:sp>
      <p:sp>
        <p:nvSpPr>
          <p:cNvPr id="28" name="Text 6"/>
          <p:cNvSpPr/>
          <p:nvPr/>
        </p:nvSpPr>
        <p:spPr>
          <a:xfrm>
            <a:off x="853822" y="2566447"/>
            <a:ext cx="1819012" cy="371227"/>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DNS resolution (recommended)</a:t>
            </a:r>
            <a:endParaRPr lang="en-US" sz="1023" dirty="0"/>
          </a:p>
        </p:txBody>
      </p:sp>
      <p:sp>
        <p:nvSpPr>
          <p:cNvPr id="29" name="Text 7"/>
          <p:cNvSpPr/>
          <p:nvPr/>
        </p:nvSpPr>
        <p:spPr>
          <a:xfrm>
            <a:off x="3806526" y="1786870"/>
            <a:ext cx="100231"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Helvetica" pitchFamily="34" charset="0"/>
                <a:ea typeface="Helvetica" pitchFamily="34" charset="-122"/>
                <a:cs typeface="Helvetica" pitchFamily="34" charset="-120"/>
              </a:rPr>
              <a:t>2</a:t>
            </a:r>
            <a:endParaRPr lang="en-US" sz="1169" dirty="0"/>
          </a:p>
        </p:txBody>
      </p:sp>
      <p:sp>
        <p:nvSpPr>
          <p:cNvPr id="30" name="Text 8"/>
          <p:cNvSpPr/>
          <p:nvPr/>
        </p:nvSpPr>
        <p:spPr>
          <a:xfrm>
            <a:off x="4145271" y="1768309"/>
            <a:ext cx="119163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Helvetica" pitchFamily="34" charset="0"/>
                <a:ea typeface="Helvetica" pitchFamily="34" charset="-122"/>
                <a:cs typeface="Helvetica" pitchFamily="34" charset="-120"/>
              </a:rPr>
              <a:t>Create VPCs</a:t>
            </a:r>
            <a:endParaRPr lang="en-US" sz="1315" dirty="0"/>
          </a:p>
        </p:txBody>
      </p:sp>
      <p:sp>
        <p:nvSpPr>
          <p:cNvPr id="31" name="Text 9"/>
          <p:cNvSpPr/>
          <p:nvPr/>
        </p:nvSpPr>
        <p:spPr>
          <a:xfrm>
            <a:off x="3625553" y="2195220"/>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Ensure unique CIDR blocks</a:t>
            </a:r>
            <a:endParaRPr lang="en-US" sz="1023" dirty="0"/>
          </a:p>
        </p:txBody>
      </p:sp>
      <p:sp>
        <p:nvSpPr>
          <p:cNvPr id="32" name="Text 10"/>
          <p:cNvSpPr/>
          <p:nvPr/>
        </p:nvSpPr>
        <p:spPr>
          <a:xfrm>
            <a:off x="3625553" y="2380834"/>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Same or different regions</a:t>
            </a:r>
            <a:endParaRPr lang="en-US" sz="1023" dirty="0"/>
          </a:p>
        </p:txBody>
      </p:sp>
      <p:sp>
        <p:nvSpPr>
          <p:cNvPr id="33" name="Text 11"/>
          <p:cNvSpPr/>
          <p:nvPr/>
        </p:nvSpPr>
        <p:spPr>
          <a:xfrm>
            <a:off x="6578257" y="1786870"/>
            <a:ext cx="100231"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Helvetica" pitchFamily="34" charset="0"/>
                <a:ea typeface="Helvetica" pitchFamily="34" charset="-122"/>
                <a:cs typeface="Helvetica" pitchFamily="34" charset="-120"/>
              </a:rPr>
              <a:t>3</a:t>
            </a:r>
            <a:endParaRPr lang="en-US" sz="1169" dirty="0"/>
          </a:p>
        </p:txBody>
      </p:sp>
      <p:sp>
        <p:nvSpPr>
          <p:cNvPr id="34" name="Text 12"/>
          <p:cNvSpPr/>
          <p:nvPr/>
        </p:nvSpPr>
        <p:spPr>
          <a:xfrm>
            <a:off x="6917002" y="1768309"/>
            <a:ext cx="142551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Helvetica" pitchFamily="34" charset="0"/>
                <a:ea typeface="Helvetica" pitchFamily="34" charset="-122"/>
                <a:cs typeface="Helvetica" pitchFamily="34" charset="-120"/>
              </a:rPr>
              <a:t>Initiate Peering</a:t>
            </a:r>
            <a:endParaRPr lang="en-US" sz="1315" dirty="0"/>
          </a:p>
        </p:txBody>
      </p:sp>
      <p:sp>
        <p:nvSpPr>
          <p:cNvPr id="35" name="Text 13"/>
          <p:cNvSpPr/>
          <p:nvPr/>
        </p:nvSpPr>
        <p:spPr>
          <a:xfrm>
            <a:off x="6397285" y="2195220"/>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From requester VPC</a:t>
            </a:r>
            <a:endParaRPr lang="en-US" sz="1023" dirty="0"/>
          </a:p>
        </p:txBody>
      </p:sp>
      <p:sp>
        <p:nvSpPr>
          <p:cNvPr id="36" name="Text 14"/>
          <p:cNvSpPr/>
          <p:nvPr/>
        </p:nvSpPr>
        <p:spPr>
          <a:xfrm>
            <a:off x="6397285" y="2380834"/>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Specify accepter VPC</a:t>
            </a:r>
            <a:endParaRPr lang="en-US" sz="1023" dirty="0"/>
          </a:p>
        </p:txBody>
      </p:sp>
      <p:sp>
        <p:nvSpPr>
          <p:cNvPr id="37" name="Text 15"/>
          <p:cNvSpPr/>
          <p:nvPr/>
        </p:nvSpPr>
        <p:spPr>
          <a:xfrm>
            <a:off x="9349989" y="1786870"/>
            <a:ext cx="100231"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Helvetica" pitchFamily="34" charset="0"/>
                <a:ea typeface="Helvetica" pitchFamily="34" charset="-122"/>
                <a:cs typeface="Helvetica" pitchFamily="34" charset="-120"/>
              </a:rPr>
              <a:t>4</a:t>
            </a:r>
            <a:endParaRPr lang="en-US" sz="1169" dirty="0"/>
          </a:p>
        </p:txBody>
      </p:sp>
      <p:sp>
        <p:nvSpPr>
          <p:cNvPr id="38" name="Text 16"/>
          <p:cNvSpPr/>
          <p:nvPr/>
        </p:nvSpPr>
        <p:spPr>
          <a:xfrm>
            <a:off x="9688733" y="1768309"/>
            <a:ext cx="144778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Helvetica" pitchFamily="34" charset="0"/>
                <a:ea typeface="Helvetica" pitchFamily="34" charset="-122"/>
                <a:cs typeface="Helvetica" pitchFamily="34" charset="-120"/>
              </a:rPr>
              <a:t>Accept Peering</a:t>
            </a:r>
            <a:endParaRPr lang="en-US" sz="1315" dirty="0"/>
          </a:p>
        </p:txBody>
      </p:sp>
      <p:sp>
        <p:nvSpPr>
          <p:cNvPr id="39" name="Text 17"/>
          <p:cNvSpPr/>
          <p:nvPr/>
        </p:nvSpPr>
        <p:spPr>
          <a:xfrm>
            <a:off x="9169015" y="2195220"/>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In accepter VPC</a:t>
            </a:r>
            <a:endParaRPr lang="en-US" sz="1023" dirty="0"/>
          </a:p>
        </p:txBody>
      </p:sp>
      <p:sp>
        <p:nvSpPr>
          <p:cNvPr id="40" name="Text 18"/>
          <p:cNvSpPr/>
          <p:nvPr/>
        </p:nvSpPr>
        <p:spPr>
          <a:xfrm>
            <a:off x="9169015" y="2380834"/>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Approve pending request</a:t>
            </a:r>
            <a:endParaRPr lang="en-US" sz="1023" dirty="0"/>
          </a:p>
        </p:txBody>
      </p:sp>
      <p:sp>
        <p:nvSpPr>
          <p:cNvPr id="41" name="Text 19"/>
          <p:cNvSpPr/>
          <p:nvPr/>
        </p:nvSpPr>
        <p:spPr>
          <a:xfrm>
            <a:off x="1262171" y="3735812"/>
            <a:ext cx="216054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Update Route Tables</a:t>
            </a:r>
            <a:endParaRPr lang="en-US" sz="1461" dirty="0"/>
          </a:p>
        </p:txBody>
      </p:sp>
      <p:sp>
        <p:nvSpPr>
          <p:cNvPr id="42" name="Text 20"/>
          <p:cNvSpPr/>
          <p:nvPr/>
        </p:nvSpPr>
        <p:spPr>
          <a:xfrm>
            <a:off x="928067" y="4125600"/>
            <a:ext cx="294501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Add routes in each VPC's route table to direct traffic for the peer VPC's CIDR block through the peering connection.</a:t>
            </a:r>
            <a:endParaRPr lang="en-US" sz="1169" dirty="0"/>
          </a:p>
        </p:txBody>
      </p:sp>
      <p:sp>
        <p:nvSpPr>
          <p:cNvPr id="43" name="Text 21"/>
          <p:cNvSpPr/>
          <p:nvPr/>
        </p:nvSpPr>
        <p:spPr>
          <a:xfrm>
            <a:off x="4801153" y="3735812"/>
            <a:ext cx="198235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Configure Security</a:t>
            </a:r>
            <a:endParaRPr lang="en-US" sz="1461" dirty="0"/>
          </a:p>
        </p:txBody>
      </p:sp>
      <p:sp>
        <p:nvSpPr>
          <p:cNvPr id="44" name="Text 22"/>
          <p:cNvSpPr/>
          <p:nvPr/>
        </p:nvSpPr>
        <p:spPr>
          <a:xfrm>
            <a:off x="4467049" y="4125600"/>
            <a:ext cx="294501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Update security groups and network ACLs in both VPCs to allow appropriate inbound and outbound traffic between the peered VPCs.</a:t>
            </a:r>
            <a:endParaRPr lang="en-US" sz="1169" dirty="0"/>
          </a:p>
        </p:txBody>
      </p:sp>
      <p:sp>
        <p:nvSpPr>
          <p:cNvPr id="45" name="Text 23"/>
          <p:cNvSpPr/>
          <p:nvPr/>
        </p:nvSpPr>
        <p:spPr>
          <a:xfrm>
            <a:off x="8395820" y="3735812"/>
            <a:ext cx="1848710"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Test Connectivity</a:t>
            </a:r>
            <a:endParaRPr lang="en-US" sz="1461" dirty="0"/>
          </a:p>
        </p:txBody>
      </p:sp>
      <p:sp>
        <p:nvSpPr>
          <p:cNvPr id="46" name="Text 24"/>
          <p:cNvSpPr/>
          <p:nvPr/>
        </p:nvSpPr>
        <p:spPr>
          <a:xfrm>
            <a:off x="8006032" y="4125600"/>
            <a:ext cx="2945164"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Deploy instances in each VPC and verify reachability using tools like ping or application-layer tests via private IP addresses.</a:t>
            </a:r>
            <a:endParaRPr lang="en-US" sz="1169" dirty="0"/>
          </a:p>
        </p:txBody>
      </p:sp>
      <p:sp>
        <p:nvSpPr>
          <p:cNvPr id="47" name="Text 25"/>
          <p:cNvSpPr/>
          <p:nvPr/>
        </p:nvSpPr>
        <p:spPr>
          <a:xfrm>
            <a:off x="742454" y="6352962"/>
            <a:ext cx="173734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VPC Peering Connection</a:t>
            </a:r>
            <a:endParaRPr lang="en-US" sz="1023" dirty="0"/>
          </a:p>
        </p:txBody>
      </p:sp>
      <p:sp>
        <p:nvSpPr>
          <p:cNvPr id="48" name="Text 26"/>
          <p:cNvSpPr/>
          <p:nvPr/>
        </p:nvSpPr>
        <p:spPr>
          <a:xfrm>
            <a:off x="10394354" y="6352962"/>
            <a:ext cx="890945"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Page 7 of 12</a:t>
            </a:r>
            <a:endParaRPr lang="en-US" sz="1023"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4" y="1638380"/>
            <a:ext cx="5085809" cy="1484908"/>
          </a:xfrm>
          <a:prstGeom prst="rect">
            <a:avLst/>
          </a:prstGeom>
        </p:spPr>
      </p:pic>
      <p:pic>
        <p:nvPicPr>
          <p:cNvPr id="6" name="Image 4" descr="preencoded.png"/>
          <p:cNvPicPr>
            <a:picLocks noChangeAspect="1"/>
          </p:cNvPicPr>
          <p:nvPr/>
        </p:nvPicPr>
        <p:blipFill>
          <a:blip r:embed="rId7"/>
          <a:stretch>
            <a:fillRect/>
          </a:stretch>
        </p:blipFill>
        <p:spPr>
          <a:xfrm>
            <a:off x="928067" y="1823993"/>
            <a:ext cx="556840" cy="556840"/>
          </a:xfrm>
          <a:prstGeom prst="rect">
            <a:avLst/>
          </a:prstGeom>
        </p:spPr>
      </p:pic>
      <p:pic>
        <p:nvPicPr>
          <p:cNvPr id="7" name="Image 5" descr="preencoded.png"/>
          <p:cNvPicPr>
            <a:picLocks noChangeAspect="1"/>
          </p:cNvPicPr>
          <p:nvPr/>
        </p:nvPicPr>
        <p:blipFill>
          <a:blip r:embed="rId8"/>
          <a:stretch>
            <a:fillRect/>
          </a:stretch>
        </p:blipFill>
        <p:spPr>
          <a:xfrm>
            <a:off x="1085838" y="1935361"/>
            <a:ext cx="241298" cy="334104"/>
          </a:xfrm>
          <a:prstGeom prst="rect">
            <a:avLst/>
          </a:prstGeom>
        </p:spPr>
      </p:pic>
      <p:pic>
        <p:nvPicPr>
          <p:cNvPr id="8" name="Image 6" descr="preencoded.png"/>
          <p:cNvPicPr>
            <a:picLocks noChangeAspect="1"/>
          </p:cNvPicPr>
          <p:nvPr/>
        </p:nvPicPr>
        <p:blipFill>
          <a:blip r:embed="rId9"/>
          <a:stretch>
            <a:fillRect/>
          </a:stretch>
        </p:blipFill>
        <p:spPr>
          <a:xfrm>
            <a:off x="1633399" y="2779903"/>
            <a:ext cx="129929" cy="129929"/>
          </a:xfrm>
          <a:prstGeom prst="rect">
            <a:avLst/>
          </a:prstGeom>
        </p:spPr>
      </p:pic>
      <p:pic>
        <p:nvPicPr>
          <p:cNvPr id="9" name="Image 7" descr="preencoded.png"/>
          <p:cNvPicPr>
            <a:picLocks noChangeAspect="1"/>
          </p:cNvPicPr>
          <p:nvPr/>
        </p:nvPicPr>
        <p:blipFill>
          <a:blip r:embed="rId10"/>
          <a:stretch>
            <a:fillRect/>
          </a:stretch>
        </p:blipFill>
        <p:spPr>
          <a:xfrm>
            <a:off x="6050999" y="1638380"/>
            <a:ext cx="5085809" cy="1484908"/>
          </a:xfrm>
          <a:prstGeom prst="rect">
            <a:avLst/>
          </a:prstGeom>
        </p:spPr>
      </p:pic>
      <p:pic>
        <p:nvPicPr>
          <p:cNvPr id="10" name="Image 8" descr="preencoded.png"/>
          <p:cNvPicPr>
            <a:picLocks noChangeAspect="1"/>
          </p:cNvPicPr>
          <p:nvPr/>
        </p:nvPicPr>
        <p:blipFill>
          <a:blip r:embed="rId11"/>
          <a:stretch>
            <a:fillRect/>
          </a:stretch>
        </p:blipFill>
        <p:spPr>
          <a:xfrm>
            <a:off x="6236613" y="1823993"/>
            <a:ext cx="556840" cy="556840"/>
          </a:xfrm>
          <a:prstGeom prst="rect">
            <a:avLst/>
          </a:prstGeom>
        </p:spPr>
      </p:pic>
      <p:pic>
        <p:nvPicPr>
          <p:cNvPr id="11" name="Image 9" descr="preencoded.png"/>
          <p:cNvPicPr>
            <a:picLocks noChangeAspect="1"/>
          </p:cNvPicPr>
          <p:nvPr/>
        </p:nvPicPr>
        <p:blipFill>
          <a:blip r:embed="rId12"/>
          <a:stretch>
            <a:fillRect/>
          </a:stretch>
        </p:blipFill>
        <p:spPr>
          <a:xfrm>
            <a:off x="6375823" y="1935361"/>
            <a:ext cx="278420" cy="334104"/>
          </a:xfrm>
          <a:prstGeom prst="rect">
            <a:avLst/>
          </a:prstGeom>
        </p:spPr>
      </p:pic>
      <p:pic>
        <p:nvPicPr>
          <p:cNvPr id="12" name="Image 10" descr="preencoded.png"/>
          <p:cNvPicPr>
            <a:picLocks noChangeAspect="1"/>
          </p:cNvPicPr>
          <p:nvPr/>
        </p:nvPicPr>
        <p:blipFill>
          <a:blip r:embed="rId9"/>
          <a:stretch>
            <a:fillRect/>
          </a:stretch>
        </p:blipFill>
        <p:spPr>
          <a:xfrm>
            <a:off x="6941944" y="2779903"/>
            <a:ext cx="129929" cy="129929"/>
          </a:xfrm>
          <a:prstGeom prst="rect">
            <a:avLst/>
          </a:prstGeom>
        </p:spPr>
      </p:pic>
      <p:pic>
        <p:nvPicPr>
          <p:cNvPr id="13" name="Image 11" descr="preencoded.png"/>
          <p:cNvPicPr>
            <a:picLocks noChangeAspect="1"/>
          </p:cNvPicPr>
          <p:nvPr/>
        </p:nvPicPr>
        <p:blipFill>
          <a:blip r:embed="rId13"/>
          <a:stretch>
            <a:fillRect/>
          </a:stretch>
        </p:blipFill>
        <p:spPr>
          <a:xfrm>
            <a:off x="742454" y="3346024"/>
            <a:ext cx="5085809" cy="1484908"/>
          </a:xfrm>
          <a:prstGeom prst="rect">
            <a:avLst/>
          </a:prstGeom>
        </p:spPr>
      </p:pic>
      <p:pic>
        <p:nvPicPr>
          <p:cNvPr id="14" name="Image 12" descr="preencoded.png"/>
          <p:cNvPicPr>
            <a:picLocks noChangeAspect="1"/>
          </p:cNvPicPr>
          <p:nvPr/>
        </p:nvPicPr>
        <p:blipFill>
          <a:blip r:embed="rId14"/>
          <a:stretch>
            <a:fillRect/>
          </a:stretch>
        </p:blipFill>
        <p:spPr>
          <a:xfrm>
            <a:off x="928067" y="3531637"/>
            <a:ext cx="556840" cy="556840"/>
          </a:xfrm>
          <a:prstGeom prst="rect">
            <a:avLst/>
          </a:prstGeom>
        </p:spPr>
      </p:pic>
      <p:pic>
        <p:nvPicPr>
          <p:cNvPr id="15" name="Image 13" descr="preencoded.png"/>
          <p:cNvPicPr>
            <a:picLocks noChangeAspect="1"/>
          </p:cNvPicPr>
          <p:nvPr/>
        </p:nvPicPr>
        <p:blipFill>
          <a:blip r:embed="rId15"/>
          <a:stretch>
            <a:fillRect/>
          </a:stretch>
        </p:blipFill>
        <p:spPr>
          <a:xfrm>
            <a:off x="1085838" y="3643005"/>
            <a:ext cx="241298" cy="334104"/>
          </a:xfrm>
          <a:prstGeom prst="rect">
            <a:avLst/>
          </a:prstGeom>
        </p:spPr>
      </p:pic>
      <p:pic>
        <p:nvPicPr>
          <p:cNvPr id="16" name="Image 14" descr="preencoded.png"/>
          <p:cNvPicPr>
            <a:picLocks noChangeAspect="1"/>
          </p:cNvPicPr>
          <p:nvPr/>
        </p:nvPicPr>
        <p:blipFill>
          <a:blip r:embed="rId9"/>
          <a:stretch>
            <a:fillRect/>
          </a:stretch>
        </p:blipFill>
        <p:spPr>
          <a:xfrm>
            <a:off x="1633399" y="4487547"/>
            <a:ext cx="129929" cy="129929"/>
          </a:xfrm>
          <a:prstGeom prst="rect">
            <a:avLst/>
          </a:prstGeom>
        </p:spPr>
      </p:pic>
      <p:pic>
        <p:nvPicPr>
          <p:cNvPr id="17" name="Image 15" descr="preencoded.png"/>
          <p:cNvPicPr>
            <a:picLocks noChangeAspect="1"/>
          </p:cNvPicPr>
          <p:nvPr/>
        </p:nvPicPr>
        <p:blipFill>
          <a:blip r:embed="rId16"/>
          <a:stretch>
            <a:fillRect/>
          </a:stretch>
        </p:blipFill>
        <p:spPr>
          <a:xfrm>
            <a:off x="6050999" y="3346024"/>
            <a:ext cx="5085809" cy="1484908"/>
          </a:xfrm>
          <a:prstGeom prst="rect">
            <a:avLst/>
          </a:prstGeom>
        </p:spPr>
      </p:pic>
      <p:pic>
        <p:nvPicPr>
          <p:cNvPr id="18" name="Image 16" descr="preencoded.png"/>
          <p:cNvPicPr>
            <a:picLocks noChangeAspect="1"/>
          </p:cNvPicPr>
          <p:nvPr/>
        </p:nvPicPr>
        <p:blipFill>
          <a:blip r:embed="rId17"/>
          <a:stretch>
            <a:fillRect/>
          </a:stretch>
        </p:blipFill>
        <p:spPr>
          <a:xfrm>
            <a:off x="6236613" y="3531637"/>
            <a:ext cx="556840" cy="556840"/>
          </a:xfrm>
          <a:prstGeom prst="rect">
            <a:avLst/>
          </a:prstGeom>
        </p:spPr>
      </p:pic>
      <p:pic>
        <p:nvPicPr>
          <p:cNvPr id="19" name="Image 17" descr="preencoded.png"/>
          <p:cNvPicPr>
            <a:picLocks noChangeAspect="1"/>
          </p:cNvPicPr>
          <p:nvPr/>
        </p:nvPicPr>
        <p:blipFill>
          <a:blip r:embed="rId18"/>
          <a:stretch>
            <a:fillRect/>
          </a:stretch>
        </p:blipFill>
        <p:spPr>
          <a:xfrm>
            <a:off x="6375823" y="3643005"/>
            <a:ext cx="278420" cy="334104"/>
          </a:xfrm>
          <a:prstGeom prst="rect">
            <a:avLst/>
          </a:prstGeom>
        </p:spPr>
      </p:pic>
      <p:pic>
        <p:nvPicPr>
          <p:cNvPr id="20" name="Image 18" descr="preencoded.png"/>
          <p:cNvPicPr>
            <a:picLocks noChangeAspect="1"/>
          </p:cNvPicPr>
          <p:nvPr/>
        </p:nvPicPr>
        <p:blipFill>
          <a:blip r:embed="rId9"/>
          <a:stretch>
            <a:fillRect/>
          </a:stretch>
        </p:blipFill>
        <p:spPr>
          <a:xfrm>
            <a:off x="6941944" y="4487547"/>
            <a:ext cx="129929" cy="129929"/>
          </a:xfrm>
          <a:prstGeom prst="rect">
            <a:avLst/>
          </a:prstGeom>
        </p:spPr>
      </p:pic>
      <p:sp>
        <p:nvSpPr>
          <p:cNvPr id="21"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Common Use Cases</a:t>
            </a:r>
            <a:endParaRPr lang="en-US" sz="2631" dirty="0"/>
          </a:p>
        </p:txBody>
      </p:sp>
      <p:sp>
        <p:nvSpPr>
          <p:cNvPr id="22" name="Text 1"/>
          <p:cNvSpPr/>
          <p:nvPr/>
        </p:nvSpPr>
        <p:spPr>
          <a:xfrm>
            <a:off x="742453" y="1155785"/>
            <a:ext cx="1247322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Helvetica" pitchFamily="34" charset="0"/>
                <a:ea typeface="Helvetica" pitchFamily="34" charset="-122"/>
                <a:cs typeface="Helvetica" pitchFamily="34" charset="-120"/>
              </a:rPr>
              <a:t>VPC Peering enables secure and efficient communication between VPCs in various scenarios:</a:t>
            </a:r>
            <a:endParaRPr lang="en-US" sz="1461" dirty="0"/>
          </a:p>
        </p:txBody>
      </p:sp>
      <p:sp>
        <p:nvSpPr>
          <p:cNvPr id="23" name="Text 2"/>
          <p:cNvSpPr/>
          <p:nvPr/>
        </p:nvSpPr>
        <p:spPr>
          <a:xfrm>
            <a:off x="1633399" y="1823993"/>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Resource Sharing</a:t>
            </a:r>
            <a:endParaRPr lang="en-US" sz="1754" dirty="0"/>
          </a:p>
        </p:txBody>
      </p:sp>
      <p:sp>
        <p:nvSpPr>
          <p:cNvPr id="24" name="Text 3"/>
          <p:cNvSpPr/>
          <p:nvPr/>
        </p:nvSpPr>
        <p:spPr>
          <a:xfrm>
            <a:off x="1633398" y="2195220"/>
            <a:ext cx="400925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Share resources like databases, file servers, or application backends across isolated VPC boundaries.</a:t>
            </a:r>
            <a:endParaRPr lang="en-US" sz="1169" dirty="0"/>
          </a:p>
        </p:txBody>
      </p:sp>
      <p:sp>
        <p:nvSpPr>
          <p:cNvPr id="25" name="Text 4"/>
          <p:cNvSpPr/>
          <p:nvPr/>
        </p:nvSpPr>
        <p:spPr>
          <a:xfrm>
            <a:off x="1837573" y="2752061"/>
            <a:ext cx="281761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Consolidate shared services in one VPC</a:t>
            </a:r>
            <a:endParaRPr lang="en-US" sz="1023" dirty="0"/>
          </a:p>
        </p:txBody>
      </p:sp>
      <p:sp>
        <p:nvSpPr>
          <p:cNvPr id="26" name="Text 5"/>
          <p:cNvSpPr/>
          <p:nvPr/>
        </p:nvSpPr>
        <p:spPr>
          <a:xfrm>
            <a:off x="6941944" y="1823993"/>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Multi-tier Applications</a:t>
            </a:r>
            <a:endParaRPr lang="en-US" sz="1754" dirty="0"/>
          </a:p>
        </p:txBody>
      </p:sp>
      <p:sp>
        <p:nvSpPr>
          <p:cNvPr id="27" name="Text 6"/>
          <p:cNvSpPr/>
          <p:nvPr/>
        </p:nvSpPr>
        <p:spPr>
          <a:xfrm>
            <a:off x="6941944" y="2195220"/>
            <a:ext cx="400925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Connect different tiers of an application (web, app, database) across multiple VPCs for enhanced security.</a:t>
            </a:r>
            <a:endParaRPr lang="en-US" sz="1169" dirty="0"/>
          </a:p>
        </p:txBody>
      </p:sp>
      <p:sp>
        <p:nvSpPr>
          <p:cNvPr id="28" name="Text 7"/>
          <p:cNvSpPr/>
          <p:nvPr/>
        </p:nvSpPr>
        <p:spPr>
          <a:xfrm>
            <a:off x="7146119" y="2752061"/>
            <a:ext cx="4198577"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Isolate sensitive components while enabling communication</a:t>
            </a:r>
            <a:endParaRPr lang="en-US" sz="1023" dirty="0"/>
          </a:p>
        </p:txBody>
      </p:sp>
      <p:sp>
        <p:nvSpPr>
          <p:cNvPr id="29" name="Text 8"/>
          <p:cNvSpPr/>
          <p:nvPr/>
        </p:nvSpPr>
        <p:spPr>
          <a:xfrm>
            <a:off x="1633399" y="3531637"/>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Dev/QA/Production Environments</a:t>
            </a:r>
            <a:endParaRPr lang="en-US" sz="1754" dirty="0"/>
          </a:p>
        </p:txBody>
      </p:sp>
      <p:sp>
        <p:nvSpPr>
          <p:cNvPr id="30" name="Text 9"/>
          <p:cNvSpPr/>
          <p:nvPr/>
        </p:nvSpPr>
        <p:spPr>
          <a:xfrm>
            <a:off x="1633398" y="3902864"/>
            <a:ext cx="400925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Connect isolated development and production environments while maintaining security boundaries.</a:t>
            </a:r>
            <a:endParaRPr lang="en-US" sz="1169" dirty="0"/>
          </a:p>
        </p:txBody>
      </p:sp>
      <p:sp>
        <p:nvSpPr>
          <p:cNvPr id="31" name="Text 10"/>
          <p:cNvSpPr/>
          <p:nvPr/>
        </p:nvSpPr>
        <p:spPr>
          <a:xfrm>
            <a:off x="1837573" y="4459705"/>
            <a:ext cx="276192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Enable testing with production-like data</a:t>
            </a:r>
            <a:endParaRPr lang="en-US" sz="1023" dirty="0"/>
          </a:p>
        </p:txBody>
      </p:sp>
      <p:sp>
        <p:nvSpPr>
          <p:cNvPr id="32" name="Text 11"/>
          <p:cNvSpPr/>
          <p:nvPr/>
        </p:nvSpPr>
        <p:spPr>
          <a:xfrm>
            <a:off x="6941944" y="3531637"/>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Disaster Recovery</a:t>
            </a:r>
            <a:endParaRPr lang="en-US" sz="1754" dirty="0"/>
          </a:p>
        </p:txBody>
      </p:sp>
      <p:sp>
        <p:nvSpPr>
          <p:cNvPr id="33" name="Text 12"/>
          <p:cNvSpPr/>
          <p:nvPr/>
        </p:nvSpPr>
        <p:spPr>
          <a:xfrm>
            <a:off x="6941944" y="3902864"/>
            <a:ext cx="400925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Facilitate connectivity between primary and disaster recovery sites for business continuity.</a:t>
            </a:r>
            <a:endParaRPr lang="en-US" sz="1169" dirty="0"/>
          </a:p>
        </p:txBody>
      </p:sp>
      <p:sp>
        <p:nvSpPr>
          <p:cNvPr id="34" name="Text 13"/>
          <p:cNvSpPr/>
          <p:nvPr/>
        </p:nvSpPr>
        <p:spPr>
          <a:xfrm>
            <a:off x="7146119" y="4459705"/>
            <a:ext cx="2338730"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Minimize data loss and downtime</a:t>
            </a:r>
            <a:endParaRPr lang="en-US" sz="1023" dirty="0"/>
          </a:p>
        </p:txBody>
      </p:sp>
      <p:sp>
        <p:nvSpPr>
          <p:cNvPr id="35" name="Text 14"/>
          <p:cNvSpPr/>
          <p:nvPr/>
        </p:nvSpPr>
        <p:spPr>
          <a:xfrm>
            <a:off x="742454" y="6352962"/>
            <a:ext cx="173734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VPC Peering Connection</a:t>
            </a:r>
            <a:endParaRPr lang="en-US" sz="1023" dirty="0"/>
          </a:p>
        </p:txBody>
      </p:sp>
      <p:sp>
        <p:nvSpPr>
          <p:cNvPr id="36" name="Text 15"/>
          <p:cNvSpPr/>
          <p:nvPr/>
        </p:nvSpPr>
        <p:spPr>
          <a:xfrm>
            <a:off x="10394354" y="6352962"/>
            <a:ext cx="890945"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Page 9 of 12</a:t>
            </a:r>
            <a:endParaRPr lang="en-US" sz="102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876979"/>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876979"/>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593963"/>
          </a:xfrm>
          <a:prstGeom prst="rect">
            <a:avLst/>
          </a:prstGeom>
        </p:spPr>
      </p:pic>
      <p:pic>
        <p:nvPicPr>
          <p:cNvPr id="7" name="Image 5" descr="preencoded.png"/>
          <p:cNvPicPr>
            <a:picLocks noChangeAspect="1"/>
          </p:cNvPicPr>
          <p:nvPr/>
        </p:nvPicPr>
        <p:blipFill>
          <a:blip r:embed="rId8"/>
          <a:stretch>
            <a:fillRect/>
          </a:stretch>
        </p:blipFill>
        <p:spPr>
          <a:xfrm>
            <a:off x="742454" y="1378521"/>
            <a:ext cx="222736" cy="296982"/>
          </a:xfrm>
          <a:prstGeom prst="rect">
            <a:avLst/>
          </a:prstGeom>
        </p:spPr>
      </p:pic>
      <p:pic>
        <p:nvPicPr>
          <p:cNvPr id="8" name="Image 6" descr="preencoded.png"/>
          <p:cNvPicPr>
            <a:picLocks noChangeAspect="1"/>
          </p:cNvPicPr>
          <p:nvPr/>
        </p:nvPicPr>
        <p:blipFill>
          <a:blip r:embed="rId9"/>
          <a:stretch>
            <a:fillRect/>
          </a:stretch>
        </p:blipFill>
        <p:spPr>
          <a:xfrm>
            <a:off x="1781889" y="3313542"/>
            <a:ext cx="111368" cy="148491"/>
          </a:xfrm>
          <a:prstGeom prst="rect">
            <a:avLst/>
          </a:prstGeom>
        </p:spPr>
      </p:pic>
      <p:pic>
        <p:nvPicPr>
          <p:cNvPr id="9" name="Image 7" descr="preencoded.png"/>
          <p:cNvPicPr>
            <a:picLocks noChangeAspect="1"/>
          </p:cNvPicPr>
          <p:nvPr/>
        </p:nvPicPr>
        <p:blipFill>
          <a:blip r:embed="rId10"/>
          <a:stretch>
            <a:fillRect/>
          </a:stretch>
        </p:blipFill>
        <p:spPr>
          <a:xfrm>
            <a:off x="1781889" y="3591962"/>
            <a:ext cx="8315484" cy="445472"/>
          </a:xfrm>
          <a:prstGeom prst="rect">
            <a:avLst/>
          </a:prstGeom>
        </p:spPr>
      </p:pic>
      <p:pic>
        <p:nvPicPr>
          <p:cNvPr id="10" name="Image 8" descr="preencoded.png"/>
          <p:cNvPicPr>
            <a:picLocks noChangeAspect="1"/>
          </p:cNvPicPr>
          <p:nvPr/>
        </p:nvPicPr>
        <p:blipFill>
          <a:blip r:embed="rId11"/>
          <a:stretch>
            <a:fillRect/>
          </a:stretch>
        </p:blipFill>
        <p:spPr>
          <a:xfrm>
            <a:off x="3582340" y="3759013"/>
            <a:ext cx="111368" cy="111368"/>
          </a:xfrm>
          <a:prstGeom prst="rect">
            <a:avLst/>
          </a:prstGeom>
        </p:spPr>
      </p:pic>
      <p:pic>
        <p:nvPicPr>
          <p:cNvPr id="11" name="Image 9" descr="preencoded.png"/>
          <p:cNvPicPr>
            <a:picLocks noChangeAspect="1"/>
          </p:cNvPicPr>
          <p:nvPr/>
        </p:nvPicPr>
        <p:blipFill>
          <a:blip r:embed="rId11"/>
          <a:stretch>
            <a:fillRect/>
          </a:stretch>
        </p:blipFill>
        <p:spPr>
          <a:xfrm>
            <a:off x="3730831" y="3759013"/>
            <a:ext cx="111368" cy="111368"/>
          </a:xfrm>
          <a:prstGeom prst="rect">
            <a:avLst/>
          </a:prstGeom>
        </p:spPr>
      </p:pic>
      <p:pic>
        <p:nvPicPr>
          <p:cNvPr id="12" name="Image 10" descr="preencoded.png"/>
          <p:cNvPicPr>
            <a:picLocks noChangeAspect="1"/>
          </p:cNvPicPr>
          <p:nvPr/>
        </p:nvPicPr>
        <p:blipFill>
          <a:blip r:embed="rId12"/>
          <a:stretch>
            <a:fillRect/>
          </a:stretch>
        </p:blipFill>
        <p:spPr>
          <a:xfrm>
            <a:off x="3879321" y="3759013"/>
            <a:ext cx="111368" cy="111368"/>
          </a:xfrm>
          <a:prstGeom prst="rect">
            <a:avLst/>
          </a:prstGeom>
        </p:spPr>
      </p:pic>
      <p:pic>
        <p:nvPicPr>
          <p:cNvPr id="13" name="Image 11" descr="preencoded.png"/>
          <p:cNvPicPr>
            <a:picLocks noChangeAspect="1"/>
          </p:cNvPicPr>
          <p:nvPr/>
        </p:nvPicPr>
        <p:blipFill>
          <a:blip r:embed="rId11"/>
          <a:stretch>
            <a:fillRect/>
          </a:stretch>
        </p:blipFill>
        <p:spPr>
          <a:xfrm>
            <a:off x="4027812" y="3759013"/>
            <a:ext cx="111368" cy="111368"/>
          </a:xfrm>
          <a:prstGeom prst="rect">
            <a:avLst/>
          </a:prstGeom>
        </p:spPr>
      </p:pic>
      <p:pic>
        <p:nvPicPr>
          <p:cNvPr id="14" name="Image 12" descr="preencoded.png"/>
          <p:cNvPicPr>
            <a:picLocks noChangeAspect="1"/>
          </p:cNvPicPr>
          <p:nvPr/>
        </p:nvPicPr>
        <p:blipFill>
          <a:blip r:embed="rId11"/>
          <a:stretch>
            <a:fillRect/>
          </a:stretch>
        </p:blipFill>
        <p:spPr>
          <a:xfrm>
            <a:off x="4176303" y="3759013"/>
            <a:ext cx="111368" cy="111368"/>
          </a:xfrm>
          <a:prstGeom prst="rect">
            <a:avLst/>
          </a:prstGeom>
        </p:spPr>
      </p:pic>
      <p:pic>
        <p:nvPicPr>
          <p:cNvPr id="15" name="Image 13" descr="preencoded.png"/>
          <p:cNvPicPr>
            <a:picLocks noChangeAspect="1"/>
          </p:cNvPicPr>
          <p:nvPr/>
        </p:nvPicPr>
        <p:blipFill>
          <a:blip r:embed="rId11"/>
          <a:stretch>
            <a:fillRect/>
          </a:stretch>
        </p:blipFill>
        <p:spPr>
          <a:xfrm>
            <a:off x="4324794" y="3759013"/>
            <a:ext cx="111368" cy="111368"/>
          </a:xfrm>
          <a:prstGeom prst="rect">
            <a:avLst/>
          </a:prstGeom>
        </p:spPr>
      </p:pic>
      <p:pic>
        <p:nvPicPr>
          <p:cNvPr id="16" name="Image 14" descr="preencoded.png"/>
          <p:cNvPicPr>
            <a:picLocks noChangeAspect="1"/>
          </p:cNvPicPr>
          <p:nvPr/>
        </p:nvPicPr>
        <p:blipFill>
          <a:blip r:embed="rId11"/>
          <a:stretch>
            <a:fillRect/>
          </a:stretch>
        </p:blipFill>
        <p:spPr>
          <a:xfrm>
            <a:off x="4473285" y="3759013"/>
            <a:ext cx="111368" cy="111368"/>
          </a:xfrm>
          <a:prstGeom prst="rect">
            <a:avLst/>
          </a:prstGeom>
        </p:spPr>
      </p:pic>
      <p:pic>
        <p:nvPicPr>
          <p:cNvPr id="17" name="Image 15" descr="preencoded.png"/>
          <p:cNvPicPr>
            <a:picLocks noChangeAspect="1"/>
          </p:cNvPicPr>
          <p:nvPr/>
        </p:nvPicPr>
        <p:blipFill>
          <a:blip r:embed="rId13"/>
          <a:stretch>
            <a:fillRect/>
          </a:stretch>
        </p:blipFill>
        <p:spPr>
          <a:xfrm>
            <a:off x="4621775" y="3759013"/>
            <a:ext cx="111368" cy="111368"/>
          </a:xfrm>
          <a:prstGeom prst="rect">
            <a:avLst/>
          </a:prstGeom>
        </p:spPr>
      </p:pic>
      <p:pic>
        <p:nvPicPr>
          <p:cNvPr id="18" name="Image 16" descr="preencoded.png"/>
          <p:cNvPicPr>
            <a:picLocks noChangeAspect="1"/>
          </p:cNvPicPr>
          <p:nvPr/>
        </p:nvPicPr>
        <p:blipFill>
          <a:blip r:embed="rId11"/>
          <a:stretch>
            <a:fillRect/>
          </a:stretch>
        </p:blipFill>
        <p:spPr>
          <a:xfrm>
            <a:off x="4770266" y="3759013"/>
            <a:ext cx="111368" cy="111368"/>
          </a:xfrm>
          <a:prstGeom prst="rect">
            <a:avLst/>
          </a:prstGeom>
        </p:spPr>
      </p:pic>
      <p:pic>
        <p:nvPicPr>
          <p:cNvPr id="19" name="Image 17" descr="preencoded.png"/>
          <p:cNvPicPr>
            <a:picLocks noChangeAspect="1"/>
          </p:cNvPicPr>
          <p:nvPr/>
        </p:nvPicPr>
        <p:blipFill>
          <a:blip r:embed="rId11"/>
          <a:stretch>
            <a:fillRect/>
          </a:stretch>
        </p:blipFill>
        <p:spPr>
          <a:xfrm>
            <a:off x="4918757" y="3759013"/>
            <a:ext cx="111368" cy="111368"/>
          </a:xfrm>
          <a:prstGeom prst="rect">
            <a:avLst/>
          </a:prstGeom>
        </p:spPr>
      </p:pic>
      <p:pic>
        <p:nvPicPr>
          <p:cNvPr id="20" name="Image 18" descr="preencoded.png"/>
          <p:cNvPicPr>
            <a:picLocks noChangeAspect="1"/>
          </p:cNvPicPr>
          <p:nvPr/>
        </p:nvPicPr>
        <p:blipFill>
          <a:blip r:embed="rId11"/>
          <a:stretch>
            <a:fillRect/>
          </a:stretch>
        </p:blipFill>
        <p:spPr>
          <a:xfrm>
            <a:off x="5067248" y="3759013"/>
            <a:ext cx="111368" cy="111368"/>
          </a:xfrm>
          <a:prstGeom prst="rect">
            <a:avLst/>
          </a:prstGeom>
        </p:spPr>
      </p:pic>
      <p:pic>
        <p:nvPicPr>
          <p:cNvPr id="21" name="Image 19" descr="preencoded.png"/>
          <p:cNvPicPr>
            <a:picLocks noChangeAspect="1"/>
          </p:cNvPicPr>
          <p:nvPr/>
        </p:nvPicPr>
        <p:blipFill>
          <a:blip r:embed="rId11"/>
          <a:stretch>
            <a:fillRect/>
          </a:stretch>
        </p:blipFill>
        <p:spPr>
          <a:xfrm>
            <a:off x="5215738" y="3759013"/>
            <a:ext cx="111368" cy="111368"/>
          </a:xfrm>
          <a:prstGeom prst="rect">
            <a:avLst/>
          </a:prstGeom>
        </p:spPr>
      </p:pic>
      <p:pic>
        <p:nvPicPr>
          <p:cNvPr id="22" name="Image 20" descr="preencoded.png"/>
          <p:cNvPicPr>
            <a:picLocks noChangeAspect="1"/>
          </p:cNvPicPr>
          <p:nvPr/>
        </p:nvPicPr>
        <p:blipFill>
          <a:blip r:embed="rId11"/>
          <a:stretch>
            <a:fillRect/>
          </a:stretch>
        </p:blipFill>
        <p:spPr>
          <a:xfrm>
            <a:off x="5364229" y="3759013"/>
            <a:ext cx="111368" cy="111368"/>
          </a:xfrm>
          <a:prstGeom prst="rect">
            <a:avLst/>
          </a:prstGeom>
        </p:spPr>
      </p:pic>
      <p:pic>
        <p:nvPicPr>
          <p:cNvPr id="23" name="Image 21" descr="preencoded.png"/>
          <p:cNvPicPr>
            <a:picLocks noChangeAspect="1"/>
          </p:cNvPicPr>
          <p:nvPr/>
        </p:nvPicPr>
        <p:blipFill>
          <a:blip r:embed="rId11"/>
          <a:stretch>
            <a:fillRect/>
          </a:stretch>
        </p:blipFill>
        <p:spPr>
          <a:xfrm>
            <a:off x="5512720" y="3759013"/>
            <a:ext cx="111368" cy="111368"/>
          </a:xfrm>
          <a:prstGeom prst="rect">
            <a:avLst/>
          </a:prstGeom>
        </p:spPr>
      </p:pic>
      <p:pic>
        <p:nvPicPr>
          <p:cNvPr id="24" name="Image 22" descr="preencoded.png"/>
          <p:cNvPicPr>
            <a:picLocks noChangeAspect="1"/>
          </p:cNvPicPr>
          <p:nvPr/>
        </p:nvPicPr>
        <p:blipFill>
          <a:blip r:embed="rId11"/>
          <a:stretch>
            <a:fillRect/>
          </a:stretch>
        </p:blipFill>
        <p:spPr>
          <a:xfrm>
            <a:off x="5661211" y="3759013"/>
            <a:ext cx="111368" cy="111368"/>
          </a:xfrm>
          <a:prstGeom prst="rect">
            <a:avLst/>
          </a:prstGeom>
        </p:spPr>
      </p:pic>
      <p:pic>
        <p:nvPicPr>
          <p:cNvPr id="25" name="Image 23" descr="preencoded.png"/>
          <p:cNvPicPr>
            <a:picLocks noChangeAspect="1"/>
          </p:cNvPicPr>
          <p:nvPr/>
        </p:nvPicPr>
        <p:blipFill>
          <a:blip r:embed="rId11"/>
          <a:stretch>
            <a:fillRect/>
          </a:stretch>
        </p:blipFill>
        <p:spPr>
          <a:xfrm>
            <a:off x="5809702" y="3759013"/>
            <a:ext cx="111368" cy="111368"/>
          </a:xfrm>
          <a:prstGeom prst="rect">
            <a:avLst/>
          </a:prstGeom>
        </p:spPr>
      </p:pic>
      <p:pic>
        <p:nvPicPr>
          <p:cNvPr id="26" name="Image 24" descr="preencoded.png"/>
          <p:cNvPicPr>
            <a:picLocks noChangeAspect="1"/>
          </p:cNvPicPr>
          <p:nvPr/>
        </p:nvPicPr>
        <p:blipFill>
          <a:blip r:embed="rId11"/>
          <a:stretch>
            <a:fillRect/>
          </a:stretch>
        </p:blipFill>
        <p:spPr>
          <a:xfrm>
            <a:off x="5958192" y="3759013"/>
            <a:ext cx="111368" cy="111368"/>
          </a:xfrm>
          <a:prstGeom prst="rect">
            <a:avLst/>
          </a:prstGeom>
        </p:spPr>
      </p:pic>
      <p:pic>
        <p:nvPicPr>
          <p:cNvPr id="27" name="Image 25" descr="preencoded.png"/>
          <p:cNvPicPr>
            <a:picLocks noChangeAspect="1"/>
          </p:cNvPicPr>
          <p:nvPr/>
        </p:nvPicPr>
        <p:blipFill>
          <a:blip r:embed="rId11"/>
          <a:stretch>
            <a:fillRect/>
          </a:stretch>
        </p:blipFill>
        <p:spPr>
          <a:xfrm>
            <a:off x="6106683" y="3759013"/>
            <a:ext cx="111368" cy="111368"/>
          </a:xfrm>
          <a:prstGeom prst="rect">
            <a:avLst/>
          </a:prstGeom>
        </p:spPr>
      </p:pic>
      <p:pic>
        <p:nvPicPr>
          <p:cNvPr id="28" name="Image 26" descr="preencoded.png"/>
          <p:cNvPicPr>
            <a:picLocks noChangeAspect="1"/>
          </p:cNvPicPr>
          <p:nvPr/>
        </p:nvPicPr>
        <p:blipFill>
          <a:blip r:embed="rId12"/>
          <a:stretch>
            <a:fillRect/>
          </a:stretch>
        </p:blipFill>
        <p:spPr>
          <a:xfrm>
            <a:off x="6255174" y="3759013"/>
            <a:ext cx="111368" cy="111368"/>
          </a:xfrm>
          <a:prstGeom prst="rect">
            <a:avLst/>
          </a:prstGeom>
        </p:spPr>
      </p:pic>
      <p:pic>
        <p:nvPicPr>
          <p:cNvPr id="29" name="Image 27" descr="preencoded.png"/>
          <p:cNvPicPr>
            <a:picLocks noChangeAspect="1"/>
          </p:cNvPicPr>
          <p:nvPr/>
        </p:nvPicPr>
        <p:blipFill>
          <a:blip r:embed="rId11"/>
          <a:stretch>
            <a:fillRect/>
          </a:stretch>
        </p:blipFill>
        <p:spPr>
          <a:xfrm>
            <a:off x="6403665" y="3759013"/>
            <a:ext cx="111368" cy="111368"/>
          </a:xfrm>
          <a:prstGeom prst="rect">
            <a:avLst/>
          </a:prstGeom>
        </p:spPr>
      </p:pic>
      <p:pic>
        <p:nvPicPr>
          <p:cNvPr id="30" name="Image 28" descr="preencoded.png"/>
          <p:cNvPicPr>
            <a:picLocks noChangeAspect="1"/>
          </p:cNvPicPr>
          <p:nvPr/>
        </p:nvPicPr>
        <p:blipFill>
          <a:blip r:embed="rId11"/>
          <a:stretch>
            <a:fillRect/>
          </a:stretch>
        </p:blipFill>
        <p:spPr>
          <a:xfrm>
            <a:off x="6552156" y="3759013"/>
            <a:ext cx="111368" cy="111368"/>
          </a:xfrm>
          <a:prstGeom prst="rect">
            <a:avLst/>
          </a:prstGeom>
        </p:spPr>
      </p:pic>
      <p:pic>
        <p:nvPicPr>
          <p:cNvPr id="31" name="Image 29" descr="preencoded.png"/>
          <p:cNvPicPr>
            <a:picLocks noChangeAspect="1"/>
          </p:cNvPicPr>
          <p:nvPr/>
        </p:nvPicPr>
        <p:blipFill>
          <a:blip r:embed="rId11"/>
          <a:stretch>
            <a:fillRect/>
          </a:stretch>
        </p:blipFill>
        <p:spPr>
          <a:xfrm>
            <a:off x="6700646" y="3759013"/>
            <a:ext cx="111368" cy="111368"/>
          </a:xfrm>
          <a:prstGeom prst="rect">
            <a:avLst/>
          </a:prstGeom>
        </p:spPr>
      </p:pic>
      <p:pic>
        <p:nvPicPr>
          <p:cNvPr id="32" name="Image 30" descr="preencoded.png"/>
          <p:cNvPicPr>
            <a:picLocks noChangeAspect="1"/>
          </p:cNvPicPr>
          <p:nvPr/>
        </p:nvPicPr>
        <p:blipFill>
          <a:blip r:embed="rId11"/>
          <a:stretch>
            <a:fillRect/>
          </a:stretch>
        </p:blipFill>
        <p:spPr>
          <a:xfrm>
            <a:off x="6849137" y="3759013"/>
            <a:ext cx="111368" cy="111368"/>
          </a:xfrm>
          <a:prstGeom prst="rect">
            <a:avLst/>
          </a:prstGeom>
        </p:spPr>
      </p:pic>
      <p:pic>
        <p:nvPicPr>
          <p:cNvPr id="33" name="Image 31" descr="preencoded.png"/>
          <p:cNvPicPr>
            <a:picLocks noChangeAspect="1"/>
          </p:cNvPicPr>
          <p:nvPr/>
        </p:nvPicPr>
        <p:blipFill>
          <a:blip r:embed="rId12"/>
          <a:stretch>
            <a:fillRect/>
          </a:stretch>
        </p:blipFill>
        <p:spPr>
          <a:xfrm>
            <a:off x="6997628" y="3759013"/>
            <a:ext cx="111368" cy="111368"/>
          </a:xfrm>
          <a:prstGeom prst="rect">
            <a:avLst/>
          </a:prstGeom>
        </p:spPr>
      </p:pic>
      <p:pic>
        <p:nvPicPr>
          <p:cNvPr id="34" name="Image 32" descr="preencoded.png"/>
          <p:cNvPicPr>
            <a:picLocks noChangeAspect="1"/>
          </p:cNvPicPr>
          <p:nvPr/>
        </p:nvPicPr>
        <p:blipFill>
          <a:blip r:embed="rId11"/>
          <a:stretch>
            <a:fillRect/>
          </a:stretch>
        </p:blipFill>
        <p:spPr>
          <a:xfrm>
            <a:off x="7146119" y="3759013"/>
            <a:ext cx="111368" cy="111368"/>
          </a:xfrm>
          <a:prstGeom prst="rect">
            <a:avLst/>
          </a:prstGeom>
        </p:spPr>
      </p:pic>
      <p:pic>
        <p:nvPicPr>
          <p:cNvPr id="35" name="Image 33" descr="preencoded.png"/>
          <p:cNvPicPr>
            <a:picLocks noChangeAspect="1"/>
          </p:cNvPicPr>
          <p:nvPr/>
        </p:nvPicPr>
        <p:blipFill>
          <a:blip r:embed="rId11"/>
          <a:stretch>
            <a:fillRect/>
          </a:stretch>
        </p:blipFill>
        <p:spPr>
          <a:xfrm>
            <a:off x="7294609" y="3759013"/>
            <a:ext cx="111368" cy="111368"/>
          </a:xfrm>
          <a:prstGeom prst="rect">
            <a:avLst/>
          </a:prstGeom>
        </p:spPr>
      </p:pic>
      <p:pic>
        <p:nvPicPr>
          <p:cNvPr id="36" name="Image 34" descr="preencoded.png"/>
          <p:cNvPicPr>
            <a:picLocks noChangeAspect="1"/>
          </p:cNvPicPr>
          <p:nvPr/>
        </p:nvPicPr>
        <p:blipFill>
          <a:blip r:embed="rId11"/>
          <a:stretch>
            <a:fillRect/>
          </a:stretch>
        </p:blipFill>
        <p:spPr>
          <a:xfrm>
            <a:off x="7443100" y="3759013"/>
            <a:ext cx="111368" cy="111368"/>
          </a:xfrm>
          <a:prstGeom prst="rect">
            <a:avLst/>
          </a:prstGeom>
        </p:spPr>
      </p:pic>
      <p:pic>
        <p:nvPicPr>
          <p:cNvPr id="37" name="Image 35" descr="preencoded.png"/>
          <p:cNvPicPr>
            <a:picLocks noChangeAspect="1"/>
          </p:cNvPicPr>
          <p:nvPr/>
        </p:nvPicPr>
        <p:blipFill>
          <a:blip r:embed="rId11"/>
          <a:stretch>
            <a:fillRect/>
          </a:stretch>
        </p:blipFill>
        <p:spPr>
          <a:xfrm>
            <a:off x="7591591" y="3759013"/>
            <a:ext cx="111368" cy="111368"/>
          </a:xfrm>
          <a:prstGeom prst="rect">
            <a:avLst/>
          </a:prstGeom>
        </p:spPr>
      </p:pic>
      <p:pic>
        <p:nvPicPr>
          <p:cNvPr id="38" name="Image 36" descr="preencoded.png"/>
          <p:cNvPicPr>
            <a:picLocks noChangeAspect="1"/>
          </p:cNvPicPr>
          <p:nvPr/>
        </p:nvPicPr>
        <p:blipFill>
          <a:blip r:embed="rId11"/>
          <a:stretch>
            <a:fillRect/>
          </a:stretch>
        </p:blipFill>
        <p:spPr>
          <a:xfrm>
            <a:off x="7740082" y="3759013"/>
            <a:ext cx="111368" cy="111368"/>
          </a:xfrm>
          <a:prstGeom prst="rect">
            <a:avLst/>
          </a:prstGeom>
        </p:spPr>
      </p:pic>
      <p:pic>
        <p:nvPicPr>
          <p:cNvPr id="39" name="Image 37" descr="preencoded.png"/>
          <p:cNvPicPr>
            <a:picLocks noChangeAspect="1"/>
          </p:cNvPicPr>
          <p:nvPr/>
        </p:nvPicPr>
        <p:blipFill>
          <a:blip r:embed="rId11"/>
          <a:stretch>
            <a:fillRect/>
          </a:stretch>
        </p:blipFill>
        <p:spPr>
          <a:xfrm>
            <a:off x="7888573" y="3759013"/>
            <a:ext cx="111368" cy="111368"/>
          </a:xfrm>
          <a:prstGeom prst="rect">
            <a:avLst/>
          </a:prstGeom>
        </p:spPr>
      </p:pic>
      <p:pic>
        <p:nvPicPr>
          <p:cNvPr id="40" name="Image 38" descr="preencoded.png"/>
          <p:cNvPicPr>
            <a:picLocks noChangeAspect="1"/>
          </p:cNvPicPr>
          <p:nvPr/>
        </p:nvPicPr>
        <p:blipFill>
          <a:blip r:embed="rId11"/>
          <a:stretch>
            <a:fillRect/>
          </a:stretch>
        </p:blipFill>
        <p:spPr>
          <a:xfrm>
            <a:off x="8037063" y="3759013"/>
            <a:ext cx="111368" cy="111368"/>
          </a:xfrm>
          <a:prstGeom prst="rect">
            <a:avLst/>
          </a:prstGeom>
        </p:spPr>
      </p:pic>
      <p:pic>
        <p:nvPicPr>
          <p:cNvPr id="41" name="Image 39" descr="preencoded.png"/>
          <p:cNvPicPr>
            <a:picLocks noChangeAspect="1"/>
          </p:cNvPicPr>
          <p:nvPr/>
        </p:nvPicPr>
        <p:blipFill>
          <a:blip r:embed="rId11"/>
          <a:stretch>
            <a:fillRect/>
          </a:stretch>
        </p:blipFill>
        <p:spPr>
          <a:xfrm>
            <a:off x="8185554" y="3759013"/>
            <a:ext cx="111368" cy="111368"/>
          </a:xfrm>
          <a:prstGeom prst="rect">
            <a:avLst/>
          </a:prstGeom>
        </p:spPr>
      </p:pic>
      <p:pic>
        <p:nvPicPr>
          <p:cNvPr id="42" name="Image 40" descr="preencoded.png"/>
          <p:cNvPicPr>
            <a:picLocks noChangeAspect="1"/>
          </p:cNvPicPr>
          <p:nvPr/>
        </p:nvPicPr>
        <p:blipFill>
          <a:blip r:embed="rId14"/>
          <a:stretch>
            <a:fillRect/>
          </a:stretch>
        </p:blipFill>
        <p:spPr>
          <a:xfrm>
            <a:off x="1781889" y="4315854"/>
            <a:ext cx="148491" cy="148491"/>
          </a:xfrm>
          <a:prstGeom prst="rect">
            <a:avLst/>
          </a:prstGeom>
        </p:spPr>
      </p:pic>
      <p:pic>
        <p:nvPicPr>
          <p:cNvPr id="43" name="Image 41" descr="preencoded.png"/>
          <p:cNvPicPr>
            <a:picLocks noChangeAspect="1"/>
          </p:cNvPicPr>
          <p:nvPr/>
        </p:nvPicPr>
        <p:blipFill>
          <a:blip r:embed="rId15"/>
          <a:stretch>
            <a:fillRect/>
          </a:stretch>
        </p:blipFill>
        <p:spPr>
          <a:xfrm>
            <a:off x="1781889" y="4594275"/>
            <a:ext cx="8315484" cy="742454"/>
          </a:xfrm>
          <a:prstGeom prst="rect">
            <a:avLst/>
          </a:prstGeom>
        </p:spPr>
      </p:pic>
      <p:pic>
        <p:nvPicPr>
          <p:cNvPr id="44" name="Image 42" descr="preencoded.png"/>
          <p:cNvPicPr>
            <a:picLocks noChangeAspect="1"/>
          </p:cNvPicPr>
          <p:nvPr/>
        </p:nvPicPr>
        <p:blipFill>
          <a:blip r:embed="rId16"/>
          <a:stretch>
            <a:fillRect/>
          </a:stretch>
        </p:blipFill>
        <p:spPr>
          <a:xfrm>
            <a:off x="1948941" y="4761327"/>
            <a:ext cx="111368" cy="111368"/>
          </a:xfrm>
          <a:prstGeom prst="rect">
            <a:avLst/>
          </a:prstGeom>
        </p:spPr>
      </p:pic>
      <p:pic>
        <p:nvPicPr>
          <p:cNvPr id="45" name="Image 43" descr="preencoded.png"/>
          <p:cNvPicPr>
            <a:picLocks noChangeAspect="1"/>
          </p:cNvPicPr>
          <p:nvPr/>
        </p:nvPicPr>
        <p:blipFill>
          <a:blip r:embed="rId16"/>
          <a:stretch>
            <a:fillRect/>
          </a:stretch>
        </p:blipFill>
        <p:spPr>
          <a:xfrm>
            <a:off x="2097432" y="4761327"/>
            <a:ext cx="111368" cy="111368"/>
          </a:xfrm>
          <a:prstGeom prst="rect">
            <a:avLst/>
          </a:prstGeom>
        </p:spPr>
      </p:pic>
      <p:pic>
        <p:nvPicPr>
          <p:cNvPr id="46" name="Image 44" descr="preencoded.png"/>
          <p:cNvPicPr>
            <a:picLocks noChangeAspect="1"/>
          </p:cNvPicPr>
          <p:nvPr/>
        </p:nvPicPr>
        <p:blipFill>
          <a:blip r:embed="rId16"/>
          <a:stretch>
            <a:fillRect/>
          </a:stretch>
        </p:blipFill>
        <p:spPr>
          <a:xfrm>
            <a:off x="2245923" y="4761327"/>
            <a:ext cx="111368" cy="111368"/>
          </a:xfrm>
          <a:prstGeom prst="rect">
            <a:avLst/>
          </a:prstGeom>
        </p:spPr>
      </p:pic>
      <p:pic>
        <p:nvPicPr>
          <p:cNvPr id="47" name="Image 45" descr="preencoded.png"/>
          <p:cNvPicPr>
            <a:picLocks noChangeAspect="1"/>
          </p:cNvPicPr>
          <p:nvPr/>
        </p:nvPicPr>
        <p:blipFill>
          <a:blip r:embed="rId16"/>
          <a:stretch>
            <a:fillRect/>
          </a:stretch>
        </p:blipFill>
        <p:spPr>
          <a:xfrm>
            <a:off x="2394414" y="4761327"/>
            <a:ext cx="111368" cy="111368"/>
          </a:xfrm>
          <a:prstGeom prst="rect">
            <a:avLst/>
          </a:prstGeom>
        </p:spPr>
      </p:pic>
      <p:pic>
        <p:nvPicPr>
          <p:cNvPr id="48" name="Image 46" descr="preencoded.png"/>
          <p:cNvPicPr>
            <a:picLocks noChangeAspect="1"/>
          </p:cNvPicPr>
          <p:nvPr/>
        </p:nvPicPr>
        <p:blipFill>
          <a:blip r:embed="rId16"/>
          <a:stretch>
            <a:fillRect/>
          </a:stretch>
        </p:blipFill>
        <p:spPr>
          <a:xfrm>
            <a:off x="2542904" y="4761327"/>
            <a:ext cx="111368" cy="111368"/>
          </a:xfrm>
          <a:prstGeom prst="rect">
            <a:avLst/>
          </a:prstGeom>
        </p:spPr>
      </p:pic>
      <p:pic>
        <p:nvPicPr>
          <p:cNvPr id="49" name="Image 47" descr="preencoded.png"/>
          <p:cNvPicPr>
            <a:picLocks noChangeAspect="1"/>
          </p:cNvPicPr>
          <p:nvPr/>
        </p:nvPicPr>
        <p:blipFill>
          <a:blip r:embed="rId16"/>
          <a:stretch>
            <a:fillRect/>
          </a:stretch>
        </p:blipFill>
        <p:spPr>
          <a:xfrm>
            <a:off x="2691395" y="4761327"/>
            <a:ext cx="111368" cy="111368"/>
          </a:xfrm>
          <a:prstGeom prst="rect">
            <a:avLst/>
          </a:prstGeom>
        </p:spPr>
      </p:pic>
      <p:pic>
        <p:nvPicPr>
          <p:cNvPr id="50" name="Image 48" descr="preencoded.png"/>
          <p:cNvPicPr>
            <a:picLocks noChangeAspect="1"/>
          </p:cNvPicPr>
          <p:nvPr/>
        </p:nvPicPr>
        <p:blipFill>
          <a:blip r:embed="rId16"/>
          <a:stretch>
            <a:fillRect/>
          </a:stretch>
        </p:blipFill>
        <p:spPr>
          <a:xfrm>
            <a:off x="2839886" y="4761327"/>
            <a:ext cx="111368" cy="111368"/>
          </a:xfrm>
          <a:prstGeom prst="rect">
            <a:avLst/>
          </a:prstGeom>
        </p:spPr>
      </p:pic>
      <p:pic>
        <p:nvPicPr>
          <p:cNvPr id="51" name="Image 49" descr="preencoded.png"/>
          <p:cNvPicPr>
            <a:picLocks noChangeAspect="1"/>
          </p:cNvPicPr>
          <p:nvPr/>
        </p:nvPicPr>
        <p:blipFill>
          <a:blip r:embed="rId16"/>
          <a:stretch>
            <a:fillRect/>
          </a:stretch>
        </p:blipFill>
        <p:spPr>
          <a:xfrm>
            <a:off x="2988377" y="4761327"/>
            <a:ext cx="111368" cy="111368"/>
          </a:xfrm>
          <a:prstGeom prst="rect">
            <a:avLst/>
          </a:prstGeom>
        </p:spPr>
      </p:pic>
      <p:pic>
        <p:nvPicPr>
          <p:cNvPr id="52" name="Image 50" descr="preencoded.png"/>
          <p:cNvPicPr>
            <a:picLocks noChangeAspect="1"/>
          </p:cNvPicPr>
          <p:nvPr/>
        </p:nvPicPr>
        <p:blipFill>
          <a:blip r:embed="rId17"/>
          <a:stretch>
            <a:fillRect/>
          </a:stretch>
        </p:blipFill>
        <p:spPr>
          <a:xfrm>
            <a:off x="3136868" y="4761327"/>
            <a:ext cx="111368" cy="111368"/>
          </a:xfrm>
          <a:prstGeom prst="rect">
            <a:avLst/>
          </a:prstGeom>
        </p:spPr>
      </p:pic>
      <p:pic>
        <p:nvPicPr>
          <p:cNvPr id="53" name="Image 51" descr="preencoded.png"/>
          <p:cNvPicPr>
            <a:picLocks noChangeAspect="1"/>
          </p:cNvPicPr>
          <p:nvPr/>
        </p:nvPicPr>
        <p:blipFill>
          <a:blip r:embed="rId16"/>
          <a:stretch>
            <a:fillRect/>
          </a:stretch>
        </p:blipFill>
        <p:spPr>
          <a:xfrm>
            <a:off x="3285358" y="4761327"/>
            <a:ext cx="111368" cy="111368"/>
          </a:xfrm>
          <a:prstGeom prst="rect">
            <a:avLst/>
          </a:prstGeom>
        </p:spPr>
      </p:pic>
      <p:pic>
        <p:nvPicPr>
          <p:cNvPr id="54" name="Image 52" descr="preencoded.png"/>
          <p:cNvPicPr>
            <a:picLocks noChangeAspect="1"/>
          </p:cNvPicPr>
          <p:nvPr/>
        </p:nvPicPr>
        <p:blipFill>
          <a:blip r:embed="rId16"/>
          <a:stretch>
            <a:fillRect/>
          </a:stretch>
        </p:blipFill>
        <p:spPr>
          <a:xfrm>
            <a:off x="3433849" y="4761327"/>
            <a:ext cx="111368" cy="111368"/>
          </a:xfrm>
          <a:prstGeom prst="rect">
            <a:avLst/>
          </a:prstGeom>
        </p:spPr>
      </p:pic>
      <p:pic>
        <p:nvPicPr>
          <p:cNvPr id="55" name="Image 53" descr="preencoded.png"/>
          <p:cNvPicPr>
            <a:picLocks noChangeAspect="1"/>
          </p:cNvPicPr>
          <p:nvPr/>
        </p:nvPicPr>
        <p:blipFill>
          <a:blip r:embed="rId16"/>
          <a:stretch>
            <a:fillRect/>
          </a:stretch>
        </p:blipFill>
        <p:spPr>
          <a:xfrm>
            <a:off x="3582340" y="4761327"/>
            <a:ext cx="111368" cy="111368"/>
          </a:xfrm>
          <a:prstGeom prst="rect">
            <a:avLst/>
          </a:prstGeom>
        </p:spPr>
      </p:pic>
      <p:pic>
        <p:nvPicPr>
          <p:cNvPr id="56" name="Image 54" descr="preencoded.png"/>
          <p:cNvPicPr>
            <a:picLocks noChangeAspect="1"/>
          </p:cNvPicPr>
          <p:nvPr/>
        </p:nvPicPr>
        <p:blipFill>
          <a:blip r:embed="rId16"/>
          <a:stretch>
            <a:fillRect/>
          </a:stretch>
        </p:blipFill>
        <p:spPr>
          <a:xfrm>
            <a:off x="3730831" y="4761327"/>
            <a:ext cx="111368" cy="111368"/>
          </a:xfrm>
          <a:prstGeom prst="rect">
            <a:avLst/>
          </a:prstGeom>
        </p:spPr>
      </p:pic>
      <p:pic>
        <p:nvPicPr>
          <p:cNvPr id="57" name="Image 55" descr="preencoded.png"/>
          <p:cNvPicPr>
            <a:picLocks noChangeAspect="1"/>
          </p:cNvPicPr>
          <p:nvPr/>
        </p:nvPicPr>
        <p:blipFill>
          <a:blip r:embed="rId18"/>
          <a:stretch>
            <a:fillRect/>
          </a:stretch>
        </p:blipFill>
        <p:spPr>
          <a:xfrm>
            <a:off x="3879321" y="4761327"/>
            <a:ext cx="111368" cy="111368"/>
          </a:xfrm>
          <a:prstGeom prst="rect">
            <a:avLst/>
          </a:prstGeom>
        </p:spPr>
      </p:pic>
      <p:pic>
        <p:nvPicPr>
          <p:cNvPr id="58" name="Image 56" descr="preencoded.png"/>
          <p:cNvPicPr>
            <a:picLocks noChangeAspect="1"/>
          </p:cNvPicPr>
          <p:nvPr/>
        </p:nvPicPr>
        <p:blipFill>
          <a:blip r:embed="rId16"/>
          <a:stretch>
            <a:fillRect/>
          </a:stretch>
        </p:blipFill>
        <p:spPr>
          <a:xfrm>
            <a:off x="4027812" y="4761327"/>
            <a:ext cx="111368" cy="111368"/>
          </a:xfrm>
          <a:prstGeom prst="rect">
            <a:avLst/>
          </a:prstGeom>
        </p:spPr>
      </p:pic>
      <p:pic>
        <p:nvPicPr>
          <p:cNvPr id="59" name="Image 57" descr="preencoded.png"/>
          <p:cNvPicPr>
            <a:picLocks noChangeAspect="1"/>
          </p:cNvPicPr>
          <p:nvPr/>
        </p:nvPicPr>
        <p:blipFill>
          <a:blip r:embed="rId16"/>
          <a:stretch>
            <a:fillRect/>
          </a:stretch>
        </p:blipFill>
        <p:spPr>
          <a:xfrm>
            <a:off x="4176303" y="4761327"/>
            <a:ext cx="111368" cy="111368"/>
          </a:xfrm>
          <a:prstGeom prst="rect">
            <a:avLst/>
          </a:prstGeom>
        </p:spPr>
      </p:pic>
      <p:pic>
        <p:nvPicPr>
          <p:cNvPr id="60" name="Image 58" descr="preencoded.png"/>
          <p:cNvPicPr>
            <a:picLocks noChangeAspect="1"/>
          </p:cNvPicPr>
          <p:nvPr/>
        </p:nvPicPr>
        <p:blipFill>
          <a:blip r:embed="rId16"/>
          <a:stretch>
            <a:fillRect/>
          </a:stretch>
        </p:blipFill>
        <p:spPr>
          <a:xfrm>
            <a:off x="4324794" y="4761327"/>
            <a:ext cx="111368" cy="111368"/>
          </a:xfrm>
          <a:prstGeom prst="rect">
            <a:avLst/>
          </a:prstGeom>
        </p:spPr>
      </p:pic>
      <p:pic>
        <p:nvPicPr>
          <p:cNvPr id="61" name="Image 59" descr="preencoded.png"/>
          <p:cNvPicPr>
            <a:picLocks noChangeAspect="1"/>
          </p:cNvPicPr>
          <p:nvPr/>
        </p:nvPicPr>
        <p:blipFill>
          <a:blip r:embed="rId16"/>
          <a:stretch>
            <a:fillRect/>
          </a:stretch>
        </p:blipFill>
        <p:spPr>
          <a:xfrm>
            <a:off x="4473285" y="4761327"/>
            <a:ext cx="111368" cy="111368"/>
          </a:xfrm>
          <a:prstGeom prst="rect">
            <a:avLst/>
          </a:prstGeom>
        </p:spPr>
      </p:pic>
      <p:pic>
        <p:nvPicPr>
          <p:cNvPr id="62" name="Image 60" descr="preencoded.png"/>
          <p:cNvPicPr>
            <a:picLocks noChangeAspect="1"/>
          </p:cNvPicPr>
          <p:nvPr/>
        </p:nvPicPr>
        <p:blipFill>
          <a:blip r:embed="rId19"/>
          <a:stretch>
            <a:fillRect/>
          </a:stretch>
        </p:blipFill>
        <p:spPr>
          <a:xfrm>
            <a:off x="4621775" y="4761327"/>
            <a:ext cx="111368" cy="111368"/>
          </a:xfrm>
          <a:prstGeom prst="rect">
            <a:avLst/>
          </a:prstGeom>
        </p:spPr>
      </p:pic>
      <p:pic>
        <p:nvPicPr>
          <p:cNvPr id="63" name="Image 61" descr="preencoded.png"/>
          <p:cNvPicPr>
            <a:picLocks noChangeAspect="1"/>
          </p:cNvPicPr>
          <p:nvPr/>
        </p:nvPicPr>
        <p:blipFill>
          <a:blip r:embed="rId16"/>
          <a:stretch>
            <a:fillRect/>
          </a:stretch>
        </p:blipFill>
        <p:spPr>
          <a:xfrm>
            <a:off x="4770266" y="4761327"/>
            <a:ext cx="111368" cy="111368"/>
          </a:xfrm>
          <a:prstGeom prst="rect">
            <a:avLst/>
          </a:prstGeom>
        </p:spPr>
      </p:pic>
      <p:pic>
        <p:nvPicPr>
          <p:cNvPr id="64" name="Image 62" descr="preencoded.png"/>
          <p:cNvPicPr>
            <a:picLocks noChangeAspect="1"/>
          </p:cNvPicPr>
          <p:nvPr/>
        </p:nvPicPr>
        <p:blipFill>
          <a:blip r:embed="rId16"/>
          <a:stretch>
            <a:fillRect/>
          </a:stretch>
        </p:blipFill>
        <p:spPr>
          <a:xfrm>
            <a:off x="4918757" y="4761327"/>
            <a:ext cx="111368" cy="111368"/>
          </a:xfrm>
          <a:prstGeom prst="rect">
            <a:avLst/>
          </a:prstGeom>
        </p:spPr>
      </p:pic>
      <p:pic>
        <p:nvPicPr>
          <p:cNvPr id="65" name="Image 63" descr="preencoded.png"/>
          <p:cNvPicPr>
            <a:picLocks noChangeAspect="1"/>
          </p:cNvPicPr>
          <p:nvPr/>
        </p:nvPicPr>
        <p:blipFill>
          <a:blip r:embed="rId16"/>
          <a:stretch>
            <a:fillRect/>
          </a:stretch>
        </p:blipFill>
        <p:spPr>
          <a:xfrm>
            <a:off x="5067248" y="4761327"/>
            <a:ext cx="111368" cy="111368"/>
          </a:xfrm>
          <a:prstGeom prst="rect">
            <a:avLst/>
          </a:prstGeom>
        </p:spPr>
      </p:pic>
      <p:pic>
        <p:nvPicPr>
          <p:cNvPr id="66" name="Image 64" descr="preencoded.png"/>
          <p:cNvPicPr>
            <a:picLocks noChangeAspect="1"/>
          </p:cNvPicPr>
          <p:nvPr/>
        </p:nvPicPr>
        <p:blipFill>
          <a:blip r:embed="rId16"/>
          <a:stretch>
            <a:fillRect/>
          </a:stretch>
        </p:blipFill>
        <p:spPr>
          <a:xfrm>
            <a:off x="5215738" y="4761327"/>
            <a:ext cx="111368" cy="111368"/>
          </a:xfrm>
          <a:prstGeom prst="rect">
            <a:avLst/>
          </a:prstGeom>
        </p:spPr>
      </p:pic>
      <p:pic>
        <p:nvPicPr>
          <p:cNvPr id="67" name="Image 65" descr="preencoded.png"/>
          <p:cNvPicPr>
            <a:picLocks noChangeAspect="1"/>
          </p:cNvPicPr>
          <p:nvPr/>
        </p:nvPicPr>
        <p:blipFill>
          <a:blip r:embed="rId16"/>
          <a:stretch>
            <a:fillRect/>
          </a:stretch>
        </p:blipFill>
        <p:spPr>
          <a:xfrm>
            <a:off x="5364229" y="4761327"/>
            <a:ext cx="111368" cy="111368"/>
          </a:xfrm>
          <a:prstGeom prst="rect">
            <a:avLst/>
          </a:prstGeom>
        </p:spPr>
      </p:pic>
      <p:pic>
        <p:nvPicPr>
          <p:cNvPr id="68" name="Image 66" descr="preencoded.png"/>
          <p:cNvPicPr>
            <a:picLocks noChangeAspect="1"/>
          </p:cNvPicPr>
          <p:nvPr/>
        </p:nvPicPr>
        <p:blipFill>
          <a:blip r:embed="rId16"/>
          <a:stretch>
            <a:fillRect/>
          </a:stretch>
        </p:blipFill>
        <p:spPr>
          <a:xfrm>
            <a:off x="5512720" y="4761327"/>
            <a:ext cx="111368" cy="111368"/>
          </a:xfrm>
          <a:prstGeom prst="rect">
            <a:avLst/>
          </a:prstGeom>
        </p:spPr>
      </p:pic>
      <p:pic>
        <p:nvPicPr>
          <p:cNvPr id="69" name="Image 67" descr="preencoded.png"/>
          <p:cNvPicPr>
            <a:picLocks noChangeAspect="1"/>
          </p:cNvPicPr>
          <p:nvPr/>
        </p:nvPicPr>
        <p:blipFill>
          <a:blip r:embed="rId16"/>
          <a:stretch>
            <a:fillRect/>
          </a:stretch>
        </p:blipFill>
        <p:spPr>
          <a:xfrm>
            <a:off x="5661211" y="4761327"/>
            <a:ext cx="111368" cy="111368"/>
          </a:xfrm>
          <a:prstGeom prst="rect">
            <a:avLst/>
          </a:prstGeom>
        </p:spPr>
      </p:pic>
      <p:pic>
        <p:nvPicPr>
          <p:cNvPr id="70" name="Image 68" descr="preencoded.png"/>
          <p:cNvPicPr>
            <a:picLocks noChangeAspect="1"/>
          </p:cNvPicPr>
          <p:nvPr/>
        </p:nvPicPr>
        <p:blipFill>
          <a:blip r:embed="rId16"/>
          <a:stretch>
            <a:fillRect/>
          </a:stretch>
        </p:blipFill>
        <p:spPr>
          <a:xfrm>
            <a:off x="5809702" y="4761327"/>
            <a:ext cx="111368" cy="111368"/>
          </a:xfrm>
          <a:prstGeom prst="rect">
            <a:avLst/>
          </a:prstGeom>
        </p:spPr>
      </p:pic>
      <p:pic>
        <p:nvPicPr>
          <p:cNvPr id="71" name="Image 69" descr="preencoded.png"/>
          <p:cNvPicPr>
            <a:picLocks noChangeAspect="1"/>
          </p:cNvPicPr>
          <p:nvPr/>
        </p:nvPicPr>
        <p:blipFill>
          <a:blip r:embed="rId16"/>
          <a:stretch>
            <a:fillRect/>
          </a:stretch>
        </p:blipFill>
        <p:spPr>
          <a:xfrm>
            <a:off x="5958192" y="4761327"/>
            <a:ext cx="111368" cy="111368"/>
          </a:xfrm>
          <a:prstGeom prst="rect">
            <a:avLst/>
          </a:prstGeom>
        </p:spPr>
      </p:pic>
      <p:pic>
        <p:nvPicPr>
          <p:cNvPr id="72" name="Image 70" descr="preencoded.png"/>
          <p:cNvPicPr>
            <a:picLocks noChangeAspect="1"/>
          </p:cNvPicPr>
          <p:nvPr/>
        </p:nvPicPr>
        <p:blipFill>
          <a:blip r:embed="rId16"/>
          <a:stretch>
            <a:fillRect/>
          </a:stretch>
        </p:blipFill>
        <p:spPr>
          <a:xfrm>
            <a:off x="6106683" y="4761327"/>
            <a:ext cx="111368" cy="111368"/>
          </a:xfrm>
          <a:prstGeom prst="rect">
            <a:avLst/>
          </a:prstGeom>
        </p:spPr>
      </p:pic>
      <p:pic>
        <p:nvPicPr>
          <p:cNvPr id="73" name="Image 71" descr="preencoded.png"/>
          <p:cNvPicPr>
            <a:picLocks noChangeAspect="1"/>
          </p:cNvPicPr>
          <p:nvPr/>
        </p:nvPicPr>
        <p:blipFill>
          <a:blip r:embed="rId18"/>
          <a:stretch>
            <a:fillRect/>
          </a:stretch>
        </p:blipFill>
        <p:spPr>
          <a:xfrm>
            <a:off x="6255174" y="4761327"/>
            <a:ext cx="111368" cy="111368"/>
          </a:xfrm>
          <a:prstGeom prst="rect">
            <a:avLst/>
          </a:prstGeom>
        </p:spPr>
      </p:pic>
      <p:pic>
        <p:nvPicPr>
          <p:cNvPr id="74" name="Image 72" descr="preencoded.png"/>
          <p:cNvPicPr>
            <a:picLocks noChangeAspect="1"/>
          </p:cNvPicPr>
          <p:nvPr/>
        </p:nvPicPr>
        <p:blipFill>
          <a:blip r:embed="rId16"/>
          <a:stretch>
            <a:fillRect/>
          </a:stretch>
        </p:blipFill>
        <p:spPr>
          <a:xfrm>
            <a:off x="6403665" y="4761327"/>
            <a:ext cx="111368" cy="111368"/>
          </a:xfrm>
          <a:prstGeom prst="rect">
            <a:avLst/>
          </a:prstGeom>
        </p:spPr>
      </p:pic>
      <p:pic>
        <p:nvPicPr>
          <p:cNvPr id="75" name="Image 73" descr="preencoded.png"/>
          <p:cNvPicPr>
            <a:picLocks noChangeAspect="1"/>
          </p:cNvPicPr>
          <p:nvPr/>
        </p:nvPicPr>
        <p:blipFill>
          <a:blip r:embed="rId16"/>
          <a:stretch>
            <a:fillRect/>
          </a:stretch>
        </p:blipFill>
        <p:spPr>
          <a:xfrm>
            <a:off x="6552156" y="4761327"/>
            <a:ext cx="111368" cy="111368"/>
          </a:xfrm>
          <a:prstGeom prst="rect">
            <a:avLst/>
          </a:prstGeom>
        </p:spPr>
      </p:pic>
      <p:pic>
        <p:nvPicPr>
          <p:cNvPr id="76" name="Image 74" descr="preencoded.png"/>
          <p:cNvPicPr>
            <a:picLocks noChangeAspect="1"/>
          </p:cNvPicPr>
          <p:nvPr/>
        </p:nvPicPr>
        <p:blipFill>
          <a:blip r:embed="rId16"/>
          <a:stretch>
            <a:fillRect/>
          </a:stretch>
        </p:blipFill>
        <p:spPr>
          <a:xfrm>
            <a:off x="6700646" y="4761327"/>
            <a:ext cx="111368" cy="111368"/>
          </a:xfrm>
          <a:prstGeom prst="rect">
            <a:avLst/>
          </a:prstGeom>
        </p:spPr>
      </p:pic>
      <p:pic>
        <p:nvPicPr>
          <p:cNvPr id="77" name="Image 75" descr="preencoded.png"/>
          <p:cNvPicPr>
            <a:picLocks noChangeAspect="1"/>
          </p:cNvPicPr>
          <p:nvPr/>
        </p:nvPicPr>
        <p:blipFill>
          <a:blip r:embed="rId16"/>
          <a:stretch>
            <a:fillRect/>
          </a:stretch>
        </p:blipFill>
        <p:spPr>
          <a:xfrm>
            <a:off x="6849137" y="4761327"/>
            <a:ext cx="111368" cy="111368"/>
          </a:xfrm>
          <a:prstGeom prst="rect">
            <a:avLst/>
          </a:prstGeom>
        </p:spPr>
      </p:pic>
      <p:pic>
        <p:nvPicPr>
          <p:cNvPr id="78" name="Image 76" descr="preencoded.png"/>
          <p:cNvPicPr>
            <a:picLocks noChangeAspect="1"/>
          </p:cNvPicPr>
          <p:nvPr/>
        </p:nvPicPr>
        <p:blipFill>
          <a:blip r:embed="rId18"/>
          <a:stretch>
            <a:fillRect/>
          </a:stretch>
        </p:blipFill>
        <p:spPr>
          <a:xfrm>
            <a:off x="6997628" y="4761327"/>
            <a:ext cx="111368" cy="111368"/>
          </a:xfrm>
          <a:prstGeom prst="rect">
            <a:avLst/>
          </a:prstGeom>
        </p:spPr>
      </p:pic>
      <p:pic>
        <p:nvPicPr>
          <p:cNvPr id="79" name="Image 77" descr="preencoded.png"/>
          <p:cNvPicPr>
            <a:picLocks noChangeAspect="1"/>
          </p:cNvPicPr>
          <p:nvPr/>
        </p:nvPicPr>
        <p:blipFill>
          <a:blip r:embed="rId16"/>
          <a:stretch>
            <a:fillRect/>
          </a:stretch>
        </p:blipFill>
        <p:spPr>
          <a:xfrm>
            <a:off x="7146119" y="4761327"/>
            <a:ext cx="111368" cy="111368"/>
          </a:xfrm>
          <a:prstGeom prst="rect">
            <a:avLst/>
          </a:prstGeom>
        </p:spPr>
      </p:pic>
      <p:pic>
        <p:nvPicPr>
          <p:cNvPr id="80" name="Image 78" descr="preencoded.png"/>
          <p:cNvPicPr>
            <a:picLocks noChangeAspect="1"/>
          </p:cNvPicPr>
          <p:nvPr/>
        </p:nvPicPr>
        <p:blipFill>
          <a:blip r:embed="rId16"/>
          <a:stretch>
            <a:fillRect/>
          </a:stretch>
        </p:blipFill>
        <p:spPr>
          <a:xfrm>
            <a:off x="7294609" y="4761327"/>
            <a:ext cx="111368" cy="111368"/>
          </a:xfrm>
          <a:prstGeom prst="rect">
            <a:avLst/>
          </a:prstGeom>
        </p:spPr>
      </p:pic>
      <p:pic>
        <p:nvPicPr>
          <p:cNvPr id="81" name="Image 79" descr="preencoded.png"/>
          <p:cNvPicPr>
            <a:picLocks noChangeAspect="1"/>
          </p:cNvPicPr>
          <p:nvPr/>
        </p:nvPicPr>
        <p:blipFill>
          <a:blip r:embed="rId16"/>
          <a:stretch>
            <a:fillRect/>
          </a:stretch>
        </p:blipFill>
        <p:spPr>
          <a:xfrm>
            <a:off x="7443100" y="4761327"/>
            <a:ext cx="111368" cy="111368"/>
          </a:xfrm>
          <a:prstGeom prst="rect">
            <a:avLst/>
          </a:prstGeom>
        </p:spPr>
      </p:pic>
      <p:pic>
        <p:nvPicPr>
          <p:cNvPr id="82" name="Image 80" descr="preencoded.png"/>
          <p:cNvPicPr>
            <a:picLocks noChangeAspect="1"/>
          </p:cNvPicPr>
          <p:nvPr/>
        </p:nvPicPr>
        <p:blipFill>
          <a:blip r:embed="rId16"/>
          <a:stretch>
            <a:fillRect/>
          </a:stretch>
        </p:blipFill>
        <p:spPr>
          <a:xfrm>
            <a:off x="7591591" y="4761327"/>
            <a:ext cx="111368" cy="111368"/>
          </a:xfrm>
          <a:prstGeom prst="rect">
            <a:avLst/>
          </a:prstGeom>
        </p:spPr>
      </p:pic>
      <p:pic>
        <p:nvPicPr>
          <p:cNvPr id="83" name="Image 81" descr="preencoded.png"/>
          <p:cNvPicPr>
            <a:picLocks noChangeAspect="1"/>
          </p:cNvPicPr>
          <p:nvPr/>
        </p:nvPicPr>
        <p:blipFill>
          <a:blip r:embed="rId16"/>
          <a:stretch>
            <a:fillRect/>
          </a:stretch>
        </p:blipFill>
        <p:spPr>
          <a:xfrm>
            <a:off x="7740082" y="4761327"/>
            <a:ext cx="111368" cy="111368"/>
          </a:xfrm>
          <a:prstGeom prst="rect">
            <a:avLst/>
          </a:prstGeom>
        </p:spPr>
      </p:pic>
      <p:pic>
        <p:nvPicPr>
          <p:cNvPr id="84" name="Image 82" descr="preencoded.png"/>
          <p:cNvPicPr>
            <a:picLocks noChangeAspect="1"/>
          </p:cNvPicPr>
          <p:nvPr/>
        </p:nvPicPr>
        <p:blipFill>
          <a:blip r:embed="rId16"/>
          <a:stretch>
            <a:fillRect/>
          </a:stretch>
        </p:blipFill>
        <p:spPr>
          <a:xfrm>
            <a:off x="7888573" y="4761327"/>
            <a:ext cx="111368" cy="111368"/>
          </a:xfrm>
          <a:prstGeom prst="rect">
            <a:avLst/>
          </a:prstGeom>
        </p:spPr>
      </p:pic>
      <p:pic>
        <p:nvPicPr>
          <p:cNvPr id="85" name="Image 83" descr="preencoded.png"/>
          <p:cNvPicPr>
            <a:picLocks noChangeAspect="1"/>
          </p:cNvPicPr>
          <p:nvPr/>
        </p:nvPicPr>
        <p:blipFill>
          <a:blip r:embed="rId16"/>
          <a:stretch>
            <a:fillRect/>
          </a:stretch>
        </p:blipFill>
        <p:spPr>
          <a:xfrm>
            <a:off x="8037063" y="4761327"/>
            <a:ext cx="111368" cy="111368"/>
          </a:xfrm>
          <a:prstGeom prst="rect">
            <a:avLst/>
          </a:prstGeom>
        </p:spPr>
      </p:pic>
      <p:pic>
        <p:nvPicPr>
          <p:cNvPr id="86" name="Image 84" descr="preencoded.png"/>
          <p:cNvPicPr>
            <a:picLocks noChangeAspect="1"/>
          </p:cNvPicPr>
          <p:nvPr/>
        </p:nvPicPr>
        <p:blipFill>
          <a:blip r:embed="rId16"/>
          <a:stretch>
            <a:fillRect/>
          </a:stretch>
        </p:blipFill>
        <p:spPr>
          <a:xfrm>
            <a:off x="8185554" y="4761327"/>
            <a:ext cx="111368" cy="111368"/>
          </a:xfrm>
          <a:prstGeom prst="rect">
            <a:avLst/>
          </a:prstGeom>
        </p:spPr>
      </p:pic>
      <p:pic>
        <p:nvPicPr>
          <p:cNvPr id="87" name="Image 85" descr="preencoded.png"/>
          <p:cNvPicPr>
            <a:picLocks noChangeAspect="1"/>
          </p:cNvPicPr>
          <p:nvPr/>
        </p:nvPicPr>
        <p:blipFill>
          <a:blip r:embed="rId16"/>
          <a:stretch>
            <a:fillRect/>
          </a:stretch>
        </p:blipFill>
        <p:spPr>
          <a:xfrm>
            <a:off x="8334045" y="4761327"/>
            <a:ext cx="111368" cy="111368"/>
          </a:xfrm>
          <a:prstGeom prst="rect">
            <a:avLst/>
          </a:prstGeom>
        </p:spPr>
      </p:pic>
      <p:pic>
        <p:nvPicPr>
          <p:cNvPr id="88" name="Image 86" descr="preencoded.png"/>
          <p:cNvPicPr>
            <a:picLocks noChangeAspect="1"/>
          </p:cNvPicPr>
          <p:nvPr/>
        </p:nvPicPr>
        <p:blipFill>
          <a:blip r:embed="rId16"/>
          <a:stretch>
            <a:fillRect/>
          </a:stretch>
        </p:blipFill>
        <p:spPr>
          <a:xfrm>
            <a:off x="8482536" y="4761327"/>
            <a:ext cx="111368" cy="111368"/>
          </a:xfrm>
          <a:prstGeom prst="rect">
            <a:avLst/>
          </a:prstGeom>
        </p:spPr>
      </p:pic>
      <p:pic>
        <p:nvPicPr>
          <p:cNvPr id="89" name="Image 87" descr="preencoded.png"/>
          <p:cNvPicPr>
            <a:picLocks noChangeAspect="1"/>
          </p:cNvPicPr>
          <p:nvPr/>
        </p:nvPicPr>
        <p:blipFill>
          <a:blip r:embed="rId20"/>
          <a:stretch>
            <a:fillRect/>
          </a:stretch>
        </p:blipFill>
        <p:spPr>
          <a:xfrm>
            <a:off x="8631026" y="4761327"/>
            <a:ext cx="111368" cy="111368"/>
          </a:xfrm>
          <a:prstGeom prst="rect">
            <a:avLst/>
          </a:prstGeom>
        </p:spPr>
      </p:pic>
      <p:pic>
        <p:nvPicPr>
          <p:cNvPr id="90" name="Image 88" descr="preencoded.png"/>
          <p:cNvPicPr>
            <a:picLocks noChangeAspect="1"/>
          </p:cNvPicPr>
          <p:nvPr/>
        </p:nvPicPr>
        <p:blipFill>
          <a:blip r:embed="rId16"/>
          <a:stretch>
            <a:fillRect/>
          </a:stretch>
        </p:blipFill>
        <p:spPr>
          <a:xfrm>
            <a:off x="8779517" y="4761327"/>
            <a:ext cx="111368" cy="111368"/>
          </a:xfrm>
          <a:prstGeom prst="rect">
            <a:avLst/>
          </a:prstGeom>
        </p:spPr>
      </p:pic>
      <p:pic>
        <p:nvPicPr>
          <p:cNvPr id="91" name="Image 89" descr="preencoded.png"/>
          <p:cNvPicPr>
            <a:picLocks noChangeAspect="1"/>
          </p:cNvPicPr>
          <p:nvPr/>
        </p:nvPicPr>
        <p:blipFill>
          <a:blip r:embed="rId16"/>
          <a:stretch>
            <a:fillRect/>
          </a:stretch>
        </p:blipFill>
        <p:spPr>
          <a:xfrm>
            <a:off x="8928008" y="4761327"/>
            <a:ext cx="111368" cy="111368"/>
          </a:xfrm>
          <a:prstGeom prst="rect">
            <a:avLst/>
          </a:prstGeom>
        </p:spPr>
      </p:pic>
      <p:pic>
        <p:nvPicPr>
          <p:cNvPr id="92" name="Image 90" descr="preencoded.png"/>
          <p:cNvPicPr>
            <a:picLocks noChangeAspect="1"/>
          </p:cNvPicPr>
          <p:nvPr/>
        </p:nvPicPr>
        <p:blipFill>
          <a:blip r:embed="rId16"/>
          <a:stretch>
            <a:fillRect/>
          </a:stretch>
        </p:blipFill>
        <p:spPr>
          <a:xfrm>
            <a:off x="9076499" y="4761327"/>
            <a:ext cx="111368" cy="111368"/>
          </a:xfrm>
          <a:prstGeom prst="rect">
            <a:avLst/>
          </a:prstGeom>
        </p:spPr>
      </p:pic>
      <p:pic>
        <p:nvPicPr>
          <p:cNvPr id="93" name="Image 91" descr="preencoded.png"/>
          <p:cNvPicPr>
            <a:picLocks noChangeAspect="1"/>
          </p:cNvPicPr>
          <p:nvPr/>
        </p:nvPicPr>
        <p:blipFill>
          <a:blip r:embed="rId16"/>
          <a:stretch>
            <a:fillRect/>
          </a:stretch>
        </p:blipFill>
        <p:spPr>
          <a:xfrm>
            <a:off x="9224990" y="4761327"/>
            <a:ext cx="111368" cy="111368"/>
          </a:xfrm>
          <a:prstGeom prst="rect">
            <a:avLst/>
          </a:prstGeom>
        </p:spPr>
      </p:pic>
      <p:pic>
        <p:nvPicPr>
          <p:cNvPr id="94" name="Image 92" descr="preencoded.png"/>
          <p:cNvPicPr>
            <a:picLocks noChangeAspect="1"/>
          </p:cNvPicPr>
          <p:nvPr/>
        </p:nvPicPr>
        <p:blipFill>
          <a:blip r:embed="rId18"/>
          <a:stretch>
            <a:fillRect/>
          </a:stretch>
        </p:blipFill>
        <p:spPr>
          <a:xfrm>
            <a:off x="9373480" y="4761327"/>
            <a:ext cx="111368" cy="111368"/>
          </a:xfrm>
          <a:prstGeom prst="rect">
            <a:avLst/>
          </a:prstGeom>
        </p:spPr>
      </p:pic>
      <p:pic>
        <p:nvPicPr>
          <p:cNvPr id="95" name="Image 93" descr="preencoded.png"/>
          <p:cNvPicPr>
            <a:picLocks noChangeAspect="1"/>
          </p:cNvPicPr>
          <p:nvPr/>
        </p:nvPicPr>
        <p:blipFill>
          <a:blip r:embed="rId16"/>
          <a:stretch>
            <a:fillRect/>
          </a:stretch>
        </p:blipFill>
        <p:spPr>
          <a:xfrm>
            <a:off x="9521971" y="4761327"/>
            <a:ext cx="111368" cy="111368"/>
          </a:xfrm>
          <a:prstGeom prst="rect">
            <a:avLst/>
          </a:prstGeom>
        </p:spPr>
      </p:pic>
      <p:pic>
        <p:nvPicPr>
          <p:cNvPr id="96" name="Image 94" descr="preencoded.png"/>
          <p:cNvPicPr>
            <a:picLocks noChangeAspect="1"/>
          </p:cNvPicPr>
          <p:nvPr/>
        </p:nvPicPr>
        <p:blipFill>
          <a:blip r:embed="rId16"/>
          <a:stretch>
            <a:fillRect/>
          </a:stretch>
        </p:blipFill>
        <p:spPr>
          <a:xfrm>
            <a:off x="9670462" y="4761327"/>
            <a:ext cx="111368" cy="111368"/>
          </a:xfrm>
          <a:prstGeom prst="rect">
            <a:avLst/>
          </a:prstGeom>
        </p:spPr>
      </p:pic>
      <p:pic>
        <p:nvPicPr>
          <p:cNvPr id="97" name="Image 95" descr="preencoded.png"/>
          <p:cNvPicPr>
            <a:picLocks noChangeAspect="1"/>
          </p:cNvPicPr>
          <p:nvPr/>
        </p:nvPicPr>
        <p:blipFill>
          <a:blip r:embed="rId16"/>
          <a:stretch>
            <a:fillRect/>
          </a:stretch>
        </p:blipFill>
        <p:spPr>
          <a:xfrm>
            <a:off x="9818953" y="4761327"/>
            <a:ext cx="111368" cy="111368"/>
          </a:xfrm>
          <a:prstGeom prst="rect">
            <a:avLst/>
          </a:prstGeom>
        </p:spPr>
      </p:pic>
      <p:pic>
        <p:nvPicPr>
          <p:cNvPr id="98" name="Image 96" descr="preencoded.png"/>
          <p:cNvPicPr>
            <a:picLocks noChangeAspect="1"/>
          </p:cNvPicPr>
          <p:nvPr/>
        </p:nvPicPr>
        <p:blipFill>
          <a:blip r:embed="rId16"/>
          <a:stretch>
            <a:fillRect/>
          </a:stretch>
        </p:blipFill>
        <p:spPr>
          <a:xfrm>
            <a:off x="1948941" y="4909818"/>
            <a:ext cx="111368" cy="111368"/>
          </a:xfrm>
          <a:prstGeom prst="rect">
            <a:avLst/>
          </a:prstGeom>
        </p:spPr>
      </p:pic>
      <p:pic>
        <p:nvPicPr>
          <p:cNvPr id="99" name="Image 97" descr="preencoded.png"/>
          <p:cNvPicPr>
            <a:picLocks noChangeAspect="1"/>
          </p:cNvPicPr>
          <p:nvPr/>
        </p:nvPicPr>
        <p:blipFill>
          <a:blip r:embed="rId16"/>
          <a:stretch>
            <a:fillRect/>
          </a:stretch>
        </p:blipFill>
        <p:spPr>
          <a:xfrm>
            <a:off x="2097432" y="4909818"/>
            <a:ext cx="111368" cy="111368"/>
          </a:xfrm>
          <a:prstGeom prst="rect">
            <a:avLst/>
          </a:prstGeom>
        </p:spPr>
      </p:pic>
      <p:pic>
        <p:nvPicPr>
          <p:cNvPr id="100" name="Image 98" descr="preencoded.png"/>
          <p:cNvPicPr>
            <a:picLocks noChangeAspect="1"/>
          </p:cNvPicPr>
          <p:nvPr/>
        </p:nvPicPr>
        <p:blipFill>
          <a:blip r:embed="rId16"/>
          <a:stretch>
            <a:fillRect/>
          </a:stretch>
        </p:blipFill>
        <p:spPr>
          <a:xfrm>
            <a:off x="2245923" y="4909818"/>
            <a:ext cx="111368" cy="111368"/>
          </a:xfrm>
          <a:prstGeom prst="rect">
            <a:avLst/>
          </a:prstGeom>
        </p:spPr>
      </p:pic>
      <p:pic>
        <p:nvPicPr>
          <p:cNvPr id="101" name="Image 99" descr="preencoded.png"/>
          <p:cNvPicPr>
            <a:picLocks noChangeAspect="1"/>
          </p:cNvPicPr>
          <p:nvPr/>
        </p:nvPicPr>
        <p:blipFill>
          <a:blip r:embed="rId16"/>
          <a:stretch>
            <a:fillRect/>
          </a:stretch>
        </p:blipFill>
        <p:spPr>
          <a:xfrm>
            <a:off x="2394414" y="4909818"/>
            <a:ext cx="111368" cy="111368"/>
          </a:xfrm>
          <a:prstGeom prst="rect">
            <a:avLst/>
          </a:prstGeom>
        </p:spPr>
      </p:pic>
      <p:pic>
        <p:nvPicPr>
          <p:cNvPr id="102" name="Image 100" descr="preencoded.png"/>
          <p:cNvPicPr>
            <a:picLocks noChangeAspect="1"/>
          </p:cNvPicPr>
          <p:nvPr/>
        </p:nvPicPr>
        <p:blipFill>
          <a:blip r:embed="rId16"/>
          <a:stretch>
            <a:fillRect/>
          </a:stretch>
        </p:blipFill>
        <p:spPr>
          <a:xfrm>
            <a:off x="2542904" y="4909818"/>
            <a:ext cx="111368" cy="111368"/>
          </a:xfrm>
          <a:prstGeom prst="rect">
            <a:avLst/>
          </a:prstGeom>
        </p:spPr>
      </p:pic>
      <p:pic>
        <p:nvPicPr>
          <p:cNvPr id="103" name="Image 101" descr="preencoded.png"/>
          <p:cNvPicPr>
            <a:picLocks noChangeAspect="1"/>
          </p:cNvPicPr>
          <p:nvPr/>
        </p:nvPicPr>
        <p:blipFill>
          <a:blip r:embed="rId16"/>
          <a:stretch>
            <a:fillRect/>
          </a:stretch>
        </p:blipFill>
        <p:spPr>
          <a:xfrm>
            <a:off x="2691395" y="4909818"/>
            <a:ext cx="111368" cy="111368"/>
          </a:xfrm>
          <a:prstGeom prst="rect">
            <a:avLst/>
          </a:prstGeom>
        </p:spPr>
      </p:pic>
      <p:pic>
        <p:nvPicPr>
          <p:cNvPr id="104" name="Image 102" descr="preencoded.png"/>
          <p:cNvPicPr>
            <a:picLocks noChangeAspect="1"/>
          </p:cNvPicPr>
          <p:nvPr/>
        </p:nvPicPr>
        <p:blipFill>
          <a:blip r:embed="rId16"/>
          <a:stretch>
            <a:fillRect/>
          </a:stretch>
        </p:blipFill>
        <p:spPr>
          <a:xfrm>
            <a:off x="2839886" y="4909818"/>
            <a:ext cx="111368" cy="111368"/>
          </a:xfrm>
          <a:prstGeom prst="rect">
            <a:avLst/>
          </a:prstGeom>
        </p:spPr>
      </p:pic>
      <p:pic>
        <p:nvPicPr>
          <p:cNvPr id="105" name="Image 103" descr="preencoded.png"/>
          <p:cNvPicPr>
            <a:picLocks noChangeAspect="1"/>
          </p:cNvPicPr>
          <p:nvPr/>
        </p:nvPicPr>
        <p:blipFill>
          <a:blip r:embed="rId16"/>
          <a:stretch>
            <a:fillRect/>
          </a:stretch>
        </p:blipFill>
        <p:spPr>
          <a:xfrm>
            <a:off x="2988377" y="4909818"/>
            <a:ext cx="111368" cy="111368"/>
          </a:xfrm>
          <a:prstGeom prst="rect">
            <a:avLst/>
          </a:prstGeom>
        </p:spPr>
      </p:pic>
      <p:pic>
        <p:nvPicPr>
          <p:cNvPr id="106" name="Image 104" descr="preencoded.png"/>
          <p:cNvPicPr>
            <a:picLocks noChangeAspect="1"/>
          </p:cNvPicPr>
          <p:nvPr/>
        </p:nvPicPr>
        <p:blipFill>
          <a:blip r:embed="rId17"/>
          <a:stretch>
            <a:fillRect/>
          </a:stretch>
        </p:blipFill>
        <p:spPr>
          <a:xfrm>
            <a:off x="3136868" y="4909818"/>
            <a:ext cx="111368" cy="111368"/>
          </a:xfrm>
          <a:prstGeom prst="rect">
            <a:avLst/>
          </a:prstGeom>
        </p:spPr>
      </p:pic>
      <p:pic>
        <p:nvPicPr>
          <p:cNvPr id="107" name="Image 105" descr="preencoded.png"/>
          <p:cNvPicPr>
            <a:picLocks noChangeAspect="1"/>
          </p:cNvPicPr>
          <p:nvPr/>
        </p:nvPicPr>
        <p:blipFill>
          <a:blip r:embed="rId16"/>
          <a:stretch>
            <a:fillRect/>
          </a:stretch>
        </p:blipFill>
        <p:spPr>
          <a:xfrm>
            <a:off x="3285358" y="4909818"/>
            <a:ext cx="111368" cy="111368"/>
          </a:xfrm>
          <a:prstGeom prst="rect">
            <a:avLst/>
          </a:prstGeom>
        </p:spPr>
      </p:pic>
      <p:pic>
        <p:nvPicPr>
          <p:cNvPr id="108" name="Image 106" descr="preencoded.png"/>
          <p:cNvPicPr>
            <a:picLocks noChangeAspect="1"/>
          </p:cNvPicPr>
          <p:nvPr/>
        </p:nvPicPr>
        <p:blipFill>
          <a:blip r:embed="rId16"/>
          <a:stretch>
            <a:fillRect/>
          </a:stretch>
        </p:blipFill>
        <p:spPr>
          <a:xfrm>
            <a:off x="3433849" y="4909818"/>
            <a:ext cx="111368" cy="111368"/>
          </a:xfrm>
          <a:prstGeom prst="rect">
            <a:avLst/>
          </a:prstGeom>
        </p:spPr>
      </p:pic>
      <p:pic>
        <p:nvPicPr>
          <p:cNvPr id="109" name="Image 107" descr="preencoded.png"/>
          <p:cNvPicPr>
            <a:picLocks noChangeAspect="1"/>
          </p:cNvPicPr>
          <p:nvPr/>
        </p:nvPicPr>
        <p:blipFill>
          <a:blip r:embed="rId16"/>
          <a:stretch>
            <a:fillRect/>
          </a:stretch>
        </p:blipFill>
        <p:spPr>
          <a:xfrm>
            <a:off x="3582340" y="4909818"/>
            <a:ext cx="111368" cy="111368"/>
          </a:xfrm>
          <a:prstGeom prst="rect">
            <a:avLst/>
          </a:prstGeom>
        </p:spPr>
      </p:pic>
      <p:pic>
        <p:nvPicPr>
          <p:cNvPr id="110" name="Image 108" descr="preencoded.png"/>
          <p:cNvPicPr>
            <a:picLocks noChangeAspect="1"/>
          </p:cNvPicPr>
          <p:nvPr/>
        </p:nvPicPr>
        <p:blipFill>
          <a:blip r:embed="rId16"/>
          <a:stretch>
            <a:fillRect/>
          </a:stretch>
        </p:blipFill>
        <p:spPr>
          <a:xfrm>
            <a:off x="3730831" y="4909818"/>
            <a:ext cx="111368" cy="111368"/>
          </a:xfrm>
          <a:prstGeom prst="rect">
            <a:avLst/>
          </a:prstGeom>
        </p:spPr>
      </p:pic>
      <p:pic>
        <p:nvPicPr>
          <p:cNvPr id="111" name="Image 109" descr="preencoded.png"/>
          <p:cNvPicPr>
            <a:picLocks noChangeAspect="1"/>
          </p:cNvPicPr>
          <p:nvPr/>
        </p:nvPicPr>
        <p:blipFill>
          <a:blip r:embed="rId18"/>
          <a:stretch>
            <a:fillRect/>
          </a:stretch>
        </p:blipFill>
        <p:spPr>
          <a:xfrm>
            <a:off x="3879321" y="4909818"/>
            <a:ext cx="111368" cy="111368"/>
          </a:xfrm>
          <a:prstGeom prst="rect">
            <a:avLst/>
          </a:prstGeom>
        </p:spPr>
      </p:pic>
      <p:pic>
        <p:nvPicPr>
          <p:cNvPr id="112" name="Image 110" descr="preencoded.png"/>
          <p:cNvPicPr>
            <a:picLocks noChangeAspect="1"/>
          </p:cNvPicPr>
          <p:nvPr/>
        </p:nvPicPr>
        <p:blipFill>
          <a:blip r:embed="rId16"/>
          <a:stretch>
            <a:fillRect/>
          </a:stretch>
        </p:blipFill>
        <p:spPr>
          <a:xfrm>
            <a:off x="4027812" y="4909818"/>
            <a:ext cx="111368" cy="111368"/>
          </a:xfrm>
          <a:prstGeom prst="rect">
            <a:avLst/>
          </a:prstGeom>
        </p:spPr>
      </p:pic>
      <p:pic>
        <p:nvPicPr>
          <p:cNvPr id="113" name="Image 111" descr="preencoded.png"/>
          <p:cNvPicPr>
            <a:picLocks noChangeAspect="1"/>
          </p:cNvPicPr>
          <p:nvPr/>
        </p:nvPicPr>
        <p:blipFill>
          <a:blip r:embed="rId16"/>
          <a:stretch>
            <a:fillRect/>
          </a:stretch>
        </p:blipFill>
        <p:spPr>
          <a:xfrm>
            <a:off x="4176303" y="4909818"/>
            <a:ext cx="111368" cy="111368"/>
          </a:xfrm>
          <a:prstGeom prst="rect">
            <a:avLst/>
          </a:prstGeom>
        </p:spPr>
      </p:pic>
      <p:pic>
        <p:nvPicPr>
          <p:cNvPr id="114" name="Image 112" descr="preencoded.png"/>
          <p:cNvPicPr>
            <a:picLocks noChangeAspect="1"/>
          </p:cNvPicPr>
          <p:nvPr/>
        </p:nvPicPr>
        <p:blipFill>
          <a:blip r:embed="rId16"/>
          <a:stretch>
            <a:fillRect/>
          </a:stretch>
        </p:blipFill>
        <p:spPr>
          <a:xfrm>
            <a:off x="4324794" y="4909818"/>
            <a:ext cx="111368" cy="111368"/>
          </a:xfrm>
          <a:prstGeom prst="rect">
            <a:avLst/>
          </a:prstGeom>
        </p:spPr>
      </p:pic>
      <p:pic>
        <p:nvPicPr>
          <p:cNvPr id="115" name="Image 113" descr="preencoded.png"/>
          <p:cNvPicPr>
            <a:picLocks noChangeAspect="1"/>
          </p:cNvPicPr>
          <p:nvPr/>
        </p:nvPicPr>
        <p:blipFill>
          <a:blip r:embed="rId16"/>
          <a:stretch>
            <a:fillRect/>
          </a:stretch>
        </p:blipFill>
        <p:spPr>
          <a:xfrm>
            <a:off x="4473285" y="4909818"/>
            <a:ext cx="111368" cy="111368"/>
          </a:xfrm>
          <a:prstGeom prst="rect">
            <a:avLst/>
          </a:prstGeom>
        </p:spPr>
      </p:pic>
      <p:pic>
        <p:nvPicPr>
          <p:cNvPr id="116" name="Image 114" descr="preencoded.png"/>
          <p:cNvPicPr>
            <a:picLocks noChangeAspect="1"/>
          </p:cNvPicPr>
          <p:nvPr/>
        </p:nvPicPr>
        <p:blipFill>
          <a:blip r:embed="rId19"/>
          <a:stretch>
            <a:fillRect/>
          </a:stretch>
        </p:blipFill>
        <p:spPr>
          <a:xfrm>
            <a:off x="4621775" y="4909818"/>
            <a:ext cx="111368" cy="111368"/>
          </a:xfrm>
          <a:prstGeom prst="rect">
            <a:avLst/>
          </a:prstGeom>
        </p:spPr>
      </p:pic>
      <p:pic>
        <p:nvPicPr>
          <p:cNvPr id="117" name="Image 115" descr="preencoded.png"/>
          <p:cNvPicPr>
            <a:picLocks noChangeAspect="1"/>
          </p:cNvPicPr>
          <p:nvPr/>
        </p:nvPicPr>
        <p:blipFill>
          <a:blip r:embed="rId16"/>
          <a:stretch>
            <a:fillRect/>
          </a:stretch>
        </p:blipFill>
        <p:spPr>
          <a:xfrm>
            <a:off x="4770266" y="4909818"/>
            <a:ext cx="111368" cy="111368"/>
          </a:xfrm>
          <a:prstGeom prst="rect">
            <a:avLst/>
          </a:prstGeom>
        </p:spPr>
      </p:pic>
      <p:pic>
        <p:nvPicPr>
          <p:cNvPr id="118" name="Image 116" descr="preencoded.png"/>
          <p:cNvPicPr>
            <a:picLocks noChangeAspect="1"/>
          </p:cNvPicPr>
          <p:nvPr/>
        </p:nvPicPr>
        <p:blipFill>
          <a:blip r:embed="rId16"/>
          <a:stretch>
            <a:fillRect/>
          </a:stretch>
        </p:blipFill>
        <p:spPr>
          <a:xfrm>
            <a:off x="4918757" y="4909818"/>
            <a:ext cx="111368" cy="111368"/>
          </a:xfrm>
          <a:prstGeom prst="rect">
            <a:avLst/>
          </a:prstGeom>
        </p:spPr>
      </p:pic>
      <p:pic>
        <p:nvPicPr>
          <p:cNvPr id="119" name="Image 117" descr="preencoded.png"/>
          <p:cNvPicPr>
            <a:picLocks noChangeAspect="1"/>
          </p:cNvPicPr>
          <p:nvPr/>
        </p:nvPicPr>
        <p:blipFill>
          <a:blip r:embed="rId16"/>
          <a:stretch>
            <a:fillRect/>
          </a:stretch>
        </p:blipFill>
        <p:spPr>
          <a:xfrm>
            <a:off x="5067248" y="4909818"/>
            <a:ext cx="111368" cy="111368"/>
          </a:xfrm>
          <a:prstGeom prst="rect">
            <a:avLst/>
          </a:prstGeom>
        </p:spPr>
      </p:pic>
      <p:pic>
        <p:nvPicPr>
          <p:cNvPr id="120" name="Image 118" descr="preencoded.png"/>
          <p:cNvPicPr>
            <a:picLocks noChangeAspect="1"/>
          </p:cNvPicPr>
          <p:nvPr/>
        </p:nvPicPr>
        <p:blipFill>
          <a:blip r:embed="rId16"/>
          <a:stretch>
            <a:fillRect/>
          </a:stretch>
        </p:blipFill>
        <p:spPr>
          <a:xfrm>
            <a:off x="5215738" y="4909818"/>
            <a:ext cx="111368" cy="111368"/>
          </a:xfrm>
          <a:prstGeom prst="rect">
            <a:avLst/>
          </a:prstGeom>
        </p:spPr>
      </p:pic>
      <p:pic>
        <p:nvPicPr>
          <p:cNvPr id="121" name="Image 119" descr="preencoded.png"/>
          <p:cNvPicPr>
            <a:picLocks noChangeAspect="1"/>
          </p:cNvPicPr>
          <p:nvPr/>
        </p:nvPicPr>
        <p:blipFill>
          <a:blip r:embed="rId16"/>
          <a:stretch>
            <a:fillRect/>
          </a:stretch>
        </p:blipFill>
        <p:spPr>
          <a:xfrm>
            <a:off x="5364229" y="4909818"/>
            <a:ext cx="111368" cy="111368"/>
          </a:xfrm>
          <a:prstGeom prst="rect">
            <a:avLst/>
          </a:prstGeom>
        </p:spPr>
      </p:pic>
      <p:pic>
        <p:nvPicPr>
          <p:cNvPr id="122" name="Image 120" descr="preencoded.png"/>
          <p:cNvPicPr>
            <a:picLocks noChangeAspect="1"/>
          </p:cNvPicPr>
          <p:nvPr/>
        </p:nvPicPr>
        <p:blipFill>
          <a:blip r:embed="rId16"/>
          <a:stretch>
            <a:fillRect/>
          </a:stretch>
        </p:blipFill>
        <p:spPr>
          <a:xfrm>
            <a:off x="5512720" y="4909818"/>
            <a:ext cx="111368" cy="111368"/>
          </a:xfrm>
          <a:prstGeom prst="rect">
            <a:avLst/>
          </a:prstGeom>
        </p:spPr>
      </p:pic>
      <p:pic>
        <p:nvPicPr>
          <p:cNvPr id="123" name="Image 121" descr="preencoded.png"/>
          <p:cNvPicPr>
            <a:picLocks noChangeAspect="1"/>
          </p:cNvPicPr>
          <p:nvPr/>
        </p:nvPicPr>
        <p:blipFill>
          <a:blip r:embed="rId16"/>
          <a:stretch>
            <a:fillRect/>
          </a:stretch>
        </p:blipFill>
        <p:spPr>
          <a:xfrm>
            <a:off x="5661211" y="4909818"/>
            <a:ext cx="111368" cy="111368"/>
          </a:xfrm>
          <a:prstGeom prst="rect">
            <a:avLst/>
          </a:prstGeom>
        </p:spPr>
      </p:pic>
      <p:pic>
        <p:nvPicPr>
          <p:cNvPr id="124" name="Image 122" descr="preencoded.png"/>
          <p:cNvPicPr>
            <a:picLocks noChangeAspect="1"/>
          </p:cNvPicPr>
          <p:nvPr/>
        </p:nvPicPr>
        <p:blipFill>
          <a:blip r:embed="rId16"/>
          <a:stretch>
            <a:fillRect/>
          </a:stretch>
        </p:blipFill>
        <p:spPr>
          <a:xfrm>
            <a:off x="5809702" y="4909818"/>
            <a:ext cx="111368" cy="111368"/>
          </a:xfrm>
          <a:prstGeom prst="rect">
            <a:avLst/>
          </a:prstGeom>
        </p:spPr>
      </p:pic>
      <p:pic>
        <p:nvPicPr>
          <p:cNvPr id="125" name="Image 123" descr="preencoded.png"/>
          <p:cNvPicPr>
            <a:picLocks noChangeAspect="1"/>
          </p:cNvPicPr>
          <p:nvPr/>
        </p:nvPicPr>
        <p:blipFill>
          <a:blip r:embed="rId16"/>
          <a:stretch>
            <a:fillRect/>
          </a:stretch>
        </p:blipFill>
        <p:spPr>
          <a:xfrm>
            <a:off x="5958192" y="4909818"/>
            <a:ext cx="111368" cy="111368"/>
          </a:xfrm>
          <a:prstGeom prst="rect">
            <a:avLst/>
          </a:prstGeom>
        </p:spPr>
      </p:pic>
      <p:pic>
        <p:nvPicPr>
          <p:cNvPr id="126" name="Image 124" descr="preencoded.png"/>
          <p:cNvPicPr>
            <a:picLocks noChangeAspect="1"/>
          </p:cNvPicPr>
          <p:nvPr/>
        </p:nvPicPr>
        <p:blipFill>
          <a:blip r:embed="rId16"/>
          <a:stretch>
            <a:fillRect/>
          </a:stretch>
        </p:blipFill>
        <p:spPr>
          <a:xfrm>
            <a:off x="6106683" y="4909818"/>
            <a:ext cx="111368" cy="111368"/>
          </a:xfrm>
          <a:prstGeom prst="rect">
            <a:avLst/>
          </a:prstGeom>
        </p:spPr>
      </p:pic>
      <p:pic>
        <p:nvPicPr>
          <p:cNvPr id="127" name="Image 125" descr="preencoded.png"/>
          <p:cNvPicPr>
            <a:picLocks noChangeAspect="1"/>
          </p:cNvPicPr>
          <p:nvPr/>
        </p:nvPicPr>
        <p:blipFill>
          <a:blip r:embed="rId18"/>
          <a:stretch>
            <a:fillRect/>
          </a:stretch>
        </p:blipFill>
        <p:spPr>
          <a:xfrm>
            <a:off x="6255174" y="4909818"/>
            <a:ext cx="111368" cy="111368"/>
          </a:xfrm>
          <a:prstGeom prst="rect">
            <a:avLst/>
          </a:prstGeom>
        </p:spPr>
      </p:pic>
      <p:pic>
        <p:nvPicPr>
          <p:cNvPr id="128" name="Image 126" descr="preencoded.png"/>
          <p:cNvPicPr>
            <a:picLocks noChangeAspect="1"/>
          </p:cNvPicPr>
          <p:nvPr/>
        </p:nvPicPr>
        <p:blipFill>
          <a:blip r:embed="rId16"/>
          <a:stretch>
            <a:fillRect/>
          </a:stretch>
        </p:blipFill>
        <p:spPr>
          <a:xfrm>
            <a:off x="6403665" y="4909818"/>
            <a:ext cx="111368" cy="111368"/>
          </a:xfrm>
          <a:prstGeom prst="rect">
            <a:avLst/>
          </a:prstGeom>
        </p:spPr>
      </p:pic>
      <p:pic>
        <p:nvPicPr>
          <p:cNvPr id="129" name="Image 127" descr="preencoded.png"/>
          <p:cNvPicPr>
            <a:picLocks noChangeAspect="1"/>
          </p:cNvPicPr>
          <p:nvPr/>
        </p:nvPicPr>
        <p:blipFill>
          <a:blip r:embed="rId16"/>
          <a:stretch>
            <a:fillRect/>
          </a:stretch>
        </p:blipFill>
        <p:spPr>
          <a:xfrm>
            <a:off x="6552156" y="4909818"/>
            <a:ext cx="111368" cy="111368"/>
          </a:xfrm>
          <a:prstGeom prst="rect">
            <a:avLst/>
          </a:prstGeom>
        </p:spPr>
      </p:pic>
      <p:pic>
        <p:nvPicPr>
          <p:cNvPr id="130" name="Image 128" descr="preencoded.png"/>
          <p:cNvPicPr>
            <a:picLocks noChangeAspect="1"/>
          </p:cNvPicPr>
          <p:nvPr/>
        </p:nvPicPr>
        <p:blipFill>
          <a:blip r:embed="rId16"/>
          <a:stretch>
            <a:fillRect/>
          </a:stretch>
        </p:blipFill>
        <p:spPr>
          <a:xfrm>
            <a:off x="6700646" y="4909818"/>
            <a:ext cx="111368" cy="111368"/>
          </a:xfrm>
          <a:prstGeom prst="rect">
            <a:avLst/>
          </a:prstGeom>
        </p:spPr>
      </p:pic>
      <p:pic>
        <p:nvPicPr>
          <p:cNvPr id="131" name="Image 129" descr="preencoded.png"/>
          <p:cNvPicPr>
            <a:picLocks noChangeAspect="1"/>
          </p:cNvPicPr>
          <p:nvPr/>
        </p:nvPicPr>
        <p:blipFill>
          <a:blip r:embed="rId16"/>
          <a:stretch>
            <a:fillRect/>
          </a:stretch>
        </p:blipFill>
        <p:spPr>
          <a:xfrm>
            <a:off x="6849137" y="4909818"/>
            <a:ext cx="111368" cy="111368"/>
          </a:xfrm>
          <a:prstGeom prst="rect">
            <a:avLst/>
          </a:prstGeom>
        </p:spPr>
      </p:pic>
      <p:pic>
        <p:nvPicPr>
          <p:cNvPr id="132" name="Image 130" descr="preencoded.png"/>
          <p:cNvPicPr>
            <a:picLocks noChangeAspect="1"/>
          </p:cNvPicPr>
          <p:nvPr/>
        </p:nvPicPr>
        <p:blipFill>
          <a:blip r:embed="rId18"/>
          <a:stretch>
            <a:fillRect/>
          </a:stretch>
        </p:blipFill>
        <p:spPr>
          <a:xfrm>
            <a:off x="6997628" y="4909818"/>
            <a:ext cx="111368" cy="111368"/>
          </a:xfrm>
          <a:prstGeom prst="rect">
            <a:avLst/>
          </a:prstGeom>
        </p:spPr>
      </p:pic>
      <p:pic>
        <p:nvPicPr>
          <p:cNvPr id="133" name="Image 131" descr="preencoded.png"/>
          <p:cNvPicPr>
            <a:picLocks noChangeAspect="1"/>
          </p:cNvPicPr>
          <p:nvPr/>
        </p:nvPicPr>
        <p:blipFill>
          <a:blip r:embed="rId16"/>
          <a:stretch>
            <a:fillRect/>
          </a:stretch>
        </p:blipFill>
        <p:spPr>
          <a:xfrm>
            <a:off x="7146119" y="4909818"/>
            <a:ext cx="111368" cy="111368"/>
          </a:xfrm>
          <a:prstGeom prst="rect">
            <a:avLst/>
          </a:prstGeom>
        </p:spPr>
      </p:pic>
      <p:pic>
        <p:nvPicPr>
          <p:cNvPr id="134" name="Image 132" descr="preencoded.png"/>
          <p:cNvPicPr>
            <a:picLocks noChangeAspect="1"/>
          </p:cNvPicPr>
          <p:nvPr/>
        </p:nvPicPr>
        <p:blipFill>
          <a:blip r:embed="rId16"/>
          <a:stretch>
            <a:fillRect/>
          </a:stretch>
        </p:blipFill>
        <p:spPr>
          <a:xfrm>
            <a:off x="7294609" y="4909818"/>
            <a:ext cx="111368" cy="111368"/>
          </a:xfrm>
          <a:prstGeom prst="rect">
            <a:avLst/>
          </a:prstGeom>
        </p:spPr>
      </p:pic>
      <p:pic>
        <p:nvPicPr>
          <p:cNvPr id="135" name="Image 133" descr="preencoded.png"/>
          <p:cNvPicPr>
            <a:picLocks noChangeAspect="1"/>
          </p:cNvPicPr>
          <p:nvPr/>
        </p:nvPicPr>
        <p:blipFill>
          <a:blip r:embed="rId16"/>
          <a:stretch>
            <a:fillRect/>
          </a:stretch>
        </p:blipFill>
        <p:spPr>
          <a:xfrm>
            <a:off x="7443100" y="4909818"/>
            <a:ext cx="111368" cy="111368"/>
          </a:xfrm>
          <a:prstGeom prst="rect">
            <a:avLst/>
          </a:prstGeom>
        </p:spPr>
      </p:pic>
      <p:pic>
        <p:nvPicPr>
          <p:cNvPr id="136" name="Image 134" descr="preencoded.png"/>
          <p:cNvPicPr>
            <a:picLocks noChangeAspect="1"/>
          </p:cNvPicPr>
          <p:nvPr/>
        </p:nvPicPr>
        <p:blipFill>
          <a:blip r:embed="rId16"/>
          <a:stretch>
            <a:fillRect/>
          </a:stretch>
        </p:blipFill>
        <p:spPr>
          <a:xfrm>
            <a:off x="7591591" y="4909818"/>
            <a:ext cx="111368" cy="111368"/>
          </a:xfrm>
          <a:prstGeom prst="rect">
            <a:avLst/>
          </a:prstGeom>
        </p:spPr>
      </p:pic>
      <p:pic>
        <p:nvPicPr>
          <p:cNvPr id="137" name="Image 135" descr="preencoded.png"/>
          <p:cNvPicPr>
            <a:picLocks noChangeAspect="1"/>
          </p:cNvPicPr>
          <p:nvPr/>
        </p:nvPicPr>
        <p:blipFill>
          <a:blip r:embed="rId16"/>
          <a:stretch>
            <a:fillRect/>
          </a:stretch>
        </p:blipFill>
        <p:spPr>
          <a:xfrm>
            <a:off x="7740082" y="4909818"/>
            <a:ext cx="111368" cy="111368"/>
          </a:xfrm>
          <a:prstGeom prst="rect">
            <a:avLst/>
          </a:prstGeom>
        </p:spPr>
      </p:pic>
      <p:pic>
        <p:nvPicPr>
          <p:cNvPr id="138" name="Image 136" descr="preencoded.png"/>
          <p:cNvPicPr>
            <a:picLocks noChangeAspect="1"/>
          </p:cNvPicPr>
          <p:nvPr/>
        </p:nvPicPr>
        <p:blipFill>
          <a:blip r:embed="rId16"/>
          <a:stretch>
            <a:fillRect/>
          </a:stretch>
        </p:blipFill>
        <p:spPr>
          <a:xfrm>
            <a:off x="7888573" y="4909818"/>
            <a:ext cx="111368" cy="111368"/>
          </a:xfrm>
          <a:prstGeom prst="rect">
            <a:avLst/>
          </a:prstGeom>
        </p:spPr>
      </p:pic>
      <p:pic>
        <p:nvPicPr>
          <p:cNvPr id="139" name="Image 137" descr="preencoded.png"/>
          <p:cNvPicPr>
            <a:picLocks noChangeAspect="1"/>
          </p:cNvPicPr>
          <p:nvPr/>
        </p:nvPicPr>
        <p:blipFill>
          <a:blip r:embed="rId16"/>
          <a:stretch>
            <a:fillRect/>
          </a:stretch>
        </p:blipFill>
        <p:spPr>
          <a:xfrm>
            <a:off x="8037063" y="4909818"/>
            <a:ext cx="111368" cy="111368"/>
          </a:xfrm>
          <a:prstGeom prst="rect">
            <a:avLst/>
          </a:prstGeom>
        </p:spPr>
      </p:pic>
      <p:pic>
        <p:nvPicPr>
          <p:cNvPr id="140" name="Image 138" descr="preencoded.png"/>
          <p:cNvPicPr>
            <a:picLocks noChangeAspect="1"/>
          </p:cNvPicPr>
          <p:nvPr/>
        </p:nvPicPr>
        <p:blipFill>
          <a:blip r:embed="rId16"/>
          <a:stretch>
            <a:fillRect/>
          </a:stretch>
        </p:blipFill>
        <p:spPr>
          <a:xfrm>
            <a:off x="8185554" y="4909818"/>
            <a:ext cx="111368" cy="111368"/>
          </a:xfrm>
          <a:prstGeom prst="rect">
            <a:avLst/>
          </a:prstGeom>
        </p:spPr>
      </p:pic>
      <p:pic>
        <p:nvPicPr>
          <p:cNvPr id="141" name="Image 139" descr="preencoded.png"/>
          <p:cNvPicPr>
            <a:picLocks noChangeAspect="1"/>
          </p:cNvPicPr>
          <p:nvPr/>
        </p:nvPicPr>
        <p:blipFill>
          <a:blip r:embed="rId16"/>
          <a:stretch>
            <a:fillRect/>
          </a:stretch>
        </p:blipFill>
        <p:spPr>
          <a:xfrm>
            <a:off x="8334045" y="4909818"/>
            <a:ext cx="111368" cy="111368"/>
          </a:xfrm>
          <a:prstGeom prst="rect">
            <a:avLst/>
          </a:prstGeom>
        </p:spPr>
      </p:pic>
      <p:pic>
        <p:nvPicPr>
          <p:cNvPr id="142" name="Image 140" descr="preencoded.png"/>
          <p:cNvPicPr>
            <a:picLocks noChangeAspect="1"/>
          </p:cNvPicPr>
          <p:nvPr/>
        </p:nvPicPr>
        <p:blipFill>
          <a:blip r:embed="rId16"/>
          <a:stretch>
            <a:fillRect/>
          </a:stretch>
        </p:blipFill>
        <p:spPr>
          <a:xfrm>
            <a:off x="8482536" y="4909818"/>
            <a:ext cx="111368" cy="111368"/>
          </a:xfrm>
          <a:prstGeom prst="rect">
            <a:avLst/>
          </a:prstGeom>
        </p:spPr>
      </p:pic>
      <p:pic>
        <p:nvPicPr>
          <p:cNvPr id="143" name="Image 141" descr="preencoded.png"/>
          <p:cNvPicPr>
            <a:picLocks noChangeAspect="1"/>
          </p:cNvPicPr>
          <p:nvPr/>
        </p:nvPicPr>
        <p:blipFill>
          <a:blip r:embed="rId20"/>
          <a:stretch>
            <a:fillRect/>
          </a:stretch>
        </p:blipFill>
        <p:spPr>
          <a:xfrm>
            <a:off x="8631026" y="4909818"/>
            <a:ext cx="111368" cy="111368"/>
          </a:xfrm>
          <a:prstGeom prst="rect">
            <a:avLst/>
          </a:prstGeom>
        </p:spPr>
      </p:pic>
      <p:pic>
        <p:nvPicPr>
          <p:cNvPr id="144" name="Image 142" descr="preencoded.png"/>
          <p:cNvPicPr>
            <a:picLocks noChangeAspect="1"/>
          </p:cNvPicPr>
          <p:nvPr/>
        </p:nvPicPr>
        <p:blipFill>
          <a:blip r:embed="rId16"/>
          <a:stretch>
            <a:fillRect/>
          </a:stretch>
        </p:blipFill>
        <p:spPr>
          <a:xfrm>
            <a:off x="8779517" y="4909818"/>
            <a:ext cx="111368" cy="111368"/>
          </a:xfrm>
          <a:prstGeom prst="rect">
            <a:avLst/>
          </a:prstGeom>
        </p:spPr>
      </p:pic>
      <p:pic>
        <p:nvPicPr>
          <p:cNvPr id="145" name="Image 143" descr="preencoded.png"/>
          <p:cNvPicPr>
            <a:picLocks noChangeAspect="1"/>
          </p:cNvPicPr>
          <p:nvPr/>
        </p:nvPicPr>
        <p:blipFill>
          <a:blip r:embed="rId16"/>
          <a:stretch>
            <a:fillRect/>
          </a:stretch>
        </p:blipFill>
        <p:spPr>
          <a:xfrm>
            <a:off x="8928008" y="4909818"/>
            <a:ext cx="111368" cy="111368"/>
          </a:xfrm>
          <a:prstGeom prst="rect">
            <a:avLst/>
          </a:prstGeom>
        </p:spPr>
      </p:pic>
      <p:pic>
        <p:nvPicPr>
          <p:cNvPr id="146" name="Image 144" descr="preencoded.png"/>
          <p:cNvPicPr>
            <a:picLocks noChangeAspect="1"/>
          </p:cNvPicPr>
          <p:nvPr/>
        </p:nvPicPr>
        <p:blipFill>
          <a:blip r:embed="rId16"/>
          <a:stretch>
            <a:fillRect/>
          </a:stretch>
        </p:blipFill>
        <p:spPr>
          <a:xfrm>
            <a:off x="9076499" y="4909818"/>
            <a:ext cx="111368" cy="111368"/>
          </a:xfrm>
          <a:prstGeom prst="rect">
            <a:avLst/>
          </a:prstGeom>
        </p:spPr>
      </p:pic>
      <p:pic>
        <p:nvPicPr>
          <p:cNvPr id="147" name="Image 145" descr="preencoded.png"/>
          <p:cNvPicPr>
            <a:picLocks noChangeAspect="1"/>
          </p:cNvPicPr>
          <p:nvPr/>
        </p:nvPicPr>
        <p:blipFill>
          <a:blip r:embed="rId16"/>
          <a:stretch>
            <a:fillRect/>
          </a:stretch>
        </p:blipFill>
        <p:spPr>
          <a:xfrm>
            <a:off x="9224990" y="4909818"/>
            <a:ext cx="111368" cy="111368"/>
          </a:xfrm>
          <a:prstGeom prst="rect">
            <a:avLst/>
          </a:prstGeom>
        </p:spPr>
      </p:pic>
      <p:pic>
        <p:nvPicPr>
          <p:cNvPr id="148" name="Image 146" descr="preencoded.png"/>
          <p:cNvPicPr>
            <a:picLocks noChangeAspect="1"/>
          </p:cNvPicPr>
          <p:nvPr/>
        </p:nvPicPr>
        <p:blipFill>
          <a:blip r:embed="rId18"/>
          <a:stretch>
            <a:fillRect/>
          </a:stretch>
        </p:blipFill>
        <p:spPr>
          <a:xfrm>
            <a:off x="9373480" y="4909818"/>
            <a:ext cx="111368" cy="111368"/>
          </a:xfrm>
          <a:prstGeom prst="rect">
            <a:avLst/>
          </a:prstGeom>
        </p:spPr>
      </p:pic>
      <p:pic>
        <p:nvPicPr>
          <p:cNvPr id="149" name="Image 147" descr="preencoded.png"/>
          <p:cNvPicPr>
            <a:picLocks noChangeAspect="1"/>
          </p:cNvPicPr>
          <p:nvPr/>
        </p:nvPicPr>
        <p:blipFill>
          <a:blip r:embed="rId16"/>
          <a:stretch>
            <a:fillRect/>
          </a:stretch>
        </p:blipFill>
        <p:spPr>
          <a:xfrm>
            <a:off x="9521971" y="4909818"/>
            <a:ext cx="111368" cy="111368"/>
          </a:xfrm>
          <a:prstGeom prst="rect">
            <a:avLst/>
          </a:prstGeom>
        </p:spPr>
      </p:pic>
      <p:pic>
        <p:nvPicPr>
          <p:cNvPr id="150" name="Image 148" descr="preencoded.png"/>
          <p:cNvPicPr>
            <a:picLocks noChangeAspect="1"/>
          </p:cNvPicPr>
          <p:nvPr/>
        </p:nvPicPr>
        <p:blipFill>
          <a:blip r:embed="rId16"/>
          <a:stretch>
            <a:fillRect/>
          </a:stretch>
        </p:blipFill>
        <p:spPr>
          <a:xfrm>
            <a:off x="9670462" y="4909818"/>
            <a:ext cx="111368" cy="111368"/>
          </a:xfrm>
          <a:prstGeom prst="rect">
            <a:avLst/>
          </a:prstGeom>
        </p:spPr>
      </p:pic>
      <p:pic>
        <p:nvPicPr>
          <p:cNvPr id="151" name="Image 149" descr="preencoded.png"/>
          <p:cNvPicPr>
            <a:picLocks noChangeAspect="1"/>
          </p:cNvPicPr>
          <p:nvPr/>
        </p:nvPicPr>
        <p:blipFill>
          <a:blip r:embed="rId16"/>
          <a:stretch>
            <a:fillRect/>
          </a:stretch>
        </p:blipFill>
        <p:spPr>
          <a:xfrm>
            <a:off x="9818953" y="4909818"/>
            <a:ext cx="111368" cy="111368"/>
          </a:xfrm>
          <a:prstGeom prst="rect">
            <a:avLst/>
          </a:prstGeom>
        </p:spPr>
      </p:pic>
      <p:pic>
        <p:nvPicPr>
          <p:cNvPr id="152" name="Image 150" descr="preencoded.png"/>
          <p:cNvPicPr>
            <a:picLocks noChangeAspect="1"/>
          </p:cNvPicPr>
          <p:nvPr/>
        </p:nvPicPr>
        <p:blipFill>
          <a:blip r:embed="rId16"/>
          <a:stretch>
            <a:fillRect/>
          </a:stretch>
        </p:blipFill>
        <p:spPr>
          <a:xfrm>
            <a:off x="4473285" y="5058308"/>
            <a:ext cx="111368" cy="111368"/>
          </a:xfrm>
          <a:prstGeom prst="rect">
            <a:avLst/>
          </a:prstGeom>
        </p:spPr>
      </p:pic>
      <p:pic>
        <p:nvPicPr>
          <p:cNvPr id="153" name="Image 151" descr="preencoded.png"/>
          <p:cNvPicPr>
            <a:picLocks noChangeAspect="1"/>
          </p:cNvPicPr>
          <p:nvPr/>
        </p:nvPicPr>
        <p:blipFill>
          <a:blip r:embed="rId19"/>
          <a:stretch>
            <a:fillRect/>
          </a:stretch>
        </p:blipFill>
        <p:spPr>
          <a:xfrm>
            <a:off x="4621775" y="5058308"/>
            <a:ext cx="111368" cy="111368"/>
          </a:xfrm>
          <a:prstGeom prst="rect">
            <a:avLst/>
          </a:prstGeom>
        </p:spPr>
      </p:pic>
      <p:pic>
        <p:nvPicPr>
          <p:cNvPr id="154" name="Image 152" descr="preencoded.png"/>
          <p:cNvPicPr>
            <a:picLocks noChangeAspect="1"/>
          </p:cNvPicPr>
          <p:nvPr/>
        </p:nvPicPr>
        <p:blipFill>
          <a:blip r:embed="rId16"/>
          <a:stretch>
            <a:fillRect/>
          </a:stretch>
        </p:blipFill>
        <p:spPr>
          <a:xfrm>
            <a:off x="4770266" y="5058308"/>
            <a:ext cx="111368" cy="111368"/>
          </a:xfrm>
          <a:prstGeom prst="rect">
            <a:avLst/>
          </a:prstGeom>
        </p:spPr>
      </p:pic>
      <p:pic>
        <p:nvPicPr>
          <p:cNvPr id="155" name="Image 153" descr="preencoded.png"/>
          <p:cNvPicPr>
            <a:picLocks noChangeAspect="1"/>
          </p:cNvPicPr>
          <p:nvPr/>
        </p:nvPicPr>
        <p:blipFill>
          <a:blip r:embed="rId16"/>
          <a:stretch>
            <a:fillRect/>
          </a:stretch>
        </p:blipFill>
        <p:spPr>
          <a:xfrm>
            <a:off x="4918757" y="5058308"/>
            <a:ext cx="111368" cy="111368"/>
          </a:xfrm>
          <a:prstGeom prst="rect">
            <a:avLst/>
          </a:prstGeom>
        </p:spPr>
      </p:pic>
      <p:pic>
        <p:nvPicPr>
          <p:cNvPr id="156" name="Image 154" descr="preencoded.png"/>
          <p:cNvPicPr>
            <a:picLocks noChangeAspect="1"/>
          </p:cNvPicPr>
          <p:nvPr/>
        </p:nvPicPr>
        <p:blipFill>
          <a:blip r:embed="rId16"/>
          <a:stretch>
            <a:fillRect/>
          </a:stretch>
        </p:blipFill>
        <p:spPr>
          <a:xfrm>
            <a:off x="5067248" y="5058308"/>
            <a:ext cx="111368" cy="111368"/>
          </a:xfrm>
          <a:prstGeom prst="rect">
            <a:avLst/>
          </a:prstGeom>
        </p:spPr>
      </p:pic>
      <p:pic>
        <p:nvPicPr>
          <p:cNvPr id="157" name="Image 155" descr="preencoded.png"/>
          <p:cNvPicPr>
            <a:picLocks noChangeAspect="1"/>
          </p:cNvPicPr>
          <p:nvPr/>
        </p:nvPicPr>
        <p:blipFill>
          <a:blip r:embed="rId16"/>
          <a:stretch>
            <a:fillRect/>
          </a:stretch>
        </p:blipFill>
        <p:spPr>
          <a:xfrm>
            <a:off x="5215738" y="5058308"/>
            <a:ext cx="111368" cy="111368"/>
          </a:xfrm>
          <a:prstGeom prst="rect">
            <a:avLst/>
          </a:prstGeom>
        </p:spPr>
      </p:pic>
      <p:pic>
        <p:nvPicPr>
          <p:cNvPr id="158" name="Image 156" descr="preencoded.png"/>
          <p:cNvPicPr>
            <a:picLocks noChangeAspect="1"/>
          </p:cNvPicPr>
          <p:nvPr/>
        </p:nvPicPr>
        <p:blipFill>
          <a:blip r:embed="rId16"/>
          <a:stretch>
            <a:fillRect/>
          </a:stretch>
        </p:blipFill>
        <p:spPr>
          <a:xfrm>
            <a:off x="5364229" y="5058308"/>
            <a:ext cx="111368" cy="111368"/>
          </a:xfrm>
          <a:prstGeom prst="rect">
            <a:avLst/>
          </a:prstGeom>
        </p:spPr>
      </p:pic>
      <p:pic>
        <p:nvPicPr>
          <p:cNvPr id="159" name="Image 157" descr="preencoded.png"/>
          <p:cNvPicPr>
            <a:picLocks noChangeAspect="1"/>
          </p:cNvPicPr>
          <p:nvPr/>
        </p:nvPicPr>
        <p:blipFill>
          <a:blip r:embed="rId16"/>
          <a:stretch>
            <a:fillRect/>
          </a:stretch>
        </p:blipFill>
        <p:spPr>
          <a:xfrm>
            <a:off x="5512720" y="5058308"/>
            <a:ext cx="111368" cy="111368"/>
          </a:xfrm>
          <a:prstGeom prst="rect">
            <a:avLst/>
          </a:prstGeom>
        </p:spPr>
      </p:pic>
      <p:pic>
        <p:nvPicPr>
          <p:cNvPr id="160" name="Image 158" descr="preencoded.png"/>
          <p:cNvPicPr>
            <a:picLocks noChangeAspect="1"/>
          </p:cNvPicPr>
          <p:nvPr/>
        </p:nvPicPr>
        <p:blipFill>
          <a:blip r:embed="rId16"/>
          <a:stretch>
            <a:fillRect/>
          </a:stretch>
        </p:blipFill>
        <p:spPr>
          <a:xfrm>
            <a:off x="5661211" y="5058308"/>
            <a:ext cx="111368" cy="111368"/>
          </a:xfrm>
          <a:prstGeom prst="rect">
            <a:avLst/>
          </a:prstGeom>
        </p:spPr>
      </p:pic>
      <p:pic>
        <p:nvPicPr>
          <p:cNvPr id="161" name="Image 159" descr="preencoded.png"/>
          <p:cNvPicPr>
            <a:picLocks noChangeAspect="1"/>
          </p:cNvPicPr>
          <p:nvPr/>
        </p:nvPicPr>
        <p:blipFill>
          <a:blip r:embed="rId16"/>
          <a:stretch>
            <a:fillRect/>
          </a:stretch>
        </p:blipFill>
        <p:spPr>
          <a:xfrm>
            <a:off x="5809702" y="5058308"/>
            <a:ext cx="111368" cy="111368"/>
          </a:xfrm>
          <a:prstGeom prst="rect">
            <a:avLst/>
          </a:prstGeom>
        </p:spPr>
      </p:pic>
      <p:pic>
        <p:nvPicPr>
          <p:cNvPr id="162" name="Image 160" descr="preencoded.png"/>
          <p:cNvPicPr>
            <a:picLocks noChangeAspect="1"/>
          </p:cNvPicPr>
          <p:nvPr/>
        </p:nvPicPr>
        <p:blipFill>
          <a:blip r:embed="rId16"/>
          <a:stretch>
            <a:fillRect/>
          </a:stretch>
        </p:blipFill>
        <p:spPr>
          <a:xfrm>
            <a:off x="5958192" y="5058308"/>
            <a:ext cx="111368" cy="111368"/>
          </a:xfrm>
          <a:prstGeom prst="rect">
            <a:avLst/>
          </a:prstGeom>
        </p:spPr>
      </p:pic>
      <p:pic>
        <p:nvPicPr>
          <p:cNvPr id="163" name="Image 161" descr="preencoded.png"/>
          <p:cNvPicPr>
            <a:picLocks noChangeAspect="1"/>
          </p:cNvPicPr>
          <p:nvPr/>
        </p:nvPicPr>
        <p:blipFill>
          <a:blip r:embed="rId16"/>
          <a:stretch>
            <a:fillRect/>
          </a:stretch>
        </p:blipFill>
        <p:spPr>
          <a:xfrm>
            <a:off x="6106683" y="5058308"/>
            <a:ext cx="111368" cy="111368"/>
          </a:xfrm>
          <a:prstGeom prst="rect">
            <a:avLst/>
          </a:prstGeom>
        </p:spPr>
      </p:pic>
      <p:pic>
        <p:nvPicPr>
          <p:cNvPr id="164" name="Image 162" descr="preencoded.png"/>
          <p:cNvPicPr>
            <a:picLocks noChangeAspect="1"/>
          </p:cNvPicPr>
          <p:nvPr/>
        </p:nvPicPr>
        <p:blipFill>
          <a:blip r:embed="rId18"/>
          <a:stretch>
            <a:fillRect/>
          </a:stretch>
        </p:blipFill>
        <p:spPr>
          <a:xfrm>
            <a:off x="6255174" y="5058308"/>
            <a:ext cx="111368" cy="111368"/>
          </a:xfrm>
          <a:prstGeom prst="rect">
            <a:avLst/>
          </a:prstGeom>
        </p:spPr>
      </p:pic>
      <p:pic>
        <p:nvPicPr>
          <p:cNvPr id="165" name="Image 163" descr="preencoded.png"/>
          <p:cNvPicPr>
            <a:picLocks noChangeAspect="1"/>
          </p:cNvPicPr>
          <p:nvPr/>
        </p:nvPicPr>
        <p:blipFill>
          <a:blip r:embed="rId16"/>
          <a:stretch>
            <a:fillRect/>
          </a:stretch>
        </p:blipFill>
        <p:spPr>
          <a:xfrm>
            <a:off x="6403665" y="5058308"/>
            <a:ext cx="111368" cy="111368"/>
          </a:xfrm>
          <a:prstGeom prst="rect">
            <a:avLst/>
          </a:prstGeom>
        </p:spPr>
      </p:pic>
      <p:pic>
        <p:nvPicPr>
          <p:cNvPr id="166" name="Image 164" descr="preencoded.png"/>
          <p:cNvPicPr>
            <a:picLocks noChangeAspect="1"/>
          </p:cNvPicPr>
          <p:nvPr/>
        </p:nvPicPr>
        <p:blipFill>
          <a:blip r:embed="rId16"/>
          <a:stretch>
            <a:fillRect/>
          </a:stretch>
        </p:blipFill>
        <p:spPr>
          <a:xfrm>
            <a:off x="6552156" y="5058308"/>
            <a:ext cx="111368" cy="111368"/>
          </a:xfrm>
          <a:prstGeom prst="rect">
            <a:avLst/>
          </a:prstGeom>
        </p:spPr>
      </p:pic>
      <p:pic>
        <p:nvPicPr>
          <p:cNvPr id="167" name="Image 165" descr="preencoded.png"/>
          <p:cNvPicPr>
            <a:picLocks noChangeAspect="1"/>
          </p:cNvPicPr>
          <p:nvPr/>
        </p:nvPicPr>
        <p:blipFill>
          <a:blip r:embed="rId16"/>
          <a:stretch>
            <a:fillRect/>
          </a:stretch>
        </p:blipFill>
        <p:spPr>
          <a:xfrm>
            <a:off x="6700646" y="5058308"/>
            <a:ext cx="111368" cy="111368"/>
          </a:xfrm>
          <a:prstGeom prst="rect">
            <a:avLst/>
          </a:prstGeom>
        </p:spPr>
      </p:pic>
      <p:pic>
        <p:nvPicPr>
          <p:cNvPr id="168" name="Image 166" descr="preencoded.png"/>
          <p:cNvPicPr>
            <a:picLocks noChangeAspect="1"/>
          </p:cNvPicPr>
          <p:nvPr/>
        </p:nvPicPr>
        <p:blipFill>
          <a:blip r:embed="rId16"/>
          <a:stretch>
            <a:fillRect/>
          </a:stretch>
        </p:blipFill>
        <p:spPr>
          <a:xfrm>
            <a:off x="6849137" y="5058308"/>
            <a:ext cx="111368" cy="111368"/>
          </a:xfrm>
          <a:prstGeom prst="rect">
            <a:avLst/>
          </a:prstGeom>
        </p:spPr>
      </p:pic>
      <p:pic>
        <p:nvPicPr>
          <p:cNvPr id="169" name="Image 167" descr="preencoded.png"/>
          <p:cNvPicPr>
            <a:picLocks noChangeAspect="1"/>
          </p:cNvPicPr>
          <p:nvPr/>
        </p:nvPicPr>
        <p:blipFill>
          <a:blip r:embed="rId18"/>
          <a:stretch>
            <a:fillRect/>
          </a:stretch>
        </p:blipFill>
        <p:spPr>
          <a:xfrm>
            <a:off x="6997628" y="5058308"/>
            <a:ext cx="111368" cy="111368"/>
          </a:xfrm>
          <a:prstGeom prst="rect">
            <a:avLst/>
          </a:prstGeom>
        </p:spPr>
      </p:pic>
      <p:pic>
        <p:nvPicPr>
          <p:cNvPr id="170" name="Image 168" descr="preencoded.png"/>
          <p:cNvPicPr>
            <a:picLocks noChangeAspect="1"/>
          </p:cNvPicPr>
          <p:nvPr/>
        </p:nvPicPr>
        <p:blipFill>
          <a:blip r:embed="rId16"/>
          <a:stretch>
            <a:fillRect/>
          </a:stretch>
        </p:blipFill>
        <p:spPr>
          <a:xfrm>
            <a:off x="7146119" y="5058308"/>
            <a:ext cx="111368" cy="111368"/>
          </a:xfrm>
          <a:prstGeom prst="rect">
            <a:avLst/>
          </a:prstGeom>
        </p:spPr>
      </p:pic>
      <p:pic>
        <p:nvPicPr>
          <p:cNvPr id="171" name="Image 169" descr="preencoded.png"/>
          <p:cNvPicPr>
            <a:picLocks noChangeAspect="1"/>
          </p:cNvPicPr>
          <p:nvPr/>
        </p:nvPicPr>
        <p:blipFill>
          <a:blip r:embed="rId16"/>
          <a:stretch>
            <a:fillRect/>
          </a:stretch>
        </p:blipFill>
        <p:spPr>
          <a:xfrm>
            <a:off x="7294609" y="5058308"/>
            <a:ext cx="111368" cy="111368"/>
          </a:xfrm>
          <a:prstGeom prst="rect">
            <a:avLst/>
          </a:prstGeom>
        </p:spPr>
      </p:pic>
      <p:pic>
        <p:nvPicPr>
          <p:cNvPr id="172" name="Image 170" descr="preencoded.png"/>
          <p:cNvPicPr>
            <a:picLocks noChangeAspect="1"/>
          </p:cNvPicPr>
          <p:nvPr/>
        </p:nvPicPr>
        <p:blipFill>
          <a:blip r:embed="rId21"/>
          <a:stretch>
            <a:fillRect/>
          </a:stretch>
        </p:blipFill>
        <p:spPr>
          <a:xfrm>
            <a:off x="593963" y="5633710"/>
            <a:ext cx="10691336" cy="1002313"/>
          </a:xfrm>
          <a:prstGeom prst="rect">
            <a:avLst/>
          </a:prstGeom>
        </p:spPr>
      </p:pic>
      <p:pic>
        <p:nvPicPr>
          <p:cNvPr id="173" name="Image 171" descr="preencoded.png"/>
          <p:cNvPicPr>
            <a:picLocks noChangeAspect="1"/>
          </p:cNvPicPr>
          <p:nvPr/>
        </p:nvPicPr>
        <p:blipFill>
          <a:blip r:embed="rId22"/>
          <a:stretch>
            <a:fillRect/>
          </a:stretch>
        </p:blipFill>
        <p:spPr>
          <a:xfrm>
            <a:off x="742454" y="5782201"/>
            <a:ext cx="167052" cy="296982"/>
          </a:xfrm>
          <a:prstGeom prst="rect">
            <a:avLst/>
          </a:prstGeom>
        </p:spPr>
      </p:pic>
      <p:sp>
        <p:nvSpPr>
          <p:cNvPr id="175" name="Text 1"/>
          <p:cNvSpPr/>
          <p:nvPr/>
        </p:nvSpPr>
        <p:spPr>
          <a:xfrm>
            <a:off x="1076558" y="1397082"/>
            <a:ext cx="469346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Correct Answer: C. 32-bit and 128-bit</a:t>
            </a:r>
            <a:endParaRPr lang="en-US" sz="1461" dirty="0"/>
          </a:p>
        </p:txBody>
      </p:sp>
      <p:sp>
        <p:nvSpPr>
          <p:cNvPr id="176" name="Text 2"/>
          <p:cNvSpPr/>
          <p:nvPr/>
        </p:nvSpPr>
        <p:spPr>
          <a:xfrm>
            <a:off x="593963" y="2046729"/>
            <a:ext cx="1069133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177" name="Text 3"/>
          <p:cNvSpPr/>
          <p:nvPr/>
        </p:nvSpPr>
        <p:spPr>
          <a:xfrm>
            <a:off x="593963" y="2417957"/>
            <a:ext cx="10691336" cy="542920"/>
          </a:xfrm>
          <a:prstGeom prst="rect">
            <a:avLst/>
          </a:prstGeom>
          <a:noFill/>
          <a:ln/>
        </p:spPr>
        <p:txBody>
          <a:bodyPr vert="horz" wrap="square" lIns="0" tIns="0" rIns="0" bIns="0" rtlCol="0" anchor="t"/>
          <a:lstStyle/>
          <a:p>
            <a:pPr>
              <a:lnSpc>
                <a:spcPts val="2138"/>
              </a:lnSpc>
            </a:pPr>
            <a:r>
              <a:rPr lang="en-US" sz="1315" dirty="0">
                <a:solidFill>
                  <a:srgbClr val="374151"/>
                </a:solidFill>
                <a:latin typeface="ui-sans-serif" pitchFamily="34" charset="0"/>
                <a:ea typeface="ui-sans-serif" pitchFamily="34" charset="-122"/>
                <a:cs typeface="ui-sans-serif" pitchFamily="34" charset="-120"/>
              </a:rPr>
              <a:t>IPv4 addresses are 32 bits long, while IPv6 addresses are 128 bits long. This significant difference in address size provides IPv6 with a vastly larger address space.</a:t>
            </a:r>
            <a:endParaRPr lang="en-US" sz="1315" dirty="0"/>
          </a:p>
        </p:txBody>
      </p:sp>
      <p:sp>
        <p:nvSpPr>
          <p:cNvPr id="178" name="Text 4"/>
          <p:cNvSpPr/>
          <p:nvPr/>
        </p:nvSpPr>
        <p:spPr>
          <a:xfrm>
            <a:off x="1967503" y="3257858"/>
            <a:ext cx="42633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IPv4</a:t>
            </a:r>
            <a:endParaRPr lang="en-US" sz="1315" dirty="0"/>
          </a:p>
        </p:txBody>
      </p:sp>
      <p:sp>
        <p:nvSpPr>
          <p:cNvPr id="179" name="Text 5"/>
          <p:cNvSpPr/>
          <p:nvPr/>
        </p:nvSpPr>
        <p:spPr>
          <a:xfrm>
            <a:off x="9526612" y="3257858"/>
            <a:ext cx="68491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32 bits</a:t>
            </a:r>
            <a:endParaRPr lang="en-US" sz="1315" dirty="0"/>
          </a:p>
        </p:txBody>
      </p:sp>
      <p:sp>
        <p:nvSpPr>
          <p:cNvPr id="180" name="Text 6"/>
          <p:cNvSpPr/>
          <p:nvPr/>
        </p:nvSpPr>
        <p:spPr>
          <a:xfrm>
            <a:off x="2004626" y="4260170"/>
            <a:ext cx="42633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IPv6</a:t>
            </a:r>
            <a:endParaRPr lang="en-US" sz="1315" dirty="0"/>
          </a:p>
        </p:txBody>
      </p:sp>
      <p:sp>
        <p:nvSpPr>
          <p:cNvPr id="181" name="Text 7"/>
          <p:cNvSpPr/>
          <p:nvPr/>
        </p:nvSpPr>
        <p:spPr>
          <a:xfrm>
            <a:off x="9420318" y="4260170"/>
            <a:ext cx="81246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128 bits</a:t>
            </a:r>
            <a:endParaRPr lang="en-US" sz="1315" dirty="0"/>
          </a:p>
        </p:txBody>
      </p:sp>
      <p:sp>
        <p:nvSpPr>
          <p:cNvPr id="182" name="Text 8"/>
          <p:cNvSpPr/>
          <p:nvPr/>
        </p:nvSpPr>
        <p:spPr>
          <a:xfrm>
            <a:off x="1057996" y="5782201"/>
            <a:ext cx="1007881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Did You Know?</a:t>
            </a:r>
            <a:endParaRPr lang="en-US" sz="1315" dirty="0"/>
          </a:p>
        </p:txBody>
      </p:sp>
      <p:sp>
        <p:nvSpPr>
          <p:cNvPr id="183" name="Text 9"/>
          <p:cNvSpPr/>
          <p:nvPr/>
        </p:nvSpPr>
        <p:spPr>
          <a:xfrm>
            <a:off x="1057996" y="6042060"/>
            <a:ext cx="1007881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larger address space of IPv6 (2^128 possible addresses) is approximately 340 undecillion addresses, which is vastly more than IPv4's 2^32 addresses (4.3 billion).</a:t>
            </a:r>
            <a:endParaRPr lang="en-US" sz="1169"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4" y="1192907"/>
            <a:ext cx="222736" cy="222736"/>
          </a:xfrm>
          <a:prstGeom prst="rect">
            <a:avLst/>
          </a:prstGeom>
        </p:spPr>
      </p:pic>
      <p:pic>
        <p:nvPicPr>
          <p:cNvPr id="6" name="Image 4" descr="preencoded.png"/>
          <p:cNvPicPr>
            <a:picLocks noChangeAspect="1"/>
          </p:cNvPicPr>
          <p:nvPr/>
        </p:nvPicPr>
        <p:blipFill>
          <a:blip r:embed="rId7"/>
          <a:stretch>
            <a:fillRect/>
          </a:stretch>
        </p:blipFill>
        <p:spPr>
          <a:xfrm>
            <a:off x="742454" y="1601257"/>
            <a:ext cx="5085809" cy="1076558"/>
          </a:xfrm>
          <a:prstGeom prst="rect">
            <a:avLst/>
          </a:prstGeom>
        </p:spPr>
      </p:pic>
      <p:pic>
        <p:nvPicPr>
          <p:cNvPr id="7" name="Image 5" descr="preencoded.png"/>
          <p:cNvPicPr>
            <a:picLocks noChangeAspect="1"/>
          </p:cNvPicPr>
          <p:nvPr/>
        </p:nvPicPr>
        <p:blipFill>
          <a:blip r:embed="rId8"/>
          <a:stretch>
            <a:fillRect/>
          </a:stretch>
        </p:blipFill>
        <p:spPr>
          <a:xfrm>
            <a:off x="890945" y="1749748"/>
            <a:ext cx="185613" cy="259859"/>
          </a:xfrm>
          <a:prstGeom prst="rect">
            <a:avLst/>
          </a:prstGeom>
        </p:spPr>
      </p:pic>
      <p:pic>
        <p:nvPicPr>
          <p:cNvPr id="8" name="Image 6" descr="preencoded.png"/>
          <p:cNvPicPr>
            <a:picLocks noChangeAspect="1"/>
          </p:cNvPicPr>
          <p:nvPr/>
        </p:nvPicPr>
        <p:blipFill>
          <a:blip r:embed="rId9"/>
          <a:stretch>
            <a:fillRect/>
          </a:stretch>
        </p:blipFill>
        <p:spPr>
          <a:xfrm>
            <a:off x="742454" y="2826306"/>
            <a:ext cx="5085809" cy="853822"/>
          </a:xfrm>
          <a:prstGeom prst="rect">
            <a:avLst/>
          </a:prstGeom>
        </p:spPr>
      </p:pic>
      <p:pic>
        <p:nvPicPr>
          <p:cNvPr id="9" name="Image 7" descr="preencoded.png"/>
          <p:cNvPicPr>
            <a:picLocks noChangeAspect="1"/>
          </p:cNvPicPr>
          <p:nvPr/>
        </p:nvPicPr>
        <p:blipFill>
          <a:blip r:embed="rId10"/>
          <a:stretch>
            <a:fillRect/>
          </a:stretch>
        </p:blipFill>
        <p:spPr>
          <a:xfrm>
            <a:off x="890945" y="2974797"/>
            <a:ext cx="139210" cy="259859"/>
          </a:xfrm>
          <a:prstGeom prst="rect">
            <a:avLst/>
          </a:prstGeom>
        </p:spPr>
      </p:pic>
      <p:pic>
        <p:nvPicPr>
          <p:cNvPr id="10" name="Image 8" descr="preencoded.png"/>
          <p:cNvPicPr>
            <a:picLocks noChangeAspect="1"/>
          </p:cNvPicPr>
          <p:nvPr/>
        </p:nvPicPr>
        <p:blipFill>
          <a:blip r:embed="rId9"/>
          <a:stretch>
            <a:fillRect/>
          </a:stretch>
        </p:blipFill>
        <p:spPr>
          <a:xfrm>
            <a:off x="742454" y="3828619"/>
            <a:ext cx="5085809" cy="853822"/>
          </a:xfrm>
          <a:prstGeom prst="rect">
            <a:avLst/>
          </a:prstGeom>
        </p:spPr>
      </p:pic>
      <p:pic>
        <p:nvPicPr>
          <p:cNvPr id="11" name="Image 9" descr="preencoded.png"/>
          <p:cNvPicPr>
            <a:picLocks noChangeAspect="1"/>
          </p:cNvPicPr>
          <p:nvPr/>
        </p:nvPicPr>
        <p:blipFill>
          <a:blip r:embed="rId11"/>
          <a:stretch>
            <a:fillRect/>
          </a:stretch>
        </p:blipFill>
        <p:spPr>
          <a:xfrm>
            <a:off x="890945" y="3977109"/>
            <a:ext cx="232017" cy="259859"/>
          </a:xfrm>
          <a:prstGeom prst="rect">
            <a:avLst/>
          </a:prstGeom>
        </p:spPr>
      </p:pic>
      <p:pic>
        <p:nvPicPr>
          <p:cNvPr id="12" name="Image 10" descr="preencoded.png"/>
          <p:cNvPicPr>
            <a:picLocks noChangeAspect="1"/>
          </p:cNvPicPr>
          <p:nvPr/>
        </p:nvPicPr>
        <p:blipFill>
          <a:blip r:embed="rId12"/>
          <a:stretch>
            <a:fillRect/>
          </a:stretch>
        </p:blipFill>
        <p:spPr>
          <a:xfrm>
            <a:off x="6050999" y="1192907"/>
            <a:ext cx="222736" cy="222736"/>
          </a:xfrm>
          <a:prstGeom prst="rect">
            <a:avLst/>
          </a:prstGeom>
        </p:spPr>
      </p:pic>
      <p:pic>
        <p:nvPicPr>
          <p:cNvPr id="13" name="Image 11" descr="preencoded.png"/>
          <p:cNvPicPr>
            <a:picLocks noChangeAspect="1"/>
          </p:cNvPicPr>
          <p:nvPr/>
        </p:nvPicPr>
        <p:blipFill>
          <a:blip r:embed="rId13"/>
          <a:stretch>
            <a:fillRect/>
          </a:stretch>
        </p:blipFill>
        <p:spPr>
          <a:xfrm>
            <a:off x="6050999" y="1601257"/>
            <a:ext cx="5085809" cy="1039435"/>
          </a:xfrm>
          <a:prstGeom prst="rect">
            <a:avLst/>
          </a:prstGeom>
        </p:spPr>
      </p:pic>
      <p:pic>
        <p:nvPicPr>
          <p:cNvPr id="14" name="Image 12" descr="preencoded.png"/>
          <p:cNvPicPr>
            <a:picLocks noChangeAspect="1"/>
          </p:cNvPicPr>
          <p:nvPr/>
        </p:nvPicPr>
        <p:blipFill>
          <a:blip r:embed="rId14"/>
          <a:stretch>
            <a:fillRect/>
          </a:stretch>
        </p:blipFill>
        <p:spPr>
          <a:xfrm>
            <a:off x="6199490" y="1749748"/>
            <a:ext cx="742454" cy="742454"/>
          </a:xfrm>
          <a:prstGeom prst="rect">
            <a:avLst/>
          </a:prstGeom>
        </p:spPr>
      </p:pic>
      <p:pic>
        <p:nvPicPr>
          <p:cNvPr id="15" name="Image 13" descr="preencoded.png"/>
          <p:cNvPicPr>
            <a:picLocks noChangeAspect="1"/>
          </p:cNvPicPr>
          <p:nvPr/>
        </p:nvPicPr>
        <p:blipFill>
          <a:blip r:embed="rId15"/>
          <a:stretch>
            <a:fillRect/>
          </a:stretch>
        </p:blipFill>
        <p:spPr>
          <a:xfrm>
            <a:off x="6394384" y="1953923"/>
            <a:ext cx="352666" cy="334104"/>
          </a:xfrm>
          <a:prstGeom prst="rect">
            <a:avLst/>
          </a:prstGeom>
        </p:spPr>
      </p:pic>
      <p:pic>
        <p:nvPicPr>
          <p:cNvPr id="16" name="Image 14" descr="preencoded.png"/>
          <p:cNvPicPr>
            <a:picLocks noChangeAspect="1"/>
          </p:cNvPicPr>
          <p:nvPr/>
        </p:nvPicPr>
        <p:blipFill>
          <a:blip r:embed="rId16"/>
          <a:stretch>
            <a:fillRect/>
          </a:stretch>
        </p:blipFill>
        <p:spPr>
          <a:xfrm>
            <a:off x="6941944" y="2000326"/>
            <a:ext cx="593963" cy="18561"/>
          </a:xfrm>
          <a:prstGeom prst="rect">
            <a:avLst/>
          </a:prstGeom>
        </p:spPr>
      </p:pic>
      <p:pic>
        <p:nvPicPr>
          <p:cNvPr id="17" name="Image 15" descr="preencoded.png"/>
          <p:cNvPicPr>
            <a:picLocks noChangeAspect="1"/>
          </p:cNvPicPr>
          <p:nvPr/>
        </p:nvPicPr>
        <p:blipFill>
          <a:blip r:embed="rId17"/>
          <a:stretch>
            <a:fillRect/>
          </a:stretch>
        </p:blipFill>
        <p:spPr>
          <a:xfrm>
            <a:off x="7192522" y="2056010"/>
            <a:ext cx="92807" cy="148491"/>
          </a:xfrm>
          <a:prstGeom prst="rect">
            <a:avLst/>
          </a:prstGeom>
        </p:spPr>
      </p:pic>
      <p:pic>
        <p:nvPicPr>
          <p:cNvPr id="18" name="Image 16" descr="preencoded.png"/>
          <p:cNvPicPr>
            <a:picLocks noChangeAspect="1"/>
          </p:cNvPicPr>
          <p:nvPr/>
        </p:nvPicPr>
        <p:blipFill>
          <a:blip r:embed="rId14"/>
          <a:stretch>
            <a:fillRect/>
          </a:stretch>
        </p:blipFill>
        <p:spPr>
          <a:xfrm>
            <a:off x="7535907" y="1749748"/>
            <a:ext cx="742454" cy="742454"/>
          </a:xfrm>
          <a:prstGeom prst="rect">
            <a:avLst/>
          </a:prstGeom>
        </p:spPr>
      </p:pic>
      <p:pic>
        <p:nvPicPr>
          <p:cNvPr id="19" name="Image 17" descr="preencoded.png"/>
          <p:cNvPicPr>
            <a:picLocks noChangeAspect="1"/>
          </p:cNvPicPr>
          <p:nvPr/>
        </p:nvPicPr>
        <p:blipFill>
          <a:blip r:embed="rId15"/>
          <a:stretch>
            <a:fillRect/>
          </a:stretch>
        </p:blipFill>
        <p:spPr>
          <a:xfrm>
            <a:off x="7730801" y="1953923"/>
            <a:ext cx="352666" cy="334104"/>
          </a:xfrm>
          <a:prstGeom prst="rect">
            <a:avLst/>
          </a:prstGeom>
        </p:spPr>
      </p:pic>
      <p:pic>
        <p:nvPicPr>
          <p:cNvPr id="20" name="Image 18" descr="preencoded.png"/>
          <p:cNvPicPr>
            <a:picLocks noChangeAspect="1"/>
          </p:cNvPicPr>
          <p:nvPr/>
        </p:nvPicPr>
        <p:blipFill>
          <a:blip r:embed="rId16"/>
          <a:stretch>
            <a:fillRect/>
          </a:stretch>
        </p:blipFill>
        <p:spPr>
          <a:xfrm>
            <a:off x="8278361" y="2000326"/>
            <a:ext cx="593963" cy="18561"/>
          </a:xfrm>
          <a:prstGeom prst="rect">
            <a:avLst/>
          </a:prstGeom>
        </p:spPr>
      </p:pic>
      <p:pic>
        <p:nvPicPr>
          <p:cNvPr id="21" name="Image 19" descr="preencoded.png"/>
          <p:cNvPicPr>
            <a:picLocks noChangeAspect="1"/>
          </p:cNvPicPr>
          <p:nvPr/>
        </p:nvPicPr>
        <p:blipFill>
          <a:blip r:embed="rId17"/>
          <a:stretch>
            <a:fillRect/>
          </a:stretch>
        </p:blipFill>
        <p:spPr>
          <a:xfrm>
            <a:off x="8528939" y="2056010"/>
            <a:ext cx="92807" cy="148491"/>
          </a:xfrm>
          <a:prstGeom prst="rect">
            <a:avLst/>
          </a:prstGeom>
        </p:spPr>
      </p:pic>
      <p:pic>
        <p:nvPicPr>
          <p:cNvPr id="22" name="Image 20" descr="preencoded.png"/>
          <p:cNvPicPr>
            <a:picLocks noChangeAspect="1"/>
          </p:cNvPicPr>
          <p:nvPr/>
        </p:nvPicPr>
        <p:blipFill>
          <a:blip r:embed="rId14"/>
          <a:stretch>
            <a:fillRect/>
          </a:stretch>
        </p:blipFill>
        <p:spPr>
          <a:xfrm>
            <a:off x="8872324" y="1749748"/>
            <a:ext cx="742454" cy="742454"/>
          </a:xfrm>
          <a:prstGeom prst="rect">
            <a:avLst/>
          </a:prstGeom>
        </p:spPr>
      </p:pic>
      <p:pic>
        <p:nvPicPr>
          <p:cNvPr id="23" name="Image 21" descr="preencoded.png"/>
          <p:cNvPicPr>
            <a:picLocks noChangeAspect="1"/>
          </p:cNvPicPr>
          <p:nvPr/>
        </p:nvPicPr>
        <p:blipFill>
          <a:blip r:embed="rId15"/>
          <a:stretch>
            <a:fillRect/>
          </a:stretch>
        </p:blipFill>
        <p:spPr>
          <a:xfrm>
            <a:off x="9067218" y="1953923"/>
            <a:ext cx="352666" cy="334104"/>
          </a:xfrm>
          <a:prstGeom prst="rect">
            <a:avLst/>
          </a:prstGeom>
        </p:spPr>
      </p:pic>
      <p:pic>
        <p:nvPicPr>
          <p:cNvPr id="24" name="Image 22" descr="preencoded.png"/>
          <p:cNvPicPr>
            <a:picLocks noChangeAspect="1"/>
          </p:cNvPicPr>
          <p:nvPr/>
        </p:nvPicPr>
        <p:blipFill>
          <a:blip r:embed="rId18"/>
          <a:stretch>
            <a:fillRect/>
          </a:stretch>
        </p:blipFill>
        <p:spPr>
          <a:xfrm>
            <a:off x="6050999" y="2826306"/>
            <a:ext cx="5085809" cy="1076558"/>
          </a:xfrm>
          <a:prstGeom prst="rect">
            <a:avLst/>
          </a:prstGeom>
        </p:spPr>
      </p:pic>
      <p:pic>
        <p:nvPicPr>
          <p:cNvPr id="25" name="Image 23" descr="preencoded.png"/>
          <p:cNvPicPr>
            <a:picLocks noChangeAspect="1"/>
          </p:cNvPicPr>
          <p:nvPr/>
        </p:nvPicPr>
        <p:blipFill>
          <a:blip r:embed="rId19"/>
          <a:stretch>
            <a:fillRect/>
          </a:stretch>
        </p:blipFill>
        <p:spPr>
          <a:xfrm>
            <a:off x="6199491" y="2974797"/>
            <a:ext cx="213455" cy="259859"/>
          </a:xfrm>
          <a:prstGeom prst="rect">
            <a:avLst/>
          </a:prstGeom>
        </p:spPr>
      </p:pic>
      <p:pic>
        <p:nvPicPr>
          <p:cNvPr id="26" name="Image 24" descr="preencoded.png"/>
          <p:cNvPicPr>
            <a:picLocks noChangeAspect="1"/>
          </p:cNvPicPr>
          <p:nvPr/>
        </p:nvPicPr>
        <p:blipFill>
          <a:blip r:embed="rId20"/>
          <a:stretch>
            <a:fillRect/>
          </a:stretch>
        </p:blipFill>
        <p:spPr>
          <a:xfrm>
            <a:off x="6050999" y="4051355"/>
            <a:ext cx="5085809" cy="1113681"/>
          </a:xfrm>
          <a:prstGeom prst="rect">
            <a:avLst/>
          </a:prstGeom>
        </p:spPr>
      </p:pic>
      <p:pic>
        <p:nvPicPr>
          <p:cNvPr id="27" name="Image 25" descr="preencoded.png"/>
          <p:cNvPicPr>
            <a:picLocks noChangeAspect="1"/>
          </p:cNvPicPr>
          <p:nvPr/>
        </p:nvPicPr>
        <p:blipFill>
          <a:blip r:embed="rId21"/>
          <a:stretch>
            <a:fillRect/>
          </a:stretch>
        </p:blipFill>
        <p:spPr>
          <a:xfrm>
            <a:off x="6199490" y="4199846"/>
            <a:ext cx="167052" cy="259859"/>
          </a:xfrm>
          <a:prstGeom prst="rect">
            <a:avLst/>
          </a:prstGeom>
        </p:spPr>
      </p:pic>
      <p:pic>
        <p:nvPicPr>
          <p:cNvPr id="28" name="Image 26" descr="preencoded.png"/>
          <p:cNvPicPr>
            <a:picLocks noChangeAspect="1"/>
          </p:cNvPicPr>
          <p:nvPr/>
        </p:nvPicPr>
        <p:blipFill>
          <a:blip r:embed="rId22"/>
          <a:stretch>
            <a:fillRect/>
          </a:stretch>
        </p:blipFill>
        <p:spPr>
          <a:xfrm>
            <a:off x="6199490" y="4571072"/>
            <a:ext cx="74245" cy="148491"/>
          </a:xfrm>
          <a:prstGeom prst="rect">
            <a:avLst/>
          </a:prstGeom>
        </p:spPr>
      </p:pic>
      <p:pic>
        <p:nvPicPr>
          <p:cNvPr id="29" name="Image 27" descr="preencoded.png"/>
          <p:cNvPicPr>
            <a:picLocks noChangeAspect="1"/>
          </p:cNvPicPr>
          <p:nvPr/>
        </p:nvPicPr>
        <p:blipFill>
          <a:blip r:embed="rId22"/>
          <a:stretch>
            <a:fillRect/>
          </a:stretch>
        </p:blipFill>
        <p:spPr>
          <a:xfrm>
            <a:off x="6199490" y="4830931"/>
            <a:ext cx="74245" cy="148491"/>
          </a:xfrm>
          <a:prstGeom prst="rect">
            <a:avLst/>
          </a:prstGeom>
        </p:spPr>
      </p:pic>
      <p:sp>
        <p:nvSpPr>
          <p:cNvPr id="30" name="Text 0"/>
          <p:cNvSpPr/>
          <p:nvPr/>
        </p:nvSpPr>
        <p:spPr>
          <a:xfrm>
            <a:off x="742453" y="450453"/>
            <a:ext cx="1247322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Limitations &amp; Alternatives</a:t>
            </a:r>
            <a:endParaRPr lang="en-US" sz="2631" dirty="0"/>
          </a:p>
        </p:txBody>
      </p:sp>
      <p:sp>
        <p:nvSpPr>
          <p:cNvPr id="31" name="Text 1"/>
          <p:cNvSpPr/>
          <p:nvPr/>
        </p:nvSpPr>
        <p:spPr>
          <a:xfrm>
            <a:off x="1039435" y="1155784"/>
            <a:ext cx="508580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 Key Limitations</a:t>
            </a:r>
            <a:endParaRPr lang="en-US" sz="1754" dirty="0"/>
          </a:p>
        </p:txBody>
      </p:sp>
      <p:sp>
        <p:nvSpPr>
          <p:cNvPr id="32" name="Text 2"/>
          <p:cNvSpPr/>
          <p:nvPr/>
        </p:nvSpPr>
        <p:spPr>
          <a:xfrm>
            <a:off x="1187926" y="1749748"/>
            <a:ext cx="188212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No Transitive Peering</a:t>
            </a:r>
            <a:endParaRPr lang="en-US" sz="1315" dirty="0"/>
          </a:p>
        </p:txBody>
      </p:sp>
      <p:sp>
        <p:nvSpPr>
          <p:cNvPr id="33" name="Text 3"/>
          <p:cNvSpPr/>
          <p:nvPr/>
        </p:nvSpPr>
        <p:spPr>
          <a:xfrm>
            <a:off x="890944" y="2083852"/>
            <a:ext cx="478882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Traffic cannot be routed through an intermediary VPC. Each pair requires direct connection.</a:t>
            </a:r>
            <a:endParaRPr lang="en-US" sz="1169" dirty="0"/>
          </a:p>
        </p:txBody>
      </p:sp>
      <p:sp>
        <p:nvSpPr>
          <p:cNvPr id="34" name="Text 4"/>
          <p:cNvSpPr/>
          <p:nvPr/>
        </p:nvSpPr>
        <p:spPr>
          <a:xfrm>
            <a:off x="1141522" y="2974797"/>
            <a:ext cx="159256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Connection Limits</a:t>
            </a:r>
            <a:endParaRPr lang="en-US" sz="1315" dirty="0"/>
          </a:p>
        </p:txBody>
      </p:sp>
      <p:sp>
        <p:nvSpPr>
          <p:cNvPr id="35" name="Text 5"/>
          <p:cNvSpPr/>
          <p:nvPr/>
        </p:nvSpPr>
        <p:spPr>
          <a:xfrm>
            <a:off x="890945" y="3308901"/>
            <a:ext cx="574659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AWS allows maximum 125 peering connections per VPC.</a:t>
            </a:r>
            <a:endParaRPr lang="en-US" sz="1169" dirty="0"/>
          </a:p>
        </p:txBody>
      </p:sp>
      <p:sp>
        <p:nvSpPr>
          <p:cNvPr id="36" name="Text 6"/>
          <p:cNvSpPr/>
          <p:nvPr/>
        </p:nvSpPr>
        <p:spPr>
          <a:xfrm>
            <a:off x="1234329" y="3977109"/>
            <a:ext cx="179302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CIDR Requirements</a:t>
            </a:r>
            <a:endParaRPr lang="en-US" sz="1315" dirty="0"/>
          </a:p>
        </p:txBody>
      </p:sp>
      <p:sp>
        <p:nvSpPr>
          <p:cNvPr id="37" name="Text 7"/>
          <p:cNvSpPr/>
          <p:nvPr/>
        </p:nvSpPr>
        <p:spPr>
          <a:xfrm>
            <a:off x="890945" y="4311214"/>
            <a:ext cx="574659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VPCs must have non-overlapping IPv4 and IPv6 CIDR blocks.</a:t>
            </a:r>
            <a:endParaRPr lang="en-US" sz="1169" dirty="0"/>
          </a:p>
        </p:txBody>
      </p:sp>
      <p:sp>
        <p:nvSpPr>
          <p:cNvPr id="38" name="Text 8"/>
          <p:cNvSpPr/>
          <p:nvPr/>
        </p:nvSpPr>
        <p:spPr>
          <a:xfrm>
            <a:off x="6347981" y="1155784"/>
            <a:ext cx="508580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 Alternatives</a:t>
            </a:r>
            <a:endParaRPr lang="en-US" sz="1754" dirty="0"/>
          </a:p>
        </p:txBody>
      </p:sp>
      <p:sp>
        <p:nvSpPr>
          <p:cNvPr id="39" name="Text 9"/>
          <p:cNvSpPr/>
          <p:nvPr/>
        </p:nvSpPr>
        <p:spPr>
          <a:xfrm>
            <a:off x="6380464" y="2399395"/>
            <a:ext cx="456609"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Helvetica" pitchFamily="34" charset="0"/>
                <a:ea typeface="Helvetica" pitchFamily="34" charset="-122"/>
                <a:cs typeface="Helvetica" pitchFamily="34" charset="-120"/>
              </a:rPr>
              <a:t>VPC A</a:t>
            </a:r>
            <a:endParaRPr lang="en-US" sz="1023" dirty="0"/>
          </a:p>
        </p:txBody>
      </p:sp>
      <p:sp>
        <p:nvSpPr>
          <p:cNvPr id="40" name="Text 10"/>
          <p:cNvSpPr/>
          <p:nvPr/>
        </p:nvSpPr>
        <p:spPr>
          <a:xfrm>
            <a:off x="7716881" y="2399395"/>
            <a:ext cx="456609"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Helvetica" pitchFamily="34" charset="0"/>
                <a:ea typeface="Helvetica" pitchFamily="34" charset="-122"/>
                <a:cs typeface="Helvetica" pitchFamily="34" charset="-120"/>
              </a:rPr>
              <a:t>VPC B</a:t>
            </a:r>
            <a:endParaRPr lang="en-US" sz="1023" dirty="0"/>
          </a:p>
        </p:txBody>
      </p:sp>
      <p:sp>
        <p:nvSpPr>
          <p:cNvPr id="41" name="Text 11"/>
          <p:cNvSpPr/>
          <p:nvPr/>
        </p:nvSpPr>
        <p:spPr>
          <a:xfrm>
            <a:off x="9048657" y="2399395"/>
            <a:ext cx="467746"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Helvetica" pitchFamily="34" charset="0"/>
                <a:ea typeface="Helvetica" pitchFamily="34" charset="-122"/>
                <a:cs typeface="Helvetica" pitchFamily="34" charset="-120"/>
              </a:rPr>
              <a:t>VPC C</a:t>
            </a:r>
            <a:endParaRPr lang="en-US" sz="1023" dirty="0"/>
          </a:p>
        </p:txBody>
      </p:sp>
      <p:sp>
        <p:nvSpPr>
          <p:cNvPr id="42" name="Text 12"/>
          <p:cNvSpPr/>
          <p:nvPr/>
        </p:nvSpPr>
        <p:spPr>
          <a:xfrm>
            <a:off x="9614778" y="1972484"/>
            <a:ext cx="1373540" cy="371227"/>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Helvetica" pitchFamily="34" charset="0"/>
                <a:ea typeface="Helvetica" pitchFamily="34" charset="-122"/>
                <a:cs typeface="Helvetica" pitchFamily="34" charset="-120"/>
              </a:rPr>
              <a:t>VPC A cannot reach VPC C through VPC B</a:t>
            </a:r>
            <a:endParaRPr lang="en-US" sz="1023" dirty="0"/>
          </a:p>
        </p:txBody>
      </p:sp>
      <p:sp>
        <p:nvSpPr>
          <p:cNvPr id="43" name="Text 13"/>
          <p:cNvSpPr/>
          <p:nvPr/>
        </p:nvSpPr>
        <p:spPr>
          <a:xfrm>
            <a:off x="6524313" y="2974797"/>
            <a:ext cx="191553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AWS Transit Gateway</a:t>
            </a:r>
            <a:endParaRPr lang="en-US" sz="1315" dirty="0"/>
          </a:p>
        </p:txBody>
      </p:sp>
      <p:sp>
        <p:nvSpPr>
          <p:cNvPr id="44" name="Text 14"/>
          <p:cNvSpPr/>
          <p:nvPr/>
        </p:nvSpPr>
        <p:spPr>
          <a:xfrm>
            <a:off x="6199490" y="3308901"/>
            <a:ext cx="478882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Acts as a central hub for connecting multiple VPCs and on-premises networks, enabling transitive routing.</a:t>
            </a:r>
            <a:endParaRPr lang="en-US" sz="1169" dirty="0"/>
          </a:p>
        </p:txBody>
      </p:sp>
      <p:sp>
        <p:nvSpPr>
          <p:cNvPr id="45" name="Text 15"/>
          <p:cNvSpPr/>
          <p:nvPr/>
        </p:nvSpPr>
        <p:spPr>
          <a:xfrm>
            <a:off x="6440787" y="4218407"/>
            <a:ext cx="262828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Helvetica" pitchFamily="34" charset="0"/>
                <a:ea typeface="Helvetica" pitchFamily="34" charset="-122"/>
                <a:cs typeface="Helvetica" pitchFamily="34" charset="-120"/>
              </a:rPr>
              <a:t>When to choose Transit Gateway:</a:t>
            </a:r>
            <a:endParaRPr lang="en-US" sz="1169" dirty="0"/>
          </a:p>
        </p:txBody>
      </p:sp>
      <p:sp>
        <p:nvSpPr>
          <p:cNvPr id="46" name="Text 16"/>
          <p:cNvSpPr/>
          <p:nvPr/>
        </p:nvSpPr>
        <p:spPr>
          <a:xfrm>
            <a:off x="6347981" y="4533950"/>
            <a:ext cx="243896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Complex network architectures</a:t>
            </a:r>
            <a:endParaRPr lang="en-US" sz="1169" dirty="0"/>
          </a:p>
        </p:txBody>
      </p:sp>
      <p:sp>
        <p:nvSpPr>
          <p:cNvPr id="47" name="Text 17"/>
          <p:cNvSpPr/>
          <p:nvPr/>
        </p:nvSpPr>
        <p:spPr>
          <a:xfrm>
            <a:off x="6347981" y="4793809"/>
            <a:ext cx="189325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Connecting many VPCs</a:t>
            </a:r>
            <a:endParaRPr lang="en-US" sz="1169" dirty="0"/>
          </a:p>
        </p:txBody>
      </p:sp>
      <p:sp>
        <p:nvSpPr>
          <p:cNvPr id="48" name="Text 18"/>
          <p:cNvSpPr/>
          <p:nvPr/>
        </p:nvSpPr>
        <p:spPr>
          <a:xfrm>
            <a:off x="742454" y="6352962"/>
            <a:ext cx="173734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VPC Peering Connection</a:t>
            </a:r>
            <a:endParaRPr lang="en-US" sz="1023" dirty="0"/>
          </a:p>
        </p:txBody>
      </p:sp>
      <p:sp>
        <p:nvSpPr>
          <p:cNvPr id="49" name="Text 19"/>
          <p:cNvSpPr/>
          <p:nvPr/>
        </p:nvSpPr>
        <p:spPr>
          <a:xfrm>
            <a:off x="10320109" y="6352962"/>
            <a:ext cx="98003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Page 10 of 12</a:t>
            </a:r>
            <a:endParaRPr lang="en-US" sz="1023"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4" y="1638380"/>
            <a:ext cx="3316245" cy="2078871"/>
          </a:xfrm>
          <a:prstGeom prst="rect">
            <a:avLst/>
          </a:prstGeom>
        </p:spPr>
      </p:pic>
      <p:pic>
        <p:nvPicPr>
          <p:cNvPr id="6" name="Image 4" descr="preencoded.png"/>
          <p:cNvPicPr>
            <a:picLocks noChangeAspect="1"/>
          </p:cNvPicPr>
          <p:nvPr/>
        </p:nvPicPr>
        <p:blipFill>
          <a:blip r:embed="rId7"/>
          <a:stretch>
            <a:fillRect/>
          </a:stretch>
        </p:blipFill>
        <p:spPr>
          <a:xfrm>
            <a:off x="965190" y="1861116"/>
            <a:ext cx="556840" cy="556840"/>
          </a:xfrm>
          <a:prstGeom prst="rect">
            <a:avLst/>
          </a:prstGeom>
        </p:spPr>
      </p:pic>
      <p:pic>
        <p:nvPicPr>
          <p:cNvPr id="7" name="Image 5" descr="preencoded.png"/>
          <p:cNvPicPr>
            <a:picLocks noChangeAspect="1"/>
          </p:cNvPicPr>
          <p:nvPr/>
        </p:nvPicPr>
        <p:blipFill>
          <a:blip r:embed="rId8"/>
          <a:stretch>
            <a:fillRect/>
          </a:stretch>
        </p:blipFill>
        <p:spPr>
          <a:xfrm>
            <a:off x="1085839" y="1972484"/>
            <a:ext cx="315543" cy="334104"/>
          </a:xfrm>
          <a:prstGeom prst="rect">
            <a:avLst/>
          </a:prstGeom>
        </p:spPr>
      </p:pic>
      <p:pic>
        <p:nvPicPr>
          <p:cNvPr id="8" name="Image 6" descr="preencoded.png"/>
          <p:cNvPicPr>
            <a:picLocks noChangeAspect="1"/>
          </p:cNvPicPr>
          <p:nvPr/>
        </p:nvPicPr>
        <p:blipFill>
          <a:blip r:embed="rId9"/>
          <a:stretch>
            <a:fillRect/>
          </a:stretch>
        </p:blipFill>
        <p:spPr>
          <a:xfrm>
            <a:off x="965190" y="3011919"/>
            <a:ext cx="148491" cy="148491"/>
          </a:xfrm>
          <a:prstGeom prst="rect">
            <a:avLst/>
          </a:prstGeom>
        </p:spPr>
      </p:pic>
      <p:pic>
        <p:nvPicPr>
          <p:cNvPr id="9" name="Image 7" descr="preencoded.png"/>
          <p:cNvPicPr>
            <a:picLocks noChangeAspect="1"/>
          </p:cNvPicPr>
          <p:nvPr/>
        </p:nvPicPr>
        <p:blipFill>
          <a:blip r:embed="rId9"/>
          <a:stretch>
            <a:fillRect/>
          </a:stretch>
        </p:blipFill>
        <p:spPr>
          <a:xfrm>
            <a:off x="965190" y="3308901"/>
            <a:ext cx="148491" cy="148491"/>
          </a:xfrm>
          <a:prstGeom prst="rect">
            <a:avLst/>
          </a:prstGeom>
        </p:spPr>
      </p:pic>
      <p:pic>
        <p:nvPicPr>
          <p:cNvPr id="10" name="Image 8" descr="preencoded.png"/>
          <p:cNvPicPr>
            <a:picLocks noChangeAspect="1"/>
          </p:cNvPicPr>
          <p:nvPr/>
        </p:nvPicPr>
        <p:blipFill>
          <a:blip r:embed="rId10"/>
          <a:stretch>
            <a:fillRect/>
          </a:stretch>
        </p:blipFill>
        <p:spPr>
          <a:xfrm>
            <a:off x="4281435" y="1638380"/>
            <a:ext cx="3316245" cy="2078871"/>
          </a:xfrm>
          <a:prstGeom prst="rect">
            <a:avLst/>
          </a:prstGeom>
        </p:spPr>
      </p:pic>
      <p:pic>
        <p:nvPicPr>
          <p:cNvPr id="11" name="Image 9" descr="preencoded.png"/>
          <p:cNvPicPr>
            <a:picLocks noChangeAspect="1"/>
          </p:cNvPicPr>
          <p:nvPr/>
        </p:nvPicPr>
        <p:blipFill>
          <a:blip r:embed="rId11"/>
          <a:stretch>
            <a:fillRect/>
          </a:stretch>
        </p:blipFill>
        <p:spPr>
          <a:xfrm>
            <a:off x="4504172" y="1861116"/>
            <a:ext cx="556840" cy="556840"/>
          </a:xfrm>
          <a:prstGeom prst="rect">
            <a:avLst/>
          </a:prstGeom>
        </p:spPr>
      </p:pic>
      <p:pic>
        <p:nvPicPr>
          <p:cNvPr id="12" name="Image 10" descr="preencoded.png"/>
          <p:cNvPicPr>
            <a:picLocks noChangeAspect="1"/>
          </p:cNvPicPr>
          <p:nvPr/>
        </p:nvPicPr>
        <p:blipFill>
          <a:blip r:embed="rId12"/>
          <a:stretch>
            <a:fillRect/>
          </a:stretch>
        </p:blipFill>
        <p:spPr>
          <a:xfrm>
            <a:off x="4643382" y="1972484"/>
            <a:ext cx="278420" cy="334104"/>
          </a:xfrm>
          <a:prstGeom prst="rect">
            <a:avLst/>
          </a:prstGeom>
        </p:spPr>
      </p:pic>
      <p:pic>
        <p:nvPicPr>
          <p:cNvPr id="13" name="Image 11" descr="preencoded.png"/>
          <p:cNvPicPr>
            <a:picLocks noChangeAspect="1"/>
          </p:cNvPicPr>
          <p:nvPr/>
        </p:nvPicPr>
        <p:blipFill>
          <a:blip r:embed="rId9"/>
          <a:stretch>
            <a:fillRect/>
          </a:stretch>
        </p:blipFill>
        <p:spPr>
          <a:xfrm>
            <a:off x="4504171" y="3011919"/>
            <a:ext cx="148491" cy="148491"/>
          </a:xfrm>
          <a:prstGeom prst="rect">
            <a:avLst/>
          </a:prstGeom>
        </p:spPr>
      </p:pic>
      <p:pic>
        <p:nvPicPr>
          <p:cNvPr id="14" name="Image 12" descr="preencoded.png"/>
          <p:cNvPicPr>
            <a:picLocks noChangeAspect="1"/>
          </p:cNvPicPr>
          <p:nvPr/>
        </p:nvPicPr>
        <p:blipFill>
          <a:blip r:embed="rId9"/>
          <a:stretch>
            <a:fillRect/>
          </a:stretch>
        </p:blipFill>
        <p:spPr>
          <a:xfrm>
            <a:off x="4504171" y="3308901"/>
            <a:ext cx="148491" cy="148491"/>
          </a:xfrm>
          <a:prstGeom prst="rect">
            <a:avLst/>
          </a:prstGeom>
        </p:spPr>
      </p:pic>
      <p:pic>
        <p:nvPicPr>
          <p:cNvPr id="15" name="Image 13" descr="preencoded.png"/>
          <p:cNvPicPr>
            <a:picLocks noChangeAspect="1"/>
          </p:cNvPicPr>
          <p:nvPr/>
        </p:nvPicPr>
        <p:blipFill>
          <a:blip r:embed="rId13"/>
          <a:stretch>
            <a:fillRect/>
          </a:stretch>
        </p:blipFill>
        <p:spPr>
          <a:xfrm>
            <a:off x="7820418" y="1638380"/>
            <a:ext cx="3316391" cy="2078871"/>
          </a:xfrm>
          <a:prstGeom prst="rect">
            <a:avLst/>
          </a:prstGeom>
        </p:spPr>
      </p:pic>
      <p:pic>
        <p:nvPicPr>
          <p:cNvPr id="16" name="Image 14" descr="preencoded.png"/>
          <p:cNvPicPr>
            <a:picLocks noChangeAspect="1"/>
          </p:cNvPicPr>
          <p:nvPr/>
        </p:nvPicPr>
        <p:blipFill>
          <a:blip r:embed="rId14"/>
          <a:stretch>
            <a:fillRect/>
          </a:stretch>
        </p:blipFill>
        <p:spPr>
          <a:xfrm>
            <a:off x="8043154" y="1861116"/>
            <a:ext cx="556840" cy="556840"/>
          </a:xfrm>
          <a:prstGeom prst="rect">
            <a:avLst/>
          </a:prstGeom>
        </p:spPr>
      </p:pic>
      <p:pic>
        <p:nvPicPr>
          <p:cNvPr id="17" name="Image 15" descr="preencoded.png"/>
          <p:cNvPicPr>
            <a:picLocks noChangeAspect="1"/>
          </p:cNvPicPr>
          <p:nvPr/>
        </p:nvPicPr>
        <p:blipFill>
          <a:blip r:embed="rId15"/>
          <a:stretch>
            <a:fillRect/>
          </a:stretch>
        </p:blipFill>
        <p:spPr>
          <a:xfrm>
            <a:off x="8182364" y="1972484"/>
            <a:ext cx="278420" cy="334104"/>
          </a:xfrm>
          <a:prstGeom prst="rect">
            <a:avLst/>
          </a:prstGeom>
        </p:spPr>
      </p:pic>
      <p:pic>
        <p:nvPicPr>
          <p:cNvPr id="18" name="Image 16" descr="preencoded.png"/>
          <p:cNvPicPr>
            <a:picLocks noChangeAspect="1"/>
          </p:cNvPicPr>
          <p:nvPr/>
        </p:nvPicPr>
        <p:blipFill>
          <a:blip r:embed="rId9"/>
          <a:stretch>
            <a:fillRect/>
          </a:stretch>
        </p:blipFill>
        <p:spPr>
          <a:xfrm>
            <a:off x="8043154" y="3011919"/>
            <a:ext cx="148491" cy="148491"/>
          </a:xfrm>
          <a:prstGeom prst="rect">
            <a:avLst/>
          </a:prstGeom>
        </p:spPr>
      </p:pic>
      <p:pic>
        <p:nvPicPr>
          <p:cNvPr id="19" name="Image 17" descr="preencoded.png"/>
          <p:cNvPicPr>
            <a:picLocks noChangeAspect="1"/>
          </p:cNvPicPr>
          <p:nvPr/>
        </p:nvPicPr>
        <p:blipFill>
          <a:blip r:embed="rId9"/>
          <a:stretch>
            <a:fillRect/>
          </a:stretch>
        </p:blipFill>
        <p:spPr>
          <a:xfrm>
            <a:off x="8043154" y="3308901"/>
            <a:ext cx="148491" cy="148491"/>
          </a:xfrm>
          <a:prstGeom prst="rect">
            <a:avLst/>
          </a:prstGeom>
        </p:spPr>
      </p:pic>
      <p:pic>
        <p:nvPicPr>
          <p:cNvPr id="20" name="Image 18" descr="preencoded.png"/>
          <p:cNvPicPr>
            <a:picLocks noChangeAspect="1"/>
          </p:cNvPicPr>
          <p:nvPr/>
        </p:nvPicPr>
        <p:blipFill>
          <a:blip r:embed="rId16"/>
          <a:stretch>
            <a:fillRect/>
          </a:stretch>
        </p:blipFill>
        <p:spPr>
          <a:xfrm>
            <a:off x="742454" y="3865741"/>
            <a:ext cx="5085809" cy="1150804"/>
          </a:xfrm>
          <a:prstGeom prst="rect">
            <a:avLst/>
          </a:prstGeom>
        </p:spPr>
      </p:pic>
      <p:pic>
        <p:nvPicPr>
          <p:cNvPr id="21" name="Image 19" descr="preencoded.png"/>
          <p:cNvPicPr>
            <a:picLocks noChangeAspect="1"/>
          </p:cNvPicPr>
          <p:nvPr/>
        </p:nvPicPr>
        <p:blipFill>
          <a:blip r:embed="rId17"/>
          <a:stretch>
            <a:fillRect/>
          </a:stretch>
        </p:blipFill>
        <p:spPr>
          <a:xfrm>
            <a:off x="928068" y="4088478"/>
            <a:ext cx="139210" cy="185613"/>
          </a:xfrm>
          <a:prstGeom prst="rect">
            <a:avLst/>
          </a:prstGeom>
        </p:spPr>
      </p:pic>
      <p:pic>
        <p:nvPicPr>
          <p:cNvPr id="22" name="Image 20" descr="preencoded.png"/>
          <p:cNvPicPr>
            <a:picLocks noChangeAspect="1"/>
          </p:cNvPicPr>
          <p:nvPr/>
        </p:nvPicPr>
        <p:blipFill>
          <a:blip r:embed="rId18"/>
          <a:stretch>
            <a:fillRect/>
          </a:stretch>
        </p:blipFill>
        <p:spPr>
          <a:xfrm>
            <a:off x="6050999" y="3865741"/>
            <a:ext cx="5085809" cy="1150804"/>
          </a:xfrm>
          <a:prstGeom prst="rect">
            <a:avLst/>
          </a:prstGeom>
        </p:spPr>
      </p:pic>
      <p:pic>
        <p:nvPicPr>
          <p:cNvPr id="23" name="Image 21" descr="preencoded.png"/>
          <p:cNvPicPr>
            <a:picLocks noChangeAspect="1"/>
          </p:cNvPicPr>
          <p:nvPr/>
        </p:nvPicPr>
        <p:blipFill>
          <a:blip r:embed="rId19"/>
          <a:stretch>
            <a:fillRect/>
          </a:stretch>
        </p:blipFill>
        <p:spPr>
          <a:xfrm>
            <a:off x="6236613" y="4088478"/>
            <a:ext cx="185613" cy="185613"/>
          </a:xfrm>
          <a:prstGeom prst="rect">
            <a:avLst/>
          </a:prstGeom>
        </p:spPr>
      </p:pic>
      <p:sp>
        <p:nvSpPr>
          <p:cNvPr id="24"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Best Practices</a:t>
            </a:r>
            <a:endParaRPr lang="en-US" sz="2631" dirty="0"/>
          </a:p>
        </p:txBody>
      </p:sp>
      <p:sp>
        <p:nvSpPr>
          <p:cNvPr id="25" name="Text 1"/>
          <p:cNvSpPr/>
          <p:nvPr/>
        </p:nvSpPr>
        <p:spPr>
          <a:xfrm>
            <a:off x="742453" y="1155785"/>
            <a:ext cx="1247322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Helvetica" pitchFamily="34" charset="0"/>
                <a:ea typeface="Helvetica" pitchFamily="34" charset="-122"/>
                <a:cs typeface="Helvetica" pitchFamily="34" charset="-120"/>
              </a:rPr>
              <a:t>Key recommendations for implementing efficient VPC Peering deployments:</a:t>
            </a:r>
            <a:endParaRPr lang="en-US" sz="1461" dirty="0"/>
          </a:p>
        </p:txBody>
      </p:sp>
      <p:sp>
        <p:nvSpPr>
          <p:cNvPr id="26" name="Text 2"/>
          <p:cNvSpPr/>
          <p:nvPr/>
        </p:nvSpPr>
        <p:spPr>
          <a:xfrm>
            <a:off x="965190" y="2566447"/>
            <a:ext cx="3444928"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Helvetica" pitchFamily="34" charset="0"/>
                <a:ea typeface="Helvetica" pitchFamily="34" charset="-122"/>
                <a:cs typeface="Helvetica" pitchFamily="34" charset="-120"/>
              </a:rPr>
              <a:t>Proper Planning</a:t>
            </a:r>
            <a:endParaRPr lang="en-US" sz="1754" dirty="0"/>
          </a:p>
        </p:txBody>
      </p:sp>
      <p:sp>
        <p:nvSpPr>
          <p:cNvPr id="27" name="Text 3"/>
          <p:cNvSpPr/>
          <p:nvPr/>
        </p:nvSpPr>
        <p:spPr>
          <a:xfrm>
            <a:off x="1187926" y="2974797"/>
            <a:ext cx="295125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Ensure non-overlapping CIDR blocks</a:t>
            </a:r>
            <a:endParaRPr lang="en-US" sz="1169" dirty="0"/>
          </a:p>
        </p:txBody>
      </p:sp>
      <p:sp>
        <p:nvSpPr>
          <p:cNvPr id="28" name="Text 4"/>
          <p:cNvSpPr/>
          <p:nvPr/>
        </p:nvSpPr>
        <p:spPr>
          <a:xfrm>
            <a:off x="1187926" y="3271778"/>
            <a:ext cx="19266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Plan route table updates</a:t>
            </a:r>
            <a:endParaRPr lang="en-US" sz="1169" dirty="0"/>
          </a:p>
        </p:txBody>
      </p:sp>
      <p:sp>
        <p:nvSpPr>
          <p:cNvPr id="29" name="Text 5"/>
          <p:cNvSpPr/>
          <p:nvPr/>
        </p:nvSpPr>
        <p:spPr>
          <a:xfrm>
            <a:off x="4504171" y="2566447"/>
            <a:ext cx="3444928"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Helvetica" pitchFamily="34" charset="0"/>
                <a:ea typeface="Helvetica" pitchFamily="34" charset="-122"/>
                <a:cs typeface="Helvetica" pitchFamily="34" charset="-120"/>
              </a:rPr>
              <a:t>Security Considerations</a:t>
            </a:r>
            <a:endParaRPr lang="en-US" sz="1754" dirty="0"/>
          </a:p>
        </p:txBody>
      </p:sp>
      <p:sp>
        <p:nvSpPr>
          <p:cNvPr id="30" name="Text 6"/>
          <p:cNvSpPr/>
          <p:nvPr/>
        </p:nvSpPr>
        <p:spPr>
          <a:xfrm>
            <a:off x="4726908" y="2974797"/>
            <a:ext cx="202689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Configure security groups</a:t>
            </a:r>
            <a:endParaRPr lang="en-US" sz="1169" dirty="0"/>
          </a:p>
        </p:txBody>
      </p:sp>
      <p:sp>
        <p:nvSpPr>
          <p:cNvPr id="31" name="Text 7"/>
          <p:cNvSpPr/>
          <p:nvPr/>
        </p:nvSpPr>
        <p:spPr>
          <a:xfrm>
            <a:off x="4726908" y="3271778"/>
            <a:ext cx="167052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Set up network ACLs</a:t>
            </a:r>
            <a:endParaRPr lang="en-US" sz="1169" dirty="0"/>
          </a:p>
        </p:txBody>
      </p:sp>
      <p:sp>
        <p:nvSpPr>
          <p:cNvPr id="32" name="Text 8"/>
          <p:cNvSpPr/>
          <p:nvPr/>
        </p:nvSpPr>
        <p:spPr>
          <a:xfrm>
            <a:off x="8043155" y="2566447"/>
            <a:ext cx="2870918"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Helvetica" pitchFamily="34" charset="0"/>
                <a:ea typeface="Helvetica" pitchFamily="34" charset="-122"/>
                <a:cs typeface="Helvetica" pitchFamily="34" charset="-120"/>
              </a:rPr>
              <a:t>Monitoring</a:t>
            </a:r>
            <a:endParaRPr lang="en-US" sz="1754" dirty="0"/>
          </a:p>
        </p:txBody>
      </p:sp>
      <p:sp>
        <p:nvSpPr>
          <p:cNvPr id="33" name="Text 9"/>
          <p:cNvSpPr/>
          <p:nvPr/>
        </p:nvSpPr>
        <p:spPr>
          <a:xfrm>
            <a:off x="8265890" y="2974797"/>
            <a:ext cx="130300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Test connectivity</a:t>
            </a:r>
            <a:endParaRPr lang="en-US" sz="1169" dirty="0"/>
          </a:p>
        </p:txBody>
      </p:sp>
      <p:sp>
        <p:nvSpPr>
          <p:cNvPr id="34" name="Text 10"/>
          <p:cNvSpPr/>
          <p:nvPr/>
        </p:nvSpPr>
        <p:spPr>
          <a:xfrm>
            <a:off x="8265890" y="3271778"/>
            <a:ext cx="182643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Enable DNS resolution</a:t>
            </a:r>
            <a:endParaRPr lang="en-US" sz="1169" dirty="0"/>
          </a:p>
        </p:txBody>
      </p:sp>
      <p:sp>
        <p:nvSpPr>
          <p:cNvPr id="35" name="Text 11"/>
          <p:cNvSpPr/>
          <p:nvPr/>
        </p:nvSpPr>
        <p:spPr>
          <a:xfrm>
            <a:off x="1178645" y="4051355"/>
            <a:ext cx="471458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Helvetica" pitchFamily="34" charset="0"/>
                <a:ea typeface="Helvetica" pitchFamily="34" charset="-122"/>
                <a:cs typeface="Helvetica" pitchFamily="34" charset="-120"/>
              </a:rPr>
              <a:t>Cross-Account Peering</a:t>
            </a:r>
            <a:endParaRPr lang="en-US" sz="1461" dirty="0"/>
          </a:p>
        </p:txBody>
      </p:sp>
      <p:sp>
        <p:nvSpPr>
          <p:cNvPr id="36" name="Text 12"/>
          <p:cNvSpPr/>
          <p:nvPr/>
        </p:nvSpPr>
        <p:spPr>
          <a:xfrm>
            <a:off x="928067" y="4385459"/>
            <a:ext cx="471458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For cross-account peering, ensure proper permissions and consider using AWS Organizations for simplified management.</a:t>
            </a:r>
            <a:endParaRPr lang="en-US" sz="1169" dirty="0"/>
          </a:p>
        </p:txBody>
      </p:sp>
      <p:sp>
        <p:nvSpPr>
          <p:cNvPr id="37" name="Text 13"/>
          <p:cNvSpPr/>
          <p:nvPr/>
        </p:nvSpPr>
        <p:spPr>
          <a:xfrm>
            <a:off x="6533594" y="4051355"/>
            <a:ext cx="565749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Helvetica" pitchFamily="34" charset="0"/>
                <a:ea typeface="Helvetica" pitchFamily="34" charset="-122"/>
                <a:cs typeface="Helvetica" pitchFamily="34" charset="-120"/>
              </a:rPr>
              <a:t>Route Table Management</a:t>
            </a:r>
            <a:endParaRPr lang="en-US" sz="1461" dirty="0"/>
          </a:p>
        </p:txBody>
      </p:sp>
      <p:sp>
        <p:nvSpPr>
          <p:cNvPr id="38" name="Text 14"/>
          <p:cNvSpPr/>
          <p:nvPr/>
        </p:nvSpPr>
        <p:spPr>
          <a:xfrm>
            <a:off x="6236613" y="4385459"/>
            <a:ext cx="471458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Remember to update route tables in both VPCs to direct traffic through the peering connection.</a:t>
            </a:r>
            <a:endParaRPr lang="en-US" sz="1169" dirty="0"/>
          </a:p>
        </p:txBody>
      </p:sp>
      <p:sp>
        <p:nvSpPr>
          <p:cNvPr id="39" name="Text 15"/>
          <p:cNvSpPr/>
          <p:nvPr/>
        </p:nvSpPr>
        <p:spPr>
          <a:xfrm>
            <a:off x="742454" y="6352962"/>
            <a:ext cx="173734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VPC Peering Connection</a:t>
            </a:r>
            <a:endParaRPr lang="en-US" sz="1023" dirty="0"/>
          </a:p>
        </p:txBody>
      </p:sp>
      <p:sp>
        <p:nvSpPr>
          <p:cNvPr id="40" name="Text 16"/>
          <p:cNvSpPr/>
          <p:nvPr/>
        </p:nvSpPr>
        <p:spPr>
          <a:xfrm>
            <a:off x="10320109" y="6352962"/>
            <a:ext cx="98003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Page 11 of 12</a:t>
            </a:r>
            <a:endParaRPr lang="en-US" sz="1023"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821E8-CDD8-FDBC-6FE4-C2D2831D08C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86A647A-5CEA-A8F1-9F3D-5DD7003291FD}"/>
              </a:ext>
            </a:extLst>
          </p:cNvPr>
          <p:cNvPicPr>
            <a:picLocks noChangeAspect="1"/>
          </p:cNvPicPr>
          <p:nvPr/>
        </p:nvPicPr>
        <p:blipFill>
          <a:blip r:embed="rId3"/>
          <a:stretch>
            <a:fillRect/>
          </a:stretch>
        </p:blipFill>
        <p:spPr>
          <a:xfrm>
            <a:off x="-1" y="79227"/>
            <a:ext cx="11879263" cy="6900619"/>
          </a:xfrm>
          <a:prstGeom prst="rect">
            <a:avLst/>
          </a:prstGeom>
        </p:spPr>
      </p:pic>
      <p:pic>
        <p:nvPicPr>
          <p:cNvPr id="3" name="Image 1" descr="preencoded.png">
            <a:extLst>
              <a:ext uri="{FF2B5EF4-FFF2-40B4-BE49-F238E27FC236}">
                <a16:creationId xmlns:a16="http://schemas.microsoft.com/office/drawing/2014/main" id="{81A1950C-4C0F-510A-58DD-BE5F58A9A636}"/>
              </a:ext>
            </a:extLst>
          </p:cNvPr>
          <p:cNvPicPr>
            <a:picLocks noChangeAspect="1"/>
          </p:cNvPicPr>
          <p:nvPr/>
        </p:nvPicPr>
        <p:blipFill>
          <a:blip r:embed="rId4"/>
          <a:stretch>
            <a:fillRect/>
          </a:stretch>
        </p:blipFill>
        <p:spPr>
          <a:xfrm>
            <a:off x="4199505" y="1796151"/>
            <a:ext cx="3480253" cy="4176303"/>
          </a:xfrm>
          <a:prstGeom prst="rect">
            <a:avLst/>
          </a:prstGeom>
        </p:spPr>
      </p:pic>
      <p:pic>
        <p:nvPicPr>
          <p:cNvPr id="4" name="Image 2" descr="preencoded.png">
            <a:extLst>
              <a:ext uri="{FF2B5EF4-FFF2-40B4-BE49-F238E27FC236}">
                <a16:creationId xmlns:a16="http://schemas.microsoft.com/office/drawing/2014/main" id="{E68E9D46-E45D-7497-6587-7D64D6B101DF}"/>
              </a:ext>
            </a:extLst>
          </p:cNvPr>
          <p:cNvPicPr>
            <a:picLocks noChangeAspect="1"/>
          </p:cNvPicPr>
          <p:nvPr/>
        </p:nvPicPr>
        <p:blipFill>
          <a:blip r:embed="rId5"/>
          <a:stretch>
            <a:fillRect/>
          </a:stretch>
        </p:blipFill>
        <p:spPr>
          <a:xfrm>
            <a:off x="5345668" y="1564134"/>
            <a:ext cx="1187926" cy="37123"/>
          </a:xfrm>
          <a:prstGeom prst="rect">
            <a:avLst/>
          </a:prstGeom>
        </p:spPr>
      </p:pic>
      <p:pic>
        <p:nvPicPr>
          <p:cNvPr id="5" name="Image 3" descr="preencoded.png">
            <a:extLst>
              <a:ext uri="{FF2B5EF4-FFF2-40B4-BE49-F238E27FC236}">
                <a16:creationId xmlns:a16="http://schemas.microsoft.com/office/drawing/2014/main" id="{C6484679-09C3-60CE-F577-457957956AD4}"/>
              </a:ext>
            </a:extLst>
          </p:cNvPr>
          <p:cNvPicPr>
            <a:picLocks noChangeAspect="1"/>
          </p:cNvPicPr>
          <p:nvPr/>
        </p:nvPicPr>
        <p:blipFill>
          <a:blip r:embed="rId6"/>
          <a:stretch>
            <a:fillRect/>
          </a:stretch>
        </p:blipFill>
        <p:spPr>
          <a:xfrm>
            <a:off x="2209526" y="2195220"/>
            <a:ext cx="3404992" cy="1002313"/>
          </a:xfrm>
          <a:prstGeom prst="rect">
            <a:avLst/>
          </a:prstGeom>
        </p:spPr>
      </p:pic>
      <p:pic>
        <p:nvPicPr>
          <p:cNvPr id="6" name="Image 4" descr="preencoded.png">
            <a:extLst>
              <a:ext uri="{FF2B5EF4-FFF2-40B4-BE49-F238E27FC236}">
                <a16:creationId xmlns:a16="http://schemas.microsoft.com/office/drawing/2014/main" id="{FADB287B-32A2-73D7-597B-5CE99237AA3A}"/>
              </a:ext>
            </a:extLst>
          </p:cNvPr>
          <p:cNvPicPr>
            <a:picLocks noChangeAspect="1"/>
          </p:cNvPicPr>
          <p:nvPr/>
        </p:nvPicPr>
        <p:blipFill>
          <a:blip r:embed="rId7"/>
          <a:stretch>
            <a:fillRect/>
          </a:stretch>
        </p:blipFill>
        <p:spPr>
          <a:xfrm>
            <a:off x="3744896" y="2343711"/>
            <a:ext cx="334104" cy="371227"/>
          </a:xfrm>
          <a:prstGeom prst="rect">
            <a:avLst/>
          </a:prstGeom>
        </p:spPr>
      </p:pic>
      <p:pic>
        <p:nvPicPr>
          <p:cNvPr id="7" name="Image 5" descr="preencoded.png">
            <a:extLst>
              <a:ext uri="{FF2B5EF4-FFF2-40B4-BE49-F238E27FC236}">
                <a16:creationId xmlns:a16="http://schemas.microsoft.com/office/drawing/2014/main" id="{6F5D6BB9-3209-55A0-FA89-04FD8AD2A721}"/>
              </a:ext>
            </a:extLst>
          </p:cNvPr>
          <p:cNvPicPr>
            <a:picLocks noChangeAspect="1"/>
          </p:cNvPicPr>
          <p:nvPr/>
        </p:nvPicPr>
        <p:blipFill>
          <a:blip r:embed="rId8"/>
          <a:stretch>
            <a:fillRect/>
          </a:stretch>
        </p:blipFill>
        <p:spPr>
          <a:xfrm>
            <a:off x="5911499" y="2195220"/>
            <a:ext cx="3758093" cy="1002313"/>
          </a:xfrm>
          <a:prstGeom prst="rect">
            <a:avLst/>
          </a:prstGeom>
        </p:spPr>
      </p:pic>
      <p:pic>
        <p:nvPicPr>
          <p:cNvPr id="8" name="Image 6" descr="preencoded.png">
            <a:extLst>
              <a:ext uri="{FF2B5EF4-FFF2-40B4-BE49-F238E27FC236}">
                <a16:creationId xmlns:a16="http://schemas.microsoft.com/office/drawing/2014/main" id="{07FB8CD6-5510-715E-5B23-E9E3C4D7CB31}"/>
              </a:ext>
            </a:extLst>
          </p:cNvPr>
          <p:cNvPicPr>
            <a:picLocks noChangeAspect="1"/>
          </p:cNvPicPr>
          <p:nvPr/>
        </p:nvPicPr>
        <p:blipFill>
          <a:blip r:embed="rId9"/>
          <a:stretch>
            <a:fillRect/>
          </a:stretch>
        </p:blipFill>
        <p:spPr>
          <a:xfrm>
            <a:off x="7642054" y="2343711"/>
            <a:ext cx="296982" cy="371227"/>
          </a:xfrm>
          <a:prstGeom prst="rect">
            <a:avLst/>
          </a:prstGeom>
        </p:spPr>
      </p:pic>
      <p:pic>
        <p:nvPicPr>
          <p:cNvPr id="9" name="Image 7" descr="preencoded.png">
            <a:extLst>
              <a:ext uri="{FF2B5EF4-FFF2-40B4-BE49-F238E27FC236}">
                <a16:creationId xmlns:a16="http://schemas.microsoft.com/office/drawing/2014/main" id="{57123688-0AB9-F991-6E3F-73BAF1BAFDA4}"/>
              </a:ext>
            </a:extLst>
          </p:cNvPr>
          <p:cNvPicPr>
            <a:picLocks noChangeAspect="1"/>
          </p:cNvPicPr>
          <p:nvPr/>
        </p:nvPicPr>
        <p:blipFill>
          <a:blip r:embed="rId10"/>
          <a:stretch>
            <a:fillRect/>
          </a:stretch>
        </p:blipFill>
        <p:spPr>
          <a:xfrm>
            <a:off x="1544363" y="3643005"/>
            <a:ext cx="8790538" cy="2635711"/>
          </a:xfrm>
          <a:prstGeom prst="rect">
            <a:avLst/>
          </a:prstGeom>
        </p:spPr>
      </p:pic>
      <p:pic>
        <p:nvPicPr>
          <p:cNvPr id="10" name="Image 8" descr="preencoded.png">
            <a:extLst>
              <a:ext uri="{FF2B5EF4-FFF2-40B4-BE49-F238E27FC236}">
                <a16:creationId xmlns:a16="http://schemas.microsoft.com/office/drawing/2014/main" id="{924C482B-2743-5784-596A-5E870FB63887}"/>
              </a:ext>
            </a:extLst>
          </p:cNvPr>
          <p:cNvPicPr>
            <a:picLocks noChangeAspect="1"/>
          </p:cNvPicPr>
          <p:nvPr/>
        </p:nvPicPr>
        <p:blipFill>
          <a:blip r:embed="rId11"/>
          <a:stretch>
            <a:fillRect/>
          </a:stretch>
        </p:blipFill>
        <p:spPr>
          <a:xfrm>
            <a:off x="1767099" y="3902864"/>
            <a:ext cx="222736" cy="222736"/>
          </a:xfrm>
          <a:prstGeom prst="rect">
            <a:avLst/>
          </a:prstGeom>
        </p:spPr>
      </p:pic>
      <p:pic>
        <p:nvPicPr>
          <p:cNvPr id="11" name="Image 9" descr="preencoded.png">
            <a:extLst>
              <a:ext uri="{FF2B5EF4-FFF2-40B4-BE49-F238E27FC236}">
                <a16:creationId xmlns:a16="http://schemas.microsoft.com/office/drawing/2014/main" id="{E99C33AC-B069-5895-44DB-B5B5B003EFF0}"/>
              </a:ext>
            </a:extLst>
          </p:cNvPr>
          <p:cNvPicPr>
            <a:picLocks noChangeAspect="1"/>
          </p:cNvPicPr>
          <p:nvPr/>
        </p:nvPicPr>
        <p:blipFill>
          <a:blip r:embed="rId12"/>
          <a:stretch>
            <a:fillRect/>
          </a:stretch>
        </p:blipFill>
        <p:spPr>
          <a:xfrm>
            <a:off x="1767099" y="4311214"/>
            <a:ext cx="4098287" cy="482595"/>
          </a:xfrm>
          <a:prstGeom prst="rect">
            <a:avLst/>
          </a:prstGeom>
        </p:spPr>
      </p:pic>
      <p:pic>
        <p:nvPicPr>
          <p:cNvPr id="12" name="Image 10" descr="preencoded.png">
            <a:extLst>
              <a:ext uri="{FF2B5EF4-FFF2-40B4-BE49-F238E27FC236}">
                <a16:creationId xmlns:a16="http://schemas.microsoft.com/office/drawing/2014/main" id="{A3EB4536-DD58-20BB-C189-0DDCC4CB35B5}"/>
              </a:ext>
            </a:extLst>
          </p:cNvPr>
          <p:cNvPicPr>
            <a:picLocks noChangeAspect="1"/>
          </p:cNvPicPr>
          <p:nvPr/>
        </p:nvPicPr>
        <p:blipFill>
          <a:blip r:embed="rId13"/>
          <a:stretch>
            <a:fillRect/>
          </a:stretch>
        </p:blipFill>
        <p:spPr>
          <a:xfrm>
            <a:off x="1878467" y="4422582"/>
            <a:ext cx="185613" cy="259859"/>
          </a:xfrm>
          <a:prstGeom prst="rect">
            <a:avLst/>
          </a:prstGeom>
        </p:spPr>
      </p:pic>
      <p:pic>
        <p:nvPicPr>
          <p:cNvPr id="13" name="Image 11" descr="preencoded.png">
            <a:extLst>
              <a:ext uri="{FF2B5EF4-FFF2-40B4-BE49-F238E27FC236}">
                <a16:creationId xmlns:a16="http://schemas.microsoft.com/office/drawing/2014/main" id="{DA7FDA0D-45D1-AB21-607C-A1F271BDD2E3}"/>
              </a:ext>
            </a:extLst>
          </p:cNvPr>
          <p:cNvPicPr>
            <a:picLocks noChangeAspect="1"/>
          </p:cNvPicPr>
          <p:nvPr/>
        </p:nvPicPr>
        <p:blipFill>
          <a:blip r:embed="rId14"/>
          <a:stretch>
            <a:fillRect/>
          </a:stretch>
        </p:blipFill>
        <p:spPr>
          <a:xfrm>
            <a:off x="6013876" y="4311214"/>
            <a:ext cx="4098287" cy="482595"/>
          </a:xfrm>
          <a:prstGeom prst="rect">
            <a:avLst/>
          </a:prstGeom>
        </p:spPr>
      </p:pic>
      <p:pic>
        <p:nvPicPr>
          <p:cNvPr id="14" name="Image 12" descr="preencoded.png">
            <a:extLst>
              <a:ext uri="{FF2B5EF4-FFF2-40B4-BE49-F238E27FC236}">
                <a16:creationId xmlns:a16="http://schemas.microsoft.com/office/drawing/2014/main" id="{D8EB3670-C9C3-4E98-9F15-9D938BB8A66C}"/>
              </a:ext>
            </a:extLst>
          </p:cNvPr>
          <p:cNvPicPr>
            <a:picLocks noChangeAspect="1"/>
          </p:cNvPicPr>
          <p:nvPr/>
        </p:nvPicPr>
        <p:blipFill>
          <a:blip r:embed="rId15"/>
          <a:stretch>
            <a:fillRect/>
          </a:stretch>
        </p:blipFill>
        <p:spPr>
          <a:xfrm>
            <a:off x="6125245" y="4422582"/>
            <a:ext cx="185613" cy="259859"/>
          </a:xfrm>
          <a:prstGeom prst="rect">
            <a:avLst/>
          </a:prstGeom>
        </p:spPr>
      </p:pic>
      <p:pic>
        <p:nvPicPr>
          <p:cNvPr id="15" name="Image 13" descr="preencoded.png">
            <a:extLst>
              <a:ext uri="{FF2B5EF4-FFF2-40B4-BE49-F238E27FC236}">
                <a16:creationId xmlns:a16="http://schemas.microsoft.com/office/drawing/2014/main" id="{B671E7B5-E465-792D-8B04-A9CF45CA53F9}"/>
              </a:ext>
            </a:extLst>
          </p:cNvPr>
          <p:cNvPicPr>
            <a:picLocks noChangeAspect="1"/>
          </p:cNvPicPr>
          <p:nvPr/>
        </p:nvPicPr>
        <p:blipFill>
          <a:blip r:embed="rId16"/>
          <a:stretch>
            <a:fillRect/>
          </a:stretch>
        </p:blipFill>
        <p:spPr>
          <a:xfrm>
            <a:off x="1767099" y="4942300"/>
            <a:ext cx="4098287" cy="482595"/>
          </a:xfrm>
          <a:prstGeom prst="rect">
            <a:avLst/>
          </a:prstGeom>
        </p:spPr>
      </p:pic>
      <p:pic>
        <p:nvPicPr>
          <p:cNvPr id="16" name="Image 14" descr="preencoded.png">
            <a:extLst>
              <a:ext uri="{FF2B5EF4-FFF2-40B4-BE49-F238E27FC236}">
                <a16:creationId xmlns:a16="http://schemas.microsoft.com/office/drawing/2014/main" id="{9A2C4A0A-DB45-89E7-E1CF-BDB64E59FB53}"/>
              </a:ext>
            </a:extLst>
          </p:cNvPr>
          <p:cNvPicPr>
            <a:picLocks noChangeAspect="1"/>
          </p:cNvPicPr>
          <p:nvPr/>
        </p:nvPicPr>
        <p:blipFill>
          <a:blip r:embed="rId17"/>
          <a:stretch>
            <a:fillRect/>
          </a:stretch>
        </p:blipFill>
        <p:spPr>
          <a:xfrm>
            <a:off x="1878467" y="5053668"/>
            <a:ext cx="232017" cy="259859"/>
          </a:xfrm>
          <a:prstGeom prst="rect">
            <a:avLst/>
          </a:prstGeom>
        </p:spPr>
      </p:pic>
      <p:pic>
        <p:nvPicPr>
          <p:cNvPr id="17" name="Image 15" descr="preencoded.png">
            <a:extLst>
              <a:ext uri="{FF2B5EF4-FFF2-40B4-BE49-F238E27FC236}">
                <a16:creationId xmlns:a16="http://schemas.microsoft.com/office/drawing/2014/main" id="{B41F50E5-FB51-ED80-56C8-8F3C3A6F7DB0}"/>
              </a:ext>
            </a:extLst>
          </p:cNvPr>
          <p:cNvPicPr>
            <a:picLocks noChangeAspect="1"/>
          </p:cNvPicPr>
          <p:nvPr/>
        </p:nvPicPr>
        <p:blipFill>
          <a:blip r:embed="rId18"/>
          <a:stretch>
            <a:fillRect/>
          </a:stretch>
        </p:blipFill>
        <p:spPr>
          <a:xfrm>
            <a:off x="6013876" y="4942300"/>
            <a:ext cx="4098287" cy="482595"/>
          </a:xfrm>
          <a:prstGeom prst="rect">
            <a:avLst/>
          </a:prstGeom>
        </p:spPr>
      </p:pic>
      <p:pic>
        <p:nvPicPr>
          <p:cNvPr id="18" name="Image 16" descr="preencoded.png">
            <a:extLst>
              <a:ext uri="{FF2B5EF4-FFF2-40B4-BE49-F238E27FC236}">
                <a16:creationId xmlns:a16="http://schemas.microsoft.com/office/drawing/2014/main" id="{F66737A1-2808-56B9-440E-29B0699DB3C3}"/>
              </a:ext>
            </a:extLst>
          </p:cNvPr>
          <p:cNvPicPr>
            <a:picLocks noChangeAspect="1"/>
          </p:cNvPicPr>
          <p:nvPr/>
        </p:nvPicPr>
        <p:blipFill>
          <a:blip r:embed="rId19"/>
          <a:stretch>
            <a:fillRect/>
          </a:stretch>
        </p:blipFill>
        <p:spPr>
          <a:xfrm>
            <a:off x="6125245" y="5053668"/>
            <a:ext cx="185613" cy="259859"/>
          </a:xfrm>
          <a:prstGeom prst="rect">
            <a:avLst/>
          </a:prstGeom>
        </p:spPr>
      </p:pic>
      <p:pic>
        <p:nvPicPr>
          <p:cNvPr id="19" name="Image 17" descr="preencoded.png">
            <a:extLst>
              <a:ext uri="{FF2B5EF4-FFF2-40B4-BE49-F238E27FC236}">
                <a16:creationId xmlns:a16="http://schemas.microsoft.com/office/drawing/2014/main" id="{346657C6-39A6-3361-AD8F-6CD52B2B8370}"/>
              </a:ext>
            </a:extLst>
          </p:cNvPr>
          <p:cNvPicPr>
            <a:picLocks noChangeAspect="1"/>
          </p:cNvPicPr>
          <p:nvPr/>
        </p:nvPicPr>
        <p:blipFill>
          <a:blip r:embed="rId20"/>
          <a:stretch>
            <a:fillRect/>
          </a:stretch>
        </p:blipFill>
        <p:spPr>
          <a:xfrm>
            <a:off x="1767099" y="5573385"/>
            <a:ext cx="8345066" cy="482595"/>
          </a:xfrm>
          <a:prstGeom prst="rect">
            <a:avLst/>
          </a:prstGeom>
        </p:spPr>
      </p:pic>
      <p:pic>
        <p:nvPicPr>
          <p:cNvPr id="20" name="Image 18" descr="preencoded.png">
            <a:extLst>
              <a:ext uri="{FF2B5EF4-FFF2-40B4-BE49-F238E27FC236}">
                <a16:creationId xmlns:a16="http://schemas.microsoft.com/office/drawing/2014/main" id="{13AF1EF0-2F1B-A515-5B93-F67987487784}"/>
              </a:ext>
            </a:extLst>
          </p:cNvPr>
          <p:cNvPicPr>
            <a:picLocks noChangeAspect="1"/>
          </p:cNvPicPr>
          <p:nvPr/>
        </p:nvPicPr>
        <p:blipFill>
          <a:blip r:embed="rId21"/>
          <a:stretch>
            <a:fillRect/>
          </a:stretch>
        </p:blipFill>
        <p:spPr>
          <a:xfrm>
            <a:off x="1878467" y="5684753"/>
            <a:ext cx="185613" cy="259859"/>
          </a:xfrm>
          <a:prstGeom prst="rect">
            <a:avLst/>
          </a:prstGeom>
        </p:spPr>
      </p:pic>
      <p:sp>
        <p:nvSpPr>
          <p:cNvPr id="24" name="Text 0">
            <a:extLst>
              <a:ext uri="{FF2B5EF4-FFF2-40B4-BE49-F238E27FC236}">
                <a16:creationId xmlns:a16="http://schemas.microsoft.com/office/drawing/2014/main" id="{822570EF-E3F7-3545-4AD1-3E260159628C}"/>
              </a:ext>
            </a:extLst>
          </p:cNvPr>
          <p:cNvSpPr/>
          <p:nvPr/>
        </p:nvSpPr>
        <p:spPr>
          <a:xfrm>
            <a:off x="445472" y="524699"/>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507" dirty="0"/>
          </a:p>
        </p:txBody>
      </p:sp>
      <p:sp>
        <p:nvSpPr>
          <p:cNvPr id="25" name="Text 1">
            <a:extLst>
              <a:ext uri="{FF2B5EF4-FFF2-40B4-BE49-F238E27FC236}">
                <a16:creationId xmlns:a16="http://schemas.microsoft.com/office/drawing/2014/main" id="{581A720F-D1FF-7E13-78DB-342C640594AD}"/>
              </a:ext>
            </a:extLst>
          </p:cNvPr>
          <p:cNvSpPr/>
          <p:nvPr/>
        </p:nvSpPr>
        <p:spPr>
          <a:xfrm>
            <a:off x="2358016" y="2789183"/>
            <a:ext cx="37296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Like this video if you found it helpful!</a:t>
            </a:r>
            <a:endParaRPr lang="en-US" sz="1315" dirty="0"/>
          </a:p>
        </p:txBody>
      </p:sp>
      <p:sp>
        <p:nvSpPr>
          <p:cNvPr id="26" name="Text 2">
            <a:extLst>
              <a:ext uri="{FF2B5EF4-FFF2-40B4-BE49-F238E27FC236}">
                <a16:creationId xmlns:a16="http://schemas.microsoft.com/office/drawing/2014/main" id="{04094E8A-270A-4D98-8EAD-8BBCEC6B5866}"/>
              </a:ext>
            </a:extLst>
          </p:cNvPr>
          <p:cNvSpPr/>
          <p:nvPr/>
        </p:nvSpPr>
        <p:spPr>
          <a:xfrm>
            <a:off x="6059989" y="2789183"/>
            <a:ext cx="41533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Subscribe for cloud tech updates!</a:t>
            </a:r>
            <a:endParaRPr lang="en-US" sz="1315" dirty="0"/>
          </a:p>
        </p:txBody>
      </p:sp>
      <p:sp>
        <p:nvSpPr>
          <p:cNvPr id="27" name="Text 3">
            <a:extLst>
              <a:ext uri="{FF2B5EF4-FFF2-40B4-BE49-F238E27FC236}">
                <a16:creationId xmlns:a16="http://schemas.microsoft.com/office/drawing/2014/main" id="{C8911434-739F-4B1A-1908-ADE5976DDEC7}"/>
              </a:ext>
            </a:extLst>
          </p:cNvPr>
          <p:cNvSpPr/>
          <p:nvPr/>
        </p:nvSpPr>
        <p:spPr>
          <a:xfrm>
            <a:off x="2101203" y="3865741"/>
            <a:ext cx="1001407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754" dirty="0"/>
          </a:p>
        </p:txBody>
      </p:sp>
      <p:sp>
        <p:nvSpPr>
          <p:cNvPr id="28" name="Text 4">
            <a:extLst>
              <a:ext uri="{FF2B5EF4-FFF2-40B4-BE49-F238E27FC236}">
                <a16:creationId xmlns:a16="http://schemas.microsoft.com/office/drawing/2014/main" id="{7FA6359E-9C0E-0146-9910-0F4960C83B14}"/>
              </a:ext>
            </a:extLst>
          </p:cNvPr>
          <p:cNvSpPr/>
          <p:nvPr/>
        </p:nvSpPr>
        <p:spPr>
          <a:xfrm>
            <a:off x="2175449" y="4422582"/>
            <a:ext cx="19270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Security Tips</a:t>
            </a:r>
            <a:endParaRPr lang="en-US" sz="1315" dirty="0"/>
          </a:p>
        </p:txBody>
      </p:sp>
      <p:sp>
        <p:nvSpPr>
          <p:cNvPr id="29" name="Text 5">
            <a:extLst>
              <a:ext uri="{FF2B5EF4-FFF2-40B4-BE49-F238E27FC236}">
                <a16:creationId xmlns:a16="http://schemas.microsoft.com/office/drawing/2014/main" id="{71D5606A-F0C3-59B2-B37E-75BE6682918D}"/>
              </a:ext>
            </a:extLst>
          </p:cNvPr>
          <p:cNvSpPr/>
          <p:nvPr/>
        </p:nvSpPr>
        <p:spPr>
          <a:xfrm>
            <a:off x="6422226" y="4422582"/>
            <a:ext cx="28792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Optimization Strategies</a:t>
            </a:r>
            <a:endParaRPr lang="en-US" sz="1315" dirty="0"/>
          </a:p>
        </p:txBody>
      </p:sp>
      <p:sp>
        <p:nvSpPr>
          <p:cNvPr id="30" name="Text 6">
            <a:extLst>
              <a:ext uri="{FF2B5EF4-FFF2-40B4-BE49-F238E27FC236}">
                <a16:creationId xmlns:a16="http://schemas.microsoft.com/office/drawing/2014/main" id="{E434CD82-4CA8-FE45-4532-979357B49268}"/>
              </a:ext>
            </a:extLst>
          </p:cNvPr>
          <p:cNvSpPr/>
          <p:nvPr/>
        </p:nvSpPr>
        <p:spPr>
          <a:xfrm>
            <a:off x="2221851" y="5053668"/>
            <a:ext cx="2519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Multi-Cloud Management</a:t>
            </a:r>
            <a:endParaRPr lang="en-US" sz="1315" dirty="0"/>
          </a:p>
        </p:txBody>
      </p:sp>
      <p:sp>
        <p:nvSpPr>
          <p:cNvPr id="31" name="Text 7">
            <a:extLst>
              <a:ext uri="{FF2B5EF4-FFF2-40B4-BE49-F238E27FC236}">
                <a16:creationId xmlns:a16="http://schemas.microsoft.com/office/drawing/2014/main" id="{D749BC06-0E61-56A4-B2A4-1677B35398D7}"/>
              </a:ext>
            </a:extLst>
          </p:cNvPr>
          <p:cNvSpPr/>
          <p:nvPr/>
        </p:nvSpPr>
        <p:spPr>
          <a:xfrm>
            <a:off x="6422226" y="5053668"/>
            <a:ext cx="22097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Serverless Computing</a:t>
            </a:r>
            <a:endParaRPr lang="en-US" sz="1315" dirty="0"/>
          </a:p>
        </p:txBody>
      </p:sp>
      <p:sp>
        <p:nvSpPr>
          <p:cNvPr id="32" name="Text 8">
            <a:extLst>
              <a:ext uri="{FF2B5EF4-FFF2-40B4-BE49-F238E27FC236}">
                <a16:creationId xmlns:a16="http://schemas.microsoft.com/office/drawing/2014/main" id="{0AEBF8AA-B763-CF1B-DC9A-035522E5F708}"/>
              </a:ext>
            </a:extLst>
          </p:cNvPr>
          <p:cNvSpPr/>
          <p:nvPr/>
        </p:nvSpPr>
        <p:spPr>
          <a:xfrm>
            <a:off x="2175448" y="5684753"/>
            <a:ext cx="22061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Migration Steps</a:t>
            </a:r>
            <a:endParaRPr lang="en-US" sz="1315" dirty="0"/>
          </a:p>
        </p:txBody>
      </p:sp>
      <p:sp>
        <p:nvSpPr>
          <p:cNvPr id="36" name="TextBox 35">
            <a:extLst>
              <a:ext uri="{FF2B5EF4-FFF2-40B4-BE49-F238E27FC236}">
                <a16:creationId xmlns:a16="http://schemas.microsoft.com/office/drawing/2014/main" id="{8F2ECD33-1C42-5DC9-4324-9F334591616E}"/>
              </a:ext>
            </a:extLst>
          </p:cNvPr>
          <p:cNvSpPr txBox="1"/>
          <p:nvPr/>
        </p:nvSpPr>
        <p:spPr>
          <a:xfrm>
            <a:off x="193073" y="1023606"/>
            <a:ext cx="11641607" cy="374228"/>
          </a:xfrm>
          <a:prstGeom prst="rect">
            <a:avLst/>
          </a:prstGeom>
          <a:noFill/>
        </p:spPr>
        <p:txBody>
          <a:bodyPr wrap="square">
            <a:spAutoFit/>
          </a:bodyPr>
          <a:lstStyle/>
          <a:p>
            <a:pPr algn="ctr">
              <a:lnSpc>
                <a:spcPts val="2338"/>
              </a:lnSpc>
            </a:pPr>
            <a:r>
              <a:rPr lang="en-US" sz="1754"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754" dirty="0"/>
          </a:p>
        </p:txBody>
      </p:sp>
      <p:sp>
        <p:nvSpPr>
          <p:cNvPr id="33" name="Text 8">
            <a:extLst>
              <a:ext uri="{FF2B5EF4-FFF2-40B4-BE49-F238E27FC236}">
                <a16:creationId xmlns:a16="http://schemas.microsoft.com/office/drawing/2014/main" id="{2983F5C2-F25F-00DD-CC24-E9ED8DD421C8}"/>
              </a:ext>
            </a:extLst>
          </p:cNvPr>
          <p:cNvSpPr/>
          <p:nvPr/>
        </p:nvSpPr>
        <p:spPr>
          <a:xfrm>
            <a:off x="6422226" y="5704955"/>
            <a:ext cx="2206133" cy="259859"/>
          </a:xfrm>
          <a:prstGeom prst="rect">
            <a:avLst/>
          </a:prstGeom>
          <a:noFill/>
          <a:ln/>
        </p:spPr>
        <p:txBody>
          <a:bodyPr vert="horz" wrap="square" lIns="0" tIns="0" rIns="0" bIns="0" rtlCol="0" anchor="t"/>
          <a:lstStyle/>
          <a:p>
            <a:pPr>
              <a:lnSpc>
                <a:spcPts val="2046"/>
              </a:lnSpc>
            </a:pPr>
            <a:r>
              <a:rPr lang="en-IN" sz="1364" dirty="0"/>
              <a:t>Anything you'd like 🙂</a:t>
            </a:r>
            <a:endParaRPr lang="en-US" sz="1315" dirty="0"/>
          </a:p>
        </p:txBody>
      </p:sp>
      <p:pic>
        <p:nvPicPr>
          <p:cNvPr id="34" name="Image 14" descr="preencoded.png">
            <a:extLst>
              <a:ext uri="{FF2B5EF4-FFF2-40B4-BE49-F238E27FC236}">
                <a16:creationId xmlns:a16="http://schemas.microsoft.com/office/drawing/2014/main" id="{784475FC-F5B8-F408-6B97-D4ACAC73BF5C}"/>
              </a:ext>
            </a:extLst>
          </p:cNvPr>
          <p:cNvPicPr>
            <a:picLocks noChangeAspect="1"/>
          </p:cNvPicPr>
          <p:nvPr/>
        </p:nvPicPr>
        <p:blipFill>
          <a:blip r:embed="rId17"/>
          <a:stretch>
            <a:fillRect/>
          </a:stretch>
        </p:blipFill>
        <p:spPr>
          <a:xfrm>
            <a:off x="6145430" y="5736725"/>
            <a:ext cx="232017" cy="259859"/>
          </a:xfrm>
          <a:prstGeom prst="rect">
            <a:avLst/>
          </a:prstGeom>
        </p:spPr>
      </p:pic>
      <p:cxnSp>
        <p:nvCxnSpPr>
          <p:cNvPr id="37" name="Straight Connector 36">
            <a:extLst>
              <a:ext uri="{FF2B5EF4-FFF2-40B4-BE49-F238E27FC236}">
                <a16:creationId xmlns:a16="http://schemas.microsoft.com/office/drawing/2014/main" id="{7F26AB7B-744C-82C3-2146-2BCE0F5543D1}"/>
              </a:ext>
            </a:extLst>
          </p:cNvPr>
          <p:cNvCxnSpPr>
            <a:cxnSpLocks/>
          </p:cNvCxnSpPr>
          <p:nvPr/>
        </p:nvCxnSpPr>
        <p:spPr>
          <a:xfrm>
            <a:off x="6047287" y="5718164"/>
            <a:ext cx="0" cy="2598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904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1267153"/>
            <a:ext cx="890945" cy="37123"/>
          </a:xfrm>
          <a:prstGeom prst="rect">
            <a:avLst/>
          </a:prstGeom>
        </p:spPr>
      </p:pic>
      <p:pic>
        <p:nvPicPr>
          <p:cNvPr id="5" name="Image 3" descr="preencoded.png"/>
          <p:cNvPicPr>
            <a:picLocks noChangeAspect="1"/>
          </p:cNvPicPr>
          <p:nvPr/>
        </p:nvPicPr>
        <p:blipFill>
          <a:blip r:embed="rId6"/>
          <a:stretch>
            <a:fillRect/>
          </a:stretch>
        </p:blipFill>
        <p:spPr>
          <a:xfrm>
            <a:off x="2375852" y="3049042"/>
            <a:ext cx="2375853" cy="1781889"/>
          </a:xfrm>
          <a:prstGeom prst="rect">
            <a:avLst/>
          </a:prstGeom>
        </p:spPr>
      </p:pic>
      <p:pic>
        <p:nvPicPr>
          <p:cNvPr id="6" name="Image 4" descr="preencoded.png"/>
          <p:cNvPicPr>
            <a:picLocks noChangeAspect="1"/>
          </p:cNvPicPr>
          <p:nvPr/>
        </p:nvPicPr>
        <p:blipFill>
          <a:blip r:embed="rId7"/>
          <a:stretch>
            <a:fillRect/>
          </a:stretch>
        </p:blipFill>
        <p:spPr>
          <a:xfrm>
            <a:off x="3285359" y="3513076"/>
            <a:ext cx="556840" cy="445472"/>
          </a:xfrm>
          <a:prstGeom prst="rect">
            <a:avLst/>
          </a:prstGeom>
        </p:spPr>
      </p:pic>
      <p:pic>
        <p:nvPicPr>
          <p:cNvPr id="7" name="Image 5" descr="preencoded.png"/>
          <p:cNvPicPr>
            <a:picLocks noChangeAspect="1"/>
          </p:cNvPicPr>
          <p:nvPr/>
        </p:nvPicPr>
        <p:blipFill>
          <a:blip r:embed="rId8"/>
          <a:stretch>
            <a:fillRect/>
          </a:stretch>
        </p:blipFill>
        <p:spPr>
          <a:xfrm>
            <a:off x="5345668" y="3902864"/>
            <a:ext cx="1187926" cy="74245"/>
          </a:xfrm>
          <a:prstGeom prst="rect">
            <a:avLst/>
          </a:prstGeom>
        </p:spPr>
      </p:pic>
      <p:pic>
        <p:nvPicPr>
          <p:cNvPr id="8" name="Image 6" descr="preencoded.png"/>
          <p:cNvPicPr>
            <a:picLocks noChangeAspect="1"/>
          </p:cNvPicPr>
          <p:nvPr/>
        </p:nvPicPr>
        <p:blipFill>
          <a:blip r:embed="rId9"/>
          <a:stretch>
            <a:fillRect/>
          </a:stretch>
        </p:blipFill>
        <p:spPr>
          <a:xfrm>
            <a:off x="5791140" y="3791496"/>
            <a:ext cx="296982" cy="296982"/>
          </a:xfrm>
          <a:prstGeom prst="rect">
            <a:avLst/>
          </a:prstGeom>
        </p:spPr>
      </p:pic>
      <p:pic>
        <p:nvPicPr>
          <p:cNvPr id="9" name="Image 7" descr="preencoded.png"/>
          <p:cNvPicPr>
            <a:picLocks noChangeAspect="1"/>
          </p:cNvPicPr>
          <p:nvPr/>
        </p:nvPicPr>
        <p:blipFill>
          <a:blip r:embed="rId10"/>
          <a:stretch>
            <a:fillRect/>
          </a:stretch>
        </p:blipFill>
        <p:spPr>
          <a:xfrm>
            <a:off x="5865386" y="3865741"/>
            <a:ext cx="148491" cy="148491"/>
          </a:xfrm>
          <a:prstGeom prst="rect">
            <a:avLst/>
          </a:prstGeom>
        </p:spPr>
      </p:pic>
      <p:pic>
        <p:nvPicPr>
          <p:cNvPr id="10" name="Image 8" descr="preencoded.png"/>
          <p:cNvPicPr>
            <a:picLocks noChangeAspect="1"/>
          </p:cNvPicPr>
          <p:nvPr/>
        </p:nvPicPr>
        <p:blipFill>
          <a:blip r:embed="rId11"/>
          <a:stretch>
            <a:fillRect/>
          </a:stretch>
        </p:blipFill>
        <p:spPr>
          <a:xfrm>
            <a:off x="7127557" y="3049042"/>
            <a:ext cx="2375853" cy="1781889"/>
          </a:xfrm>
          <a:prstGeom prst="rect">
            <a:avLst/>
          </a:prstGeom>
        </p:spPr>
      </p:pic>
      <p:pic>
        <p:nvPicPr>
          <p:cNvPr id="11" name="Image 9" descr="preencoded.png"/>
          <p:cNvPicPr>
            <a:picLocks noChangeAspect="1"/>
          </p:cNvPicPr>
          <p:nvPr/>
        </p:nvPicPr>
        <p:blipFill>
          <a:blip r:embed="rId7"/>
          <a:stretch>
            <a:fillRect/>
          </a:stretch>
        </p:blipFill>
        <p:spPr>
          <a:xfrm>
            <a:off x="8037064" y="3513076"/>
            <a:ext cx="556840" cy="445472"/>
          </a:xfrm>
          <a:prstGeom prst="rect">
            <a:avLst/>
          </a:prstGeom>
        </p:spPr>
      </p:pic>
      <p:sp>
        <p:nvSpPr>
          <p:cNvPr id="12" name="Text 0"/>
          <p:cNvSpPr/>
          <p:nvPr/>
        </p:nvSpPr>
        <p:spPr>
          <a:xfrm>
            <a:off x="742453" y="673190"/>
            <a:ext cx="12473226" cy="445472"/>
          </a:xfrm>
          <a:prstGeom prst="rect">
            <a:avLst/>
          </a:prstGeom>
          <a:noFill/>
          <a:ln/>
        </p:spPr>
        <p:txBody>
          <a:bodyPr vert="horz" wrap="square" lIns="0" tIns="0" rIns="0" bIns="0" rtlCol="0" anchor="t"/>
          <a:lstStyle/>
          <a:p>
            <a:pPr>
              <a:lnSpc>
                <a:spcPts val="3507"/>
              </a:lnSpc>
            </a:pPr>
            <a:r>
              <a:rPr lang="en-US" sz="3507" b="1" dirty="0">
                <a:solidFill>
                  <a:srgbClr val="1F2937"/>
                </a:solidFill>
                <a:latin typeface="Amazon Ember" pitchFamily="34" charset="0"/>
                <a:ea typeface="Amazon Ember" pitchFamily="34" charset="-122"/>
                <a:cs typeface="Amazon Ember" pitchFamily="34" charset="-120"/>
              </a:rPr>
              <a:t>VPC Peering Connection</a:t>
            </a:r>
            <a:endParaRPr lang="en-US" sz="3507" dirty="0"/>
          </a:p>
        </p:txBody>
      </p:sp>
      <p:sp>
        <p:nvSpPr>
          <p:cNvPr id="13" name="Text 1"/>
          <p:cNvSpPr/>
          <p:nvPr/>
        </p:nvSpPr>
        <p:spPr>
          <a:xfrm>
            <a:off x="742454" y="1527011"/>
            <a:ext cx="8553069" cy="296982"/>
          </a:xfrm>
          <a:prstGeom prst="rect">
            <a:avLst/>
          </a:prstGeom>
          <a:noFill/>
          <a:ln/>
        </p:spPr>
        <p:txBody>
          <a:bodyPr vert="horz" wrap="square" lIns="0" tIns="0" rIns="0" bIns="0" rtlCol="0" anchor="t"/>
          <a:lstStyle/>
          <a:p>
            <a:pPr>
              <a:lnSpc>
                <a:spcPts val="2338"/>
              </a:lnSpc>
            </a:pPr>
            <a:r>
              <a:rPr lang="en-US" sz="1754" dirty="0">
                <a:solidFill>
                  <a:srgbClr val="4B5563"/>
                </a:solidFill>
                <a:latin typeface="Helvetica" pitchFamily="34" charset="0"/>
                <a:ea typeface="Helvetica" pitchFamily="34" charset="-122"/>
                <a:cs typeface="Helvetica" pitchFamily="34" charset="-120"/>
              </a:rPr>
              <a:t>Secure and efficient inter-VPC communication in the AWS cloud</a:t>
            </a:r>
            <a:endParaRPr lang="en-US" sz="1754" dirty="0"/>
          </a:p>
        </p:txBody>
      </p:sp>
      <p:sp>
        <p:nvSpPr>
          <p:cNvPr id="14" name="Text 2"/>
          <p:cNvSpPr/>
          <p:nvPr/>
        </p:nvSpPr>
        <p:spPr>
          <a:xfrm>
            <a:off x="3289999" y="4107039"/>
            <a:ext cx="65707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Helvetica" pitchFamily="34" charset="0"/>
                <a:ea typeface="Helvetica" pitchFamily="34" charset="-122"/>
                <a:cs typeface="Helvetica" pitchFamily="34" charset="-120"/>
              </a:rPr>
              <a:t>VPC A</a:t>
            </a:r>
            <a:endParaRPr lang="en-US" sz="1461" dirty="0"/>
          </a:p>
        </p:txBody>
      </p:sp>
      <p:sp>
        <p:nvSpPr>
          <p:cNvPr id="15" name="Text 3"/>
          <p:cNvSpPr/>
          <p:nvPr/>
        </p:nvSpPr>
        <p:spPr>
          <a:xfrm>
            <a:off x="8041703" y="4107039"/>
            <a:ext cx="65707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Helvetica" pitchFamily="34" charset="0"/>
                <a:ea typeface="Helvetica" pitchFamily="34" charset="-122"/>
                <a:cs typeface="Helvetica" pitchFamily="34" charset="-120"/>
              </a:rPr>
              <a:t>VPC B</a:t>
            </a:r>
            <a:endParaRPr lang="en-US" sz="1461"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4" y="1155785"/>
            <a:ext cx="10394355" cy="1169365"/>
          </a:xfrm>
          <a:prstGeom prst="rect">
            <a:avLst/>
          </a:prstGeom>
        </p:spPr>
      </p:pic>
      <p:pic>
        <p:nvPicPr>
          <p:cNvPr id="6" name="Image 4" descr="preencoded.png"/>
          <p:cNvPicPr>
            <a:picLocks noChangeAspect="1"/>
          </p:cNvPicPr>
          <p:nvPr/>
        </p:nvPicPr>
        <p:blipFill>
          <a:blip r:embed="rId7"/>
          <a:stretch>
            <a:fillRect/>
          </a:stretch>
        </p:blipFill>
        <p:spPr>
          <a:xfrm>
            <a:off x="1781889" y="2622131"/>
            <a:ext cx="2672834" cy="1930380"/>
          </a:xfrm>
          <a:prstGeom prst="rect">
            <a:avLst/>
          </a:prstGeom>
        </p:spPr>
      </p:pic>
      <p:pic>
        <p:nvPicPr>
          <p:cNvPr id="7" name="Image 5" descr="preencoded.png"/>
          <p:cNvPicPr>
            <a:picLocks noChangeAspect="1"/>
          </p:cNvPicPr>
          <p:nvPr/>
        </p:nvPicPr>
        <p:blipFill>
          <a:blip r:embed="rId8"/>
          <a:stretch>
            <a:fillRect/>
          </a:stretch>
        </p:blipFill>
        <p:spPr>
          <a:xfrm>
            <a:off x="2770282" y="2956236"/>
            <a:ext cx="696051" cy="556840"/>
          </a:xfrm>
          <a:prstGeom prst="rect">
            <a:avLst/>
          </a:prstGeom>
        </p:spPr>
      </p:pic>
      <p:pic>
        <p:nvPicPr>
          <p:cNvPr id="8" name="Image 6" descr="preencoded.png"/>
          <p:cNvPicPr>
            <a:picLocks noChangeAspect="1"/>
          </p:cNvPicPr>
          <p:nvPr/>
        </p:nvPicPr>
        <p:blipFill>
          <a:blip r:embed="rId9"/>
          <a:stretch>
            <a:fillRect/>
          </a:stretch>
        </p:blipFill>
        <p:spPr>
          <a:xfrm>
            <a:off x="5048687" y="3448111"/>
            <a:ext cx="1781889" cy="18561"/>
          </a:xfrm>
          <a:prstGeom prst="rect">
            <a:avLst/>
          </a:prstGeom>
        </p:spPr>
      </p:pic>
      <p:pic>
        <p:nvPicPr>
          <p:cNvPr id="9" name="Image 7" descr="preencoded.png"/>
          <p:cNvPicPr>
            <a:picLocks noChangeAspect="1"/>
          </p:cNvPicPr>
          <p:nvPr/>
        </p:nvPicPr>
        <p:blipFill>
          <a:blip r:embed="rId10"/>
          <a:stretch>
            <a:fillRect/>
          </a:stretch>
        </p:blipFill>
        <p:spPr>
          <a:xfrm>
            <a:off x="5716895" y="3364585"/>
            <a:ext cx="445472" cy="445472"/>
          </a:xfrm>
          <a:prstGeom prst="rect">
            <a:avLst/>
          </a:prstGeom>
        </p:spPr>
      </p:pic>
      <p:pic>
        <p:nvPicPr>
          <p:cNvPr id="10" name="Image 8" descr="preencoded.png"/>
          <p:cNvPicPr>
            <a:picLocks noChangeAspect="1"/>
          </p:cNvPicPr>
          <p:nvPr/>
        </p:nvPicPr>
        <p:blipFill>
          <a:blip r:embed="rId11"/>
          <a:stretch>
            <a:fillRect/>
          </a:stretch>
        </p:blipFill>
        <p:spPr>
          <a:xfrm>
            <a:off x="5846825" y="3457392"/>
            <a:ext cx="185613" cy="259859"/>
          </a:xfrm>
          <a:prstGeom prst="rect">
            <a:avLst/>
          </a:prstGeom>
        </p:spPr>
      </p:pic>
      <p:pic>
        <p:nvPicPr>
          <p:cNvPr id="11" name="Image 9" descr="preencoded.png"/>
          <p:cNvPicPr>
            <a:picLocks noChangeAspect="1"/>
          </p:cNvPicPr>
          <p:nvPr/>
        </p:nvPicPr>
        <p:blipFill>
          <a:blip r:embed="rId7"/>
          <a:stretch>
            <a:fillRect/>
          </a:stretch>
        </p:blipFill>
        <p:spPr>
          <a:xfrm>
            <a:off x="7424539" y="2622131"/>
            <a:ext cx="2672834" cy="1930380"/>
          </a:xfrm>
          <a:prstGeom prst="rect">
            <a:avLst/>
          </a:prstGeom>
        </p:spPr>
      </p:pic>
      <p:pic>
        <p:nvPicPr>
          <p:cNvPr id="12" name="Image 10" descr="preencoded.png"/>
          <p:cNvPicPr>
            <a:picLocks noChangeAspect="1"/>
          </p:cNvPicPr>
          <p:nvPr/>
        </p:nvPicPr>
        <p:blipFill>
          <a:blip r:embed="rId8"/>
          <a:stretch>
            <a:fillRect/>
          </a:stretch>
        </p:blipFill>
        <p:spPr>
          <a:xfrm>
            <a:off x="8412931" y="2956236"/>
            <a:ext cx="696051" cy="556840"/>
          </a:xfrm>
          <a:prstGeom prst="rect">
            <a:avLst/>
          </a:prstGeom>
        </p:spPr>
      </p:pic>
      <p:pic>
        <p:nvPicPr>
          <p:cNvPr id="13" name="Image 11" descr="preencoded.png"/>
          <p:cNvPicPr>
            <a:picLocks noChangeAspect="1"/>
          </p:cNvPicPr>
          <p:nvPr/>
        </p:nvPicPr>
        <p:blipFill>
          <a:blip r:embed="rId12"/>
          <a:stretch>
            <a:fillRect/>
          </a:stretch>
        </p:blipFill>
        <p:spPr>
          <a:xfrm>
            <a:off x="742454" y="4849493"/>
            <a:ext cx="3316245" cy="1410662"/>
          </a:xfrm>
          <a:prstGeom prst="rect">
            <a:avLst/>
          </a:prstGeom>
        </p:spPr>
      </p:pic>
      <p:pic>
        <p:nvPicPr>
          <p:cNvPr id="14" name="Image 12" descr="preencoded.png"/>
          <p:cNvPicPr>
            <a:picLocks noChangeAspect="1"/>
          </p:cNvPicPr>
          <p:nvPr/>
        </p:nvPicPr>
        <p:blipFill>
          <a:blip r:embed="rId13"/>
          <a:stretch>
            <a:fillRect/>
          </a:stretch>
        </p:blipFill>
        <p:spPr>
          <a:xfrm>
            <a:off x="928067" y="5035106"/>
            <a:ext cx="167052" cy="259859"/>
          </a:xfrm>
          <a:prstGeom prst="rect">
            <a:avLst/>
          </a:prstGeom>
        </p:spPr>
      </p:pic>
      <p:pic>
        <p:nvPicPr>
          <p:cNvPr id="15" name="Image 13" descr="preencoded.png"/>
          <p:cNvPicPr>
            <a:picLocks noChangeAspect="1"/>
          </p:cNvPicPr>
          <p:nvPr/>
        </p:nvPicPr>
        <p:blipFill>
          <a:blip r:embed="rId14"/>
          <a:stretch>
            <a:fillRect/>
          </a:stretch>
        </p:blipFill>
        <p:spPr>
          <a:xfrm>
            <a:off x="4281435" y="4849493"/>
            <a:ext cx="3316245" cy="1410662"/>
          </a:xfrm>
          <a:prstGeom prst="rect">
            <a:avLst/>
          </a:prstGeom>
        </p:spPr>
      </p:pic>
      <p:pic>
        <p:nvPicPr>
          <p:cNvPr id="16" name="Image 14" descr="preencoded.png"/>
          <p:cNvPicPr>
            <a:picLocks noChangeAspect="1"/>
          </p:cNvPicPr>
          <p:nvPr/>
        </p:nvPicPr>
        <p:blipFill>
          <a:blip r:embed="rId15"/>
          <a:stretch>
            <a:fillRect/>
          </a:stretch>
        </p:blipFill>
        <p:spPr>
          <a:xfrm>
            <a:off x="4467049" y="5035106"/>
            <a:ext cx="232017" cy="259859"/>
          </a:xfrm>
          <a:prstGeom prst="rect">
            <a:avLst/>
          </a:prstGeom>
        </p:spPr>
      </p:pic>
      <p:pic>
        <p:nvPicPr>
          <p:cNvPr id="17" name="Image 15" descr="preencoded.png"/>
          <p:cNvPicPr>
            <a:picLocks noChangeAspect="1"/>
          </p:cNvPicPr>
          <p:nvPr/>
        </p:nvPicPr>
        <p:blipFill>
          <a:blip r:embed="rId16"/>
          <a:stretch>
            <a:fillRect/>
          </a:stretch>
        </p:blipFill>
        <p:spPr>
          <a:xfrm>
            <a:off x="7820418" y="4849493"/>
            <a:ext cx="3316391" cy="1410662"/>
          </a:xfrm>
          <a:prstGeom prst="rect">
            <a:avLst/>
          </a:prstGeom>
        </p:spPr>
      </p:pic>
      <p:pic>
        <p:nvPicPr>
          <p:cNvPr id="18" name="Image 16" descr="preencoded.png"/>
          <p:cNvPicPr>
            <a:picLocks noChangeAspect="1"/>
          </p:cNvPicPr>
          <p:nvPr/>
        </p:nvPicPr>
        <p:blipFill>
          <a:blip r:embed="rId17"/>
          <a:stretch>
            <a:fillRect/>
          </a:stretch>
        </p:blipFill>
        <p:spPr>
          <a:xfrm>
            <a:off x="8006032" y="5035106"/>
            <a:ext cx="232017" cy="259859"/>
          </a:xfrm>
          <a:prstGeom prst="rect">
            <a:avLst/>
          </a:prstGeom>
        </p:spPr>
      </p:pic>
      <p:sp>
        <p:nvSpPr>
          <p:cNvPr id="19" name="Text 0"/>
          <p:cNvSpPr/>
          <p:nvPr/>
        </p:nvSpPr>
        <p:spPr>
          <a:xfrm>
            <a:off x="742453" y="450453"/>
            <a:ext cx="1247322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Introduction to VPC Peering</a:t>
            </a:r>
            <a:endParaRPr lang="en-US" sz="2631" dirty="0"/>
          </a:p>
        </p:txBody>
      </p:sp>
      <p:sp>
        <p:nvSpPr>
          <p:cNvPr id="20" name="Text 1"/>
          <p:cNvSpPr/>
          <p:nvPr/>
        </p:nvSpPr>
        <p:spPr>
          <a:xfrm>
            <a:off x="965190" y="1378521"/>
            <a:ext cx="9948882" cy="723893"/>
          </a:xfrm>
          <a:prstGeom prst="rect">
            <a:avLst/>
          </a:prstGeom>
          <a:noFill/>
          <a:ln/>
        </p:spPr>
        <p:txBody>
          <a:bodyPr vert="horz" wrap="square" lIns="0" tIns="0" rIns="0" bIns="0" rtlCol="0" anchor="t"/>
          <a:lstStyle/>
          <a:p>
            <a:pPr>
              <a:lnSpc>
                <a:spcPts val="2850"/>
              </a:lnSpc>
            </a:pPr>
            <a:r>
              <a:rPr lang="en-US" sz="1754" dirty="0">
                <a:solidFill>
                  <a:srgbClr val="374151"/>
                </a:solidFill>
                <a:latin typeface="Helvetica" pitchFamily="34" charset="0"/>
                <a:ea typeface="Helvetica" pitchFamily="34" charset="-122"/>
                <a:cs typeface="Helvetica" pitchFamily="34" charset="-120"/>
              </a:rPr>
              <a:t>VPC Peering is a networking connection between two Virtual Private Clouds that allows them to communicate with each other using private IP addresses as if they were part of the same network.</a:t>
            </a:r>
            <a:endParaRPr lang="en-US" sz="1754" dirty="0"/>
          </a:p>
        </p:txBody>
      </p:sp>
      <p:sp>
        <p:nvSpPr>
          <p:cNvPr id="21" name="Text 2"/>
          <p:cNvSpPr/>
          <p:nvPr/>
        </p:nvSpPr>
        <p:spPr>
          <a:xfrm>
            <a:off x="2784202" y="3661566"/>
            <a:ext cx="801850"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Helvetica" pitchFamily="34" charset="0"/>
                <a:ea typeface="Helvetica" pitchFamily="34" charset="-122"/>
                <a:cs typeface="Helvetica" pitchFamily="34" charset="-120"/>
              </a:rPr>
              <a:t>VPC A</a:t>
            </a:r>
            <a:endParaRPr lang="en-US" sz="1754" dirty="0"/>
          </a:p>
        </p:txBody>
      </p:sp>
      <p:sp>
        <p:nvSpPr>
          <p:cNvPr id="22" name="Text 3"/>
          <p:cNvSpPr/>
          <p:nvPr/>
        </p:nvSpPr>
        <p:spPr>
          <a:xfrm>
            <a:off x="2255204" y="4032794"/>
            <a:ext cx="207144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Private IP Range: 10.0.0.0/16</a:t>
            </a:r>
            <a:endParaRPr lang="en-US" sz="1023" dirty="0"/>
          </a:p>
        </p:txBody>
      </p:sp>
      <p:sp>
        <p:nvSpPr>
          <p:cNvPr id="23" name="Text 4"/>
          <p:cNvSpPr/>
          <p:nvPr/>
        </p:nvSpPr>
        <p:spPr>
          <a:xfrm>
            <a:off x="4870498" y="3540918"/>
            <a:ext cx="2138267"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Helvetica" pitchFamily="34" charset="0"/>
                <a:ea typeface="Helvetica" pitchFamily="34" charset="-122"/>
                <a:cs typeface="Helvetica" pitchFamily="34" charset="-120"/>
              </a:rPr>
              <a:t>VPC Peering Connection</a:t>
            </a:r>
            <a:endParaRPr lang="en-US" sz="1023" dirty="0"/>
          </a:p>
        </p:txBody>
      </p:sp>
      <p:sp>
        <p:nvSpPr>
          <p:cNvPr id="24" name="Text 5"/>
          <p:cNvSpPr/>
          <p:nvPr/>
        </p:nvSpPr>
        <p:spPr>
          <a:xfrm>
            <a:off x="8426852" y="3661566"/>
            <a:ext cx="801850"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Helvetica" pitchFamily="34" charset="0"/>
                <a:ea typeface="Helvetica" pitchFamily="34" charset="-122"/>
                <a:cs typeface="Helvetica" pitchFamily="34" charset="-120"/>
              </a:rPr>
              <a:t>VPC B</a:t>
            </a:r>
            <a:endParaRPr lang="en-US" sz="1754" dirty="0"/>
          </a:p>
        </p:txBody>
      </p:sp>
      <p:sp>
        <p:nvSpPr>
          <p:cNvPr id="25" name="Text 6"/>
          <p:cNvSpPr/>
          <p:nvPr/>
        </p:nvSpPr>
        <p:spPr>
          <a:xfrm>
            <a:off x="7897853" y="4032794"/>
            <a:ext cx="207144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Private IP Range: 10.1.0.0/16</a:t>
            </a:r>
            <a:endParaRPr lang="en-US" sz="1023" dirty="0"/>
          </a:p>
        </p:txBody>
      </p:sp>
      <p:sp>
        <p:nvSpPr>
          <p:cNvPr id="26" name="Text 7"/>
          <p:cNvSpPr/>
          <p:nvPr/>
        </p:nvSpPr>
        <p:spPr>
          <a:xfrm>
            <a:off x="1206488" y="5035106"/>
            <a:ext cx="248350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Secure Communication</a:t>
            </a:r>
            <a:endParaRPr lang="en-US" sz="1461" dirty="0"/>
          </a:p>
        </p:txBody>
      </p:sp>
      <p:sp>
        <p:nvSpPr>
          <p:cNvPr id="27" name="Text 8"/>
          <p:cNvSpPr/>
          <p:nvPr/>
        </p:nvSpPr>
        <p:spPr>
          <a:xfrm>
            <a:off x="928067" y="5406333"/>
            <a:ext cx="294501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Traffic remains within the cloud provider's private network, keeping it off the public internet.</a:t>
            </a:r>
            <a:endParaRPr lang="en-US" sz="1169" dirty="0"/>
          </a:p>
        </p:txBody>
      </p:sp>
      <p:sp>
        <p:nvSpPr>
          <p:cNvPr id="28" name="Text 9"/>
          <p:cNvSpPr/>
          <p:nvPr/>
        </p:nvSpPr>
        <p:spPr>
          <a:xfrm>
            <a:off x="4810434" y="5035106"/>
            <a:ext cx="224963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Seamless Integration</a:t>
            </a:r>
            <a:endParaRPr lang="en-US" sz="1461" dirty="0"/>
          </a:p>
        </p:txBody>
      </p:sp>
      <p:sp>
        <p:nvSpPr>
          <p:cNvPr id="29" name="Text 10"/>
          <p:cNvSpPr/>
          <p:nvPr/>
        </p:nvSpPr>
        <p:spPr>
          <a:xfrm>
            <a:off x="4467049" y="5406333"/>
            <a:ext cx="294501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Enables resources in different VPCs to communicate as if they were on the same network.</a:t>
            </a:r>
            <a:endParaRPr lang="en-US" sz="1169" dirty="0"/>
          </a:p>
        </p:txBody>
      </p:sp>
      <p:sp>
        <p:nvSpPr>
          <p:cNvPr id="30" name="Text 11"/>
          <p:cNvSpPr/>
          <p:nvPr/>
        </p:nvSpPr>
        <p:spPr>
          <a:xfrm>
            <a:off x="8349416" y="5035106"/>
            <a:ext cx="238327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Operational Simplicity</a:t>
            </a:r>
            <a:endParaRPr lang="en-US" sz="1461" dirty="0"/>
          </a:p>
        </p:txBody>
      </p:sp>
      <p:sp>
        <p:nvSpPr>
          <p:cNvPr id="31" name="Text 12"/>
          <p:cNvSpPr/>
          <p:nvPr/>
        </p:nvSpPr>
        <p:spPr>
          <a:xfrm>
            <a:off x="8006032" y="5406333"/>
            <a:ext cx="2945164"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Eliminates the need for complex VPNs, NAT gateways, or physical hardware for inter-VPC communication.</a:t>
            </a:r>
            <a:endParaRPr lang="en-US" sz="1169"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3" y="1638380"/>
            <a:ext cx="5048687" cy="1447785"/>
          </a:xfrm>
          <a:prstGeom prst="rect">
            <a:avLst/>
          </a:prstGeom>
        </p:spPr>
      </p:pic>
      <p:pic>
        <p:nvPicPr>
          <p:cNvPr id="6" name="Image 4" descr="preencoded.png"/>
          <p:cNvPicPr>
            <a:picLocks noChangeAspect="1"/>
          </p:cNvPicPr>
          <p:nvPr/>
        </p:nvPicPr>
        <p:blipFill>
          <a:blip r:embed="rId7"/>
          <a:stretch>
            <a:fillRect/>
          </a:stretch>
        </p:blipFill>
        <p:spPr>
          <a:xfrm>
            <a:off x="965190" y="1861116"/>
            <a:ext cx="464034" cy="593963"/>
          </a:xfrm>
          <a:prstGeom prst="rect">
            <a:avLst/>
          </a:prstGeom>
        </p:spPr>
      </p:pic>
      <p:pic>
        <p:nvPicPr>
          <p:cNvPr id="7" name="Image 5" descr="preencoded.png"/>
          <p:cNvPicPr>
            <a:picLocks noChangeAspect="1"/>
          </p:cNvPicPr>
          <p:nvPr/>
        </p:nvPicPr>
        <p:blipFill>
          <a:blip r:embed="rId8"/>
          <a:stretch>
            <a:fillRect/>
          </a:stretch>
        </p:blipFill>
        <p:spPr>
          <a:xfrm>
            <a:off x="1113681" y="2009606"/>
            <a:ext cx="167052" cy="296982"/>
          </a:xfrm>
          <a:prstGeom prst="rect">
            <a:avLst/>
          </a:prstGeom>
        </p:spPr>
      </p:pic>
      <p:pic>
        <p:nvPicPr>
          <p:cNvPr id="8" name="Image 6" descr="preencoded.png"/>
          <p:cNvPicPr>
            <a:picLocks noChangeAspect="1"/>
          </p:cNvPicPr>
          <p:nvPr/>
        </p:nvPicPr>
        <p:blipFill>
          <a:blip r:embed="rId9"/>
          <a:stretch>
            <a:fillRect/>
          </a:stretch>
        </p:blipFill>
        <p:spPr>
          <a:xfrm>
            <a:off x="6088122" y="1638380"/>
            <a:ext cx="5048687" cy="1447785"/>
          </a:xfrm>
          <a:prstGeom prst="rect">
            <a:avLst/>
          </a:prstGeom>
        </p:spPr>
      </p:pic>
      <p:pic>
        <p:nvPicPr>
          <p:cNvPr id="9" name="Image 7" descr="preencoded.png"/>
          <p:cNvPicPr>
            <a:picLocks noChangeAspect="1"/>
          </p:cNvPicPr>
          <p:nvPr/>
        </p:nvPicPr>
        <p:blipFill>
          <a:blip r:embed="rId10"/>
          <a:stretch>
            <a:fillRect/>
          </a:stretch>
        </p:blipFill>
        <p:spPr>
          <a:xfrm>
            <a:off x="6310858" y="1861116"/>
            <a:ext cx="519718" cy="593963"/>
          </a:xfrm>
          <a:prstGeom prst="rect">
            <a:avLst/>
          </a:prstGeom>
        </p:spPr>
      </p:pic>
      <p:pic>
        <p:nvPicPr>
          <p:cNvPr id="10" name="Image 8" descr="preencoded.png"/>
          <p:cNvPicPr>
            <a:picLocks noChangeAspect="1"/>
          </p:cNvPicPr>
          <p:nvPr/>
        </p:nvPicPr>
        <p:blipFill>
          <a:blip r:embed="rId11"/>
          <a:stretch>
            <a:fillRect/>
          </a:stretch>
        </p:blipFill>
        <p:spPr>
          <a:xfrm>
            <a:off x="6459349" y="2009606"/>
            <a:ext cx="222736" cy="296982"/>
          </a:xfrm>
          <a:prstGeom prst="rect">
            <a:avLst/>
          </a:prstGeom>
        </p:spPr>
      </p:pic>
      <p:pic>
        <p:nvPicPr>
          <p:cNvPr id="11" name="Image 9" descr="preencoded.png"/>
          <p:cNvPicPr>
            <a:picLocks noChangeAspect="1"/>
          </p:cNvPicPr>
          <p:nvPr/>
        </p:nvPicPr>
        <p:blipFill>
          <a:blip r:embed="rId12"/>
          <a:stretch>
            <a:fillRect/>
          </a:stretch>
        </p:blipFill>
        <p:spPr>
          <a:xfrm>
            <a:off x="742453" y="3383146"/>
            <a:ext cx="5048687" cy="1447785"/>
          </a:xfrm>
          <a:prstGeom prst="rect">
            <a:avLst/>
          </a:prstGeom>
        </p:spPr>
      </p:pic>
      <p:pic>
        <p:nvPicPr>
          <p:cNvPr id="12" name="Image 10" descr="preencoded.png"/>
          <p:cNvPicPr>
            <a:picLocks noChangeAspect="1"/>
          </p:cNvPicPr>
          <p:nvPr/>
        </p:nvPicPr>
        <p:blipFill>
          <a:blip r:embed="rId13"/>
          <a:stretch>
            <a:fillRect/>
          </a:stretch>
        </p:blipFill>
        <p:spPr>
          <a:xfrm>
            <a:off x="965190" y="3605883"/>
            <a:ext cx="519718" cy="593963"/>
          </a:xfrm>
          <a:prstGeom prst="rect">
            <a:avLst/>
          </a:prstGeom>
        </p:spPr>
      </p:pic>
      <p:pic>
        <p:nvPicPr>
          <p:cNvPr id="13" name="Image 11" descr="preencoded.png"/>
          <p:cNvPicPr>
            <a:picLocks noChangeAspect="1"/>
          </p:cNvPicPr>
          <p:nvPr/>
        </p:nvPicPr>
        <p:blipFill>
          <a:blip r:embed="rId14"/>
          <a:stretch>
            <a:fillRect/>
          </a:stretch>
        </p:blipFill>
        <p:spPr>
          <a:xfrm>
            <a:off x="1113681" y="3754373"/>
            <a:ext cx="222736" cy="296982"/>
          </a:xfrm>
          <a:prstGeom prst="rect">
            <a:avLst/>
          </a:prstGeom>
        </p:spPr>
      </p:pic>
      <p:pic>
        <p:nvPicPr>
          <p:cNvPr id="14" name="Image 12" descr="preencoded.png"/>
          <p:cNvPicPr>
            <a:picLocks noChangeAspect="1"/>
          </p:cNvPicPr>
          <p:nvPr/>
        </p:nvPicPr>
        <p:blipFill>
          <a:blip r:embed="rId15"/>
          <a:stretch>
            <a:fillRect/>
          </a:stretch>
        </p:blipFill>
        <p:spPr>
          <a:xfrm>
            <a:off x="6088122" y="3383146"/>
            <a:ext cx="5048687" cy="1447785"/>
          </a:xfrm>
          <a:prstGeom prst="rect">
            <a:avLst/>
          </a:prstGeom>
        </p:spPr>
      </p:pic>
      <p:pic>
        <p:nvPicPr>
          <p:cNvPr id="15" name="Image 13" descr="preencoded.png"/>
          <p:cNvPicPr>
            <a:picLocks noChangeAspect="1"/>
          </p:cNvPicPr>
          <p:nvPr/>
        </p:nvPicPr>
        <p:blipFill>
          <a:blip r:embed="rId16"/>
          <a:stretch>
            <a:fillRect/>
          </a:stretch>
        </p:blipFill>
        <p:spPr>
          <a:xfrm>
            <a:off x="6310858" y="3605883"/>
            <a:ext cx="519718" cy="593963"/>
          </a:xfrm>
          <a:prstGeom prst="rect">
            <a:avLst/>
          </a:prstGeom>
        </p:spPr>
      </p:pic>
      <p:pic>
        <p:nvPicPr>
          <p:cNvPr id="16" name="Image 14" descr="preencoded.png"/>
          <p:cNvPicPr>
            <a:picLocks noChangeAspect="1"/>
          </p:cNvPicPr>
          <p:nvPr/>
        </p:nvPicPr>
        <p:blipFill>
          <a:blip r:embed="rId17"/>
          <a:stretch>
            <a:fillRect/>
          </a:stretch>
        </p:blipFill>
        <p:spPr>
          <a:xfrm>
            <a:off x="6459349" y="3754373"/>
            <a:ext cx="222736" cy="296982"/>
          </a:xfrm>
          <a:prstGeom prst="rect">
            <a:avLst/>
          </a:prstGeom>
        </p:spPr>
      </p:pic>
      <p:pic>
        <p:nvPicPr>
          <p:cNvPr id="17" name="Image 15" descr="preencoded.png"/>
          <p:cNvPicPr>
            <a:picLocks noChangeAspect="1"/>
          </p:cNvPicPr>
          <p:nvPr/>
        </p:nvPicPr>
        <p:blipFill>
          <a:blip r:embed="rId18"/>
          <a:stretch>
            <a:fillRect/>
          </a:stretch>
        </p:blipFill>
        <p:spPr>
          <a:xfrm>
            <a:off x="742454" y="5127913"/>
            <a:ext cx="10394355" cy="890945"/>
          </a:xfrm>
          <a:prstGeom prst="rect">
            <a:avLst/>
          </a:prstGeom>
        </p:spPr>
      </p:pic>
      <p:pic>
        <p:nvPicPr>
          <p:cNvPr id="18" name="Image 16" descr="preencoded.png"/>
          <p:cNvPicPr>
            <a:picLocks noChangeAspect="1"/>
          </p:cNvPicPr>
          <p:nvPr/>
        </p:nvPicPr>
        <p:blipFill>
          <a:blip r:embed="rId19"/>
          <a:stretch>
            <a:fillRect/>
          </a:stretch>
        </p:blipFill>
        <p:spPr>
          <a:xfrm>
            <a:off x="928067" y="5424894"/>
            <a:ext cx="167052" cy="296982"/>
          </a:xfrm>
          <a:prstGeom prst="rect">
            <a:avLst/>
          </a:prstGeom>
        </p:spPr>
      </p:pic>
      <p:sp>
        <p:nvSpPr>
          <p:cNvPr id="19"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Core Benefits</a:t>
            </a:r>
            <a:endParaRPr lang="en-US" sz="2631" dirty="0"/>
          </a:p>
        </p:txBody>
      </p:sp>
      <p:sp>
        <p:nvSpPr>
          <p:cNvPr id="20" name="Text 1"/>
          <p:cNvSpPr/>
          <p:nvPr/>
        </p:nvSpPr>
        <p:spPr>
          <a:xfrm>
            <a:off x="742454" y="1155785"/>
            <a:ext cx="8553069" cy="259859"/>
          </a:xfrm>
          <a:prstGeom prst="rect">
            <a:avLst/>
          </a:prstGeom>
          <a:noFill/>
          <a:ln/>
        </p:spPr>
        <p:txBody>
          <a:bodyPr vert="horz" wrap="square" lIns="0" tIns="0" rIns="0" bIns="0" rtlCol="0" anchor="t"/>
          <a:lstStyle/>
          <a:p>
            <a:pPr>
              <a:lnSpc>
                <a:spcPts val="2046"/>
              </a:lnSpc>
            </a:pPr>
            <a:r>
              <a:rPr lang="en-US" sz="1461" dirty="0">
                <a:solidFill>
                  <a:srgbClr val="4B5563"/>
                </a:solidFill>
                <a:latin typeface="Helvetica" pitchFamily="34" charset="0"/>
                <a:ea typeface="Helvetica" pitchFamily="34" charset="-122"/>
                <a:cs typeface="Helvetica" pitchFamily="34" charset="-120"/>
              </a:rPr>
              <a:t>Key advantages of VPC Peering for secure and efficient inter-VPC communication</a:t>
            </a:r>
            <a:endParaRPr lang="en-US" sz="1461" dirty="0"/>
          </a:p>
        </p:txBody>
      </p:sp>
      <p:sp>
        <p:nvSpPr>
          <p:cNvPr id="21" name="Text 2"/>
          <p:cNvSpPr/>
          <p:nvPr/>
        </p:nvSpPr>
        <p:spPr>
          <a:xfrm>
            <a:off x="1614837" y="1861116"/>
            <a:ext cx="474428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Helvetica" pitchFamily="34" charset="0"/>
                <a:ea typeface="Helvetica" pitchFamily="34" charset="-122"/>
                <a:cs typeface="Helvetica" pitchFamily="34" charset="-120"/>
              </a:rPr>
              <a:t>Low Latency &amp; High Throughput</a:t>
            </a:r>
            <a:endParaRPr lang="en-US" sz="1461" dirty="0"/>
          </a:p>
        </p:txBody>
      </p:sp>
      <p:sp>
        <p:nvSpPr>
          <p:cNvPr id="22" name="Text 3"/>
          <p:cNvSpPr/>
          <p:nvPr/>
        </p:nvSpPr>
        <p:spPr>
          <a:xfrm>
            <a:off x="1614837" y="2195220"/>
            <a:ext cx="3953567"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Traffic flows efficiently by leveraging the cloud provider's backbone network, ensuring fast and reliable communication between VPCs.</a:t>
            </a:r>
            <a:endParaRPr lang="en-US" sz="1169" dirty="0"/>
          </a:p>
        </p:txBody>
      </p:sp>
      <p:sp>
        <p:nvSpPr>
          <p:cNvPr id="23" name="Text 4"/>
          <p:cNvSpPr/>
          <p:nvPr/>
        </p:nvSpPr>
        <p:spPr>
          <a:xfrm>
            <a:off x="7016189" y="1861116"/>
            <a:ext cx="389788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Helvetica" pitchFamily="34" charset="0"/>
                <a:ea typeface="Helvetica" pitchFamily="34" charset="-122"/>
                <a:cs typeface="Helvetica" pitchFamily="34" charset="-120"/>
              </a:rPr>
              <a:t>Reduced Costs</a:t>
            </a:r>
            <a:endParaRPr lang="en-US" sz="1461" dirty="0"/>
          </a:p>
        </p:txBody>
      </p:sp>
      <p:sp>
        <p:nvSpPr>
          <p:cNvPr id="24" name="Text 5"/>
          <p:cNvSpPr/>
          <p:nvPr/>
        </p:nvSpPr>
        <p:spPr>
          <a:xfrm>
            <a:off x="7016189" y="2195220"/>
            <a:ext cx="389788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Avoiding data transfer over public networks can significantly lower operational expenses compared to internet-based connectivity solutions.</a:t>
            </a:r>
            <a:endParaRPr lang="en-US" sz="1169" dirty="0"/>
          </a:p>
        </p:txBody>
      </p:sp>
      <p:sp>
        <p:nvSpPr>
          <p:cNvPr id="25" name="Text 6"/>
          <p:cNvSpPr/>
          <p:nvPr/>
        </p:nvSpPr>
        <p:spPr>
          <a:xfrm>
            <a:off x="1670521" y="3605882"/>
            <a:ext cx="389788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Helvetica" pitchFamily="34" charset="0"/>
                <a:ea typeface="Helvetica" pitchFamily="34" charset="-122"/>
                <a:cs typeface="Helvetica" pitchFamily="34" charset="-120"/>
              </a:rPr>
              <a:t>Improved Security</a:t>
            </a:r>
            <a:endParaRPr lang="en-US" sz="1461" dirty="0"/>
          </a:p>
        </p:txBody>
      </p:sp>
      <p:sp>
        <p:nvSpPr>
          <p:cNvPr id="26" name="Text 7"/>
          <p:cNvSpPr/>
          <p:nvPr/>
        </p:nvSpPr>
        <p:spPr>
          <a:xfrm>
            <a:off x="1670521" y="3939986"/>
            <a:ext cx="389788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Keeps traffic encrypted and private within the provider network, reducing exposure to public internet threats like DDoS attacks.</a:t>
            </a:r>
            <a:endParaRPr lang="en-US" sz="1169" dirty="0"/>
          </a:p>
        </p:txBody>
      </p:sp>
      <p:sp>
        <p:nvSpPr>
          <p:cNvPr id="27" name="Text 8"/>
          <p:cNvSpPr/>
          <p:nvPr/>
        </p:nvSpPr>
        <p:spPr>
          <a:xfrm>
            <a:off x="7016189" y="3605882"/>
            <a:ext cx="389788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Helvetica" pitchFamily="34" charset="0"/>
                <a:ea typeface="Helvetica" pitchFamily="34" charset="-122"/>
                <a:cs typeface="Helvetica" pitchFamily="34" charset="-120"/>
              </a:rPr>
              <a:t>High Availability</a:t>
            </a:r>
            <a:endParaRPr lang="en-US" sz="1461" dirty="0"/>
          </a:p>
        </p:txBody>
      </p:sp>
      <p:sp>
        <p:nvSpPr>
          <p:cNvPr id="28" name="Text 9"/>
          <p:cNvSpPr/>
          <p:nvPr/>
        </p:nvSpPr>
        <p:spPr>
          <a:xfrm>
            <a:off x="7016189" y="3939986"/>
            <a:ext cx="389788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Eliminates single points of failure often associated with complex routing solutions, ensuring continuous connectivity between VPCs.</a:t>
            </a:r>
            <a:endParaRPr lang="en-US" sz="1169" dirty="0"/>
          </a:p>
        </p:txBody>
      </p:sp>
      <p:sp>
        <p:nvSpPr>
          <p:cNvPr id="29" name="Text 10"/>
          <p:cNvSpPr/>
          <p:nvPr/>
        </p:nvSpPr>
        <p:spPr>
          <a:xfrm>
            <a:off x="1243610" y="5313526"/>
            <a:ext cx="9707585"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VPC Peering provides a secure, efficient, and cost-effective way to connect multiple VPCs while maintaining network isolation and security.</a:t>
            </a:r>
            <a:endParaRPr lang="en-US" sz="1315"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4" y="1981765"/>
            <a:ext cx="3316245" cy="3155429"/>
          </a:xfrm>
          <a:prstGeom prst="rect">
            <a:avLst/>
          </a:prstGeom>
        </p:spPr>
      </p:pic>
      <p:pic>
        <p:nvPicPr>
          <p:cNvPr id="6" name="Image 4" descr="preencoded.png"/>
          <p:cNvPicPr>
            <a:picLocks noChangeAspect="1"/>
          </p:cNvPicPr>
          <p:nvPr/>
        </p:nvPicPr>
        <p:blipFill>
          <a:blip r:embed="rId7"/>
          <a:stretch>
            <a:fillRect/>
          </a:stretch>
        </p:blipFill>
        <p:spPr>
          <a:xfrm>
            <a:off x="965190" y="2204501"/>
            <a:ext cx="445472" cy="445472"/>
          </a:xfrm>
          <a:prstGeom prst="rect">
            <a:avLst/>
          </a:prstGeom>
        </p:spPr>
      </p:pic>
      <p:pic>
        <p:nvPicPr>
          <p:cNvPr id="7" name="Image 5" descr="preencoded.png"/>
          <p:cNvPicPr>
            <a:picLocks noChangeAspect="1"/>
          </p:cNvPicPr>
          <p:nvPr/>
        </p:nvPicPr>
        <p:blipFill>
          <a:blip r:embed="rId8"/>
          <a:stretch>
            <a:fillRect/>
          </a:stretch>
        </p:blipFill>
        <p:spPr>
          <a:xfrm>
            <a:off x="1104400" y="2278746"/>
            <a:ext cx="167052" cy="296982"/>
          </a:xfrm>
          <a:prstGeom prst="rect">
            <a:avLst/>
          </a:prstGeom>
        </p:spPr>
      </p:pic>
      <p:pic>
        <p:nvPicPr>
          <p:cNvPr id="8" name="Image 6" descr="preencoded.png"/>
          <p:cNvPicPr>
            <a:picLocks noChangeAspect="1"/>
          </p:cNvPicPr>
          <p:nvPr/>
        </p:nvPicPr>
        <p:blipFill>
          <a:blip r:embed="rId9"/>
          <a:stretch>
            <a:fillRect/>
          </a:stretch>
        </p:blipFill>
        <p:spPr>
          <a:xfrm>
            <a:off x="1509560" y="2798464"/>
            <a:ext cx="593963" cy="593963"/>
          </a:xfrm>
          <a:prstGeom prst="rect">
            <a:avLst/>
          </a:prstGeom>
        </p:spPr>
      </p:pic>
      <p:pic>
        <p:nvPicPr>
          <p:cNvPr id="9" name="Image 7" descr="preencoded.png"/>
          <p:cNvPicPr>
            <a:picLocks noChangeAspect="1"/>
          </p:cNvPicPr>
          <p:nvPr/>
        </p:nvPicPr>
        <p:blipFill>
          <a:blip r:embed="rId10"/>
          <a:stretch>
            <a:fillRect/>
          </a:stretch>
        </p:blipFill>
        <p:spPr>
          <a:xfrm>
            <a:off x="1667331" y="2946954"/>
            <a:ext cx="278420" cy="296982"/>
          </a:xfrm>
          <a:prstGeom prst="rect">
            <a:avLst/>
          </a:prstGeom>
        </p:spPr>
      </p:pic>
      <p:pic>
        <p:nvPicPr>
          <p:cNvPr id="10" name="Image 8" descr="preencoded.png"/>
          <p:cNvPicPr>
            <a:picLocks noChangeAspect="1"/>
          </p:cNvPicPr>
          <p:nvPr/>
        </p:nvPicPr>
        <p:blipFill>
          <a:blip r:embed="rId11"/>
          <a:stretch>
            <a:fillRect/>
          </a:stretch>
        </p:blipFill>
        <p:spPr>
          <a:xfrm>
            <a:off x="2177768" y="3086165"/>
            <a:ext cx="445472" cy="18561"/>
          </a:xfrm>
          <a:prstGeom prst="rect">
            <a:avLst/>
          </a:prstGeom>
        </p:spPr>
      </p:pic>
      <p:pic>
        <p:nvPicPr>
          <p:cNvPr id="11" name="Image 9" descr="preencoded.png"/>
          <p:cNvPicPr>
            <a:picLocks noChangeAspect="1"/>
          </p:cNvPicPr>
          <p:nvPr/>
        </p:nvPicPr>
        <p:blipFill>
          <a:blip r:embed="rId12"/>
          <a:stretch>
            <a:fillRect/>
          </a:stretch>
        </p:blipFill>
        <p:spPr>
          <a:xfrm>
            <a:off x="2697486" y="2798464"/>
            <a:ext cx="593963" cy="593963"/>
          </a:xfrm>
          <a:prstGeom prst="rect">
            <a:avLst/>
          </a:prstGeom>
        </p:spPr>
      </p:pic>
      <p:pic>
        <p:nvPicPr>
          <p:cNvPr id="12" name="Image 10" descr="preencoded.png"/>
          <p:cNvPicPr>
            <a:picLocks noChangeAspect="1"/>
          </p:cNvPicPr>
          <p:nvPr/>
        </p:nvPicPr>
        <p:blipFill>
          <a:blip r:embed="rId10"/>
          <a:stretch>
            <a:fillRect/>
          </a:stretch>
        </p:blipFill>
        <p:spPr>
          <a:xfrm>
            <a:off x="2855257" y="2946954"/>
            <a:ext cx="278420" cy="296982"/>
          </a:xfrm>
          <a:prstGeom prst="rect">
            <a:avLst/>
          </a:prstGeom>
        </p:spPr>
      </p:pic>
      <p:pic>
        <p:nvPicPr>
          <p:cNvPr id="13" name="Image 11" descr="preencoded.png"/>
          <p:cNvPicPr>
            <a:picLocks noChangeAspect="1"/>
          </p:cNvPicPr>
          <p:nvPr/>
        </p:nvPicPr>
        <p:blipFill>
          <a:blip r:embed="rId13"/>
          <a:stretch>
            <a:fillRect/>
          </a:stretch>
        </p:blipFill>
        <p:spPr>
          <a:xfrm>
            <a:off x="4281435" y="1981765"/>
            <a:ext cx="3316245" cy="3155429"/>
          </a:xfrm>
          <a:prstGeom prst="rect">
            <a:avLst/>
          </a:prstGeom>
        </p:spPr>
      </p:pic>
      <p:pic>
        <p:nvPicPr>
          <p:cNvPr id="14" name="Image 12" descr="preencoded.png"/>
          <p:cNvPicPr>
            <a:picLocks noChangeAspect="1"/>
          </p:cNvPicPr>
          <p:nvPr/>
        </p:nvPicPr>
        <p:blipFill>
          <a:blip r:embed="rId14"/>
          <a:stretch>
            <a:fillRect/>
          </a:stretch>
        </p:blipFill>
        <p:spPr>
          <a:xfrm>
            <a:off x="4504172" y="2204501"/>
            <a:ext cx="445472" cy="445472"/>
          </a:xfrm>
          <a:prstGeom prst="rect">
            <a:avLst/>
          </a:prstGeom>
        </p:spPr>
      </p:pic>
      <p:pic>
        <p:nvPicPr>
          <p:cNvPr id="15" name="Image 13" descr="preencoded.png"/>
          <p:cNvPicPr>
            <a:picLocks noChangeAspect="1"/>
          </p:cNvPicPr>
          <p:nvPr/>
        </p:nvPicPr>
        <p:blipFill>
          <a:blip r:embed="rId15"/>
          <a:stretch>
            <a:fillRect/>
          </a:stretch>
        </p:blipFill>
        <p:spPr>
          <a:xfrm>
            <a:off x="4615540" y="2278746"/>
            <a:ext cx="222736" cy="296982"/>
          </a:xfrm>
          <a:prstGeom prst="rect">
            <a:avLst/>
          </a:prstGeom>
        </p:spPr>
      </p:pic>
      <p:pic>
        <p:nvPicPr>
          <p:cNvPr id="16" name="Image 14" descr="preencoded.png"/>
          <p:cNvPicPr>
            <a:picLocks noChangeAspect="1"/>
          </p:cNvPicPr>
          <p:nvPr/>
        </p:nvPicPr>
        <p:blipFill>
          <a:blip r:embed="rId16"/>
          <a:stretch>
            <a:fillRect/>
          </a:stretch>
        </p:blipFill>
        <p:spPr>
          <a:xfrm>
            <a:off x="4900051" y="2798464"/>
            <a:ext cx="445472" cy="445472"/>
          </a:xfrm>
          <a:prstGeom prst="rect">
            <a:avLst/>
          </a:prstGeom>
        </p:spPr>
      </p:pic>
      <p:pic>
        <p:nvPicPr>
          <p:cNvPr id="17" name="Image 15" descr="preencoded.png"/>
          <p:cNvPicPr>
            <a:picLocks noChangeAspect="1"/>
          </p:cNvPicPr>
          <p:nvPr/>
        </p:nvPicPr>
        <p:blipFill>
          <a:blip r:embed="rId17"/>
          <a:stretch>
            <a:fillRect/>
          </a:stretch>
        </p:blipFill>
        <p:spPr>
          <a:xfrm>
            <a:off x="5016060" y="2891271"/>
            <a:ext cx="213455" cy="259859"/>
          </a:xfrm>
          <a:prstGeom prst="rect">
            <a:avLst/>
          </a:prstGeom>
        </p:spPr>
      </p:pic>
      <p:pic>
        <p:nvPicPr>
          <p:cNvPr id="18" name="Image 16" descr="preencoded.png"/>
          <p:cNvPicPr>
            <a:picLocks noChangeAspect="1"/>
          </p:cNvPicPr>
          <p:nvPr/>
        </p:nvPicPr>
        <p:blipFill>
          <a:blip r:embed="rId18"/>
          <a:stretch>
            <a:fillRect/>
          </a:stretch>
        </p:blipFill>
        <p:spPr>
          <a:xfrm>
            <a:off x="5382645" y="3011920"/>
            <a:ext cx="296982" cy="18561"/>
          </a:xfrm>
          <a:prstGeom prst="rect">
            <a:avLst/>
          </a:prstGeom>
        </p:spPr>
      </p:pic>
      <p:pic>
        <p:nvPicPr>
          <p:cNvPr id="19" name="Image 17" descr="preencoded.png"/>
          <p:cNvPicPr>
            <a:picLocks noChangeAspect="1"/>
          </p:cNvPicPr>
          <p:nvPr/>
        </p:nvPicPr>
        <p:blipFill>
          <a:blip r:embed="rId16"/>
          <a:stretch>
            <a:fillRect/>
          </a:stretch>
        </p:blipFill>
        <p:spPr>
          <a:xfrm>
            <a:off x="5716750" y="2798464"/>
            <a:ext cx="445472" cy="445472"/>
          </a:xfrm>
          <a:prstGeom prst="rect">
            <a:avLst/>
          </a:prstGeom>
        </p:spPr>
      </p:pic>
      <p:pic>
        <p:nvPicPr>
          <p:cNvPr id="20" name="Image 18" descr="preencoded.png"/>
          <p:cNvPicPr>
            <a:picLocks noChangeAspect="1"/>
          </p:cNvPicPr>
          <p:nvPr/>
        </p:nvPicPr>
        <p:blipFill>
          <a:blip r:embed="rId17"/>
          <a:stretch>
            <a:fillRect/>
          </a:stretch>
        </p:blipFill>
        <p:spPr>
          <a:xfrm>
            <a:off x="5832759" y="2891271"/>
            <a:ext cx="213455" cy="259859"/>
          </a:xfrm>
          <a:prstGeom prst="rect">
            <a:avLst/>
          </a:prstGeom>
        </p:spPr>
      </p:pic>
      <p:pic>
        <p:nvPicPr>
          <p:cNvPr id="21" name="Image 19" descr="preencoded.png"/>
          <p:cNvPicPr>
            <a:picLocks noChangeAspect="1"/>
          </p:cNvPicPr>
          <p:nvPr/>
        </p:nvPicPr>
        <p:blipFill>
          <a:blip r:embed="rId19"/>
          <a:stretch>
            <a:fillRect/>
          </a:stretch>
        </p:blipFill>
        <p:spPr>
          <a:xfrm>
            <a:off x="6199344" y="3011920"/>
            <a:ext cx="296982" cy="18561"/>
          </a:xfrm>
          <a:prstGeom prst="rect">
            <a:avLst/>
          </a:prstGeom>
        </p:spPr>
      </p:pic>
      <p:pic>
        <p:nvPicPr>
          <p:cNvPr id="22" name="Image 20" descr="preencoded.png"/>
          <p:cNvPicPr>
            <a:picLocks noChangeAspect="1"/>
          </p:cNvPicPr>
          <p:nvPr/>
        </p:nvPicPr>
        <p:blipFill>
          <a:blip r:embed="rId16"/>
          <a:stretch>
            <a:fillRect/>
          </a:stretch>
        </p:blipFill>
        <p:spPr>
          <a:xfrm>
            <a:off x="6533449" y="2798464"/>
            <a:ext cx="445472" cy="445472"/>
          </a:xfrm>
          <a:prstGeom prst="rect">
            <a:avLst/>
          </a:prstGeom>
        </p:spPr>
      </p:pic>
      <p:pic>
        <p:nvPicPr>
          <p:cNvPr id="23" name="Image 21" descr="preencoded.png"/>
          <p:cNvPicPr>
            <a:picLocks noChangeAspect="1"/>
          </p:cNvPicPr>
          <p:nvPr/>
        </p:nvPicPr>
        <p:blipFill>
          <a:blip r:embed="rId17"/>
          <a:stretch>
            <a:fillRect/>
          </a:stretch>
        </p:blipFill>
        <p:spPr>
          <a:xfrm>
            <a:off x="6649459" y="2891271"/>
            <a:ext cx="213455" cy="259859"/>
          </a:xfrm>
          <a:prstGeom prst="rect">
            <a:avLst/>
          </a:prstGeom>
        </p:spPr>
      </p:pic>
      <p:pic>
        <p:nvPicPr>
          <p:cNvPr id="24" name="Image 22" descr="preencoded.png"/>
          <p:cNvPicPr>
            <a:picLocks noChangeAspect="1"/>
          </p:cNvPicPr>
          <p:nvPr/>
        </p:nvPicPr>
        <p:blipFill>
          <a:blip r:embed="rId20"/>
          <a:stretch>
            <a:fillRect/>
          </a:stretch>
        </p:blipFill>
        <p:spPr>
          <a:xfrm>
            <a:off x="7820418" y="1981765"/>
            <a:ext cx="3316391" cy="3155429"/>
          </a:xfrm>
          <a:prstGeom prst="rect">
            <a:avLst/>
          </a:prstGeom>
        </p:spPr>
      </p:pic>
      <p:pic>
        <p:nvPicPr>
          <p:cNvPr id="25" name="Image 23" descr="preencoded.png"/>
          <p:cNvPicPr>
            <a:picLocks noChangeAspect="1"/>
          </p:cNvPicPr>
          <p:nvPr/>
        </p:nvPicPr>
        <p:blipFill>
          <a:blip r:embed="rId21"/>
          <a:stretch>
            <a:fillRect/>
          </a:stretch>
        </p:blipFill>
        <p:spPr>
          <a:xfrm>
            <a:off x="8043154" y="2204501"/>
            <a:ext cx="445472" cy="445472"/>
          </a:xfrm>
          <a:prstGeom prst="rect">
            <a:avLst/>
          </a:prstGeom>
        </p:spPr>
      </p:pic>
      <p:pic>
        <p:nvPicPr>
          <p:cNvPr id="26" name="Image 24" descr="preencoded.png"/>
          <p:cNvPicPr>
            <a:picLocks noChangeAspect="1"/>
          </p:cNvPicPr>
          <p:nvPr/>
        </p:nvPicPr>
        <p:blipFill>
          <a:blip r:embed="rId22"/>
          <a:stretch>
            <a:fillRect/>
          </a:stretch>
        </p:blipFill>
        <p:spPr>
          <a:xfrm>
            <a:off x="8126680" y="2278746"/>
            <a:ext cx="278420" cy="296982"/>
          </a:xfrm>
          <a:prstGeom prst="rect">
            <a:avLst/>
          </a:prstGeom>
        </p:spPr>
      </p:pic>
      <p:pic>
        <p:nvPicPr>
          <p:cNvPr id="27" name="Image 25" descr="preencoded.png"/>
          <p:cNvPicPr>
            <a:picLocks noChangeAspect="1"/>
          </p:cNvPicPr>
          <p:nvPr/>
        </p:nvPicPr>
        <p:blipFill>
          <a:blip r:embed="rId23"/>
          <a:stretch>
            <a:fillRect/>
          </a:stretch>
        </p:blipFill>
        <p:spPr>
          <a:xfrm>
            <a:off x="8346370" y="2798464"/>
            <a:ext cx="890945" cy="593963"/>
          </a:xfrm>
          <a:prstGeom prst="rect">
            <a:avLst/>
          </a:prstGeom>
        </p:spPr>
      </p:pic>
      <p:pic>
        <p:nvPicPr>
          <p:cNvPr id="28" name="Image 26" descr="preencoded.png"/>
          <p:cNvPicPr>
            <a:picLocks noChangeAspect="1"/>
          </p:cNvPicPr>
          <p:nvPr/>
        </p:nvPicPr>
        <p:blipFill>
          <a:blip r:embed="rId24"/>
          <a:stretch>
            <a:fillRect/>
          </a:stretch>
        </p:blipFill>
        <p:spPr>
          <a:xfrm>
            <a:off x="9385806" y="2965516"/>
            <a:ext cx="185613" cy="259859"/>
          </a:xfrm>
          <a:prstGeom prst="rect">
            <a:avLst/>
          </a:prstGeom>
        </p:spPr>
      </p:pic>
      <p:pic>
        <p:nvPicPr>
          <p:cNvPr id="29" name="Image 27" descr="preencoded.png"/>
          <p:cNvPicPr>
            <a:picLocks noChangeAspect="1"/>
          </p:cNvPicPr>
          <p:nvPr/>
        </p:nvPicPr>
        <p:blipFill>
          <a:blip r:embed="rId23"/>
          <a:stretch>
            <a:fillRect/>
          </a:stretch>
        </p:blipFill>
        <p:spPr>
          <a:xfrm>
            <a:off x="9719910" y="2798464"/>
            <a:ext cx="890945" cy="593963"/>
          </a:xfrm>
          <a:prstGeom prst="rect">
            <a:avLst/>
          </a:prstGeom>
        </p:spPr>
      </p:pic>
      <p:pic>
        <p:nvPicPr>
          <p:cNvPr id="30" name="Image 28" descr="preencoded.png"/>
          <p:cNvPicPr>
            <a:picLocks noChangeAspect="1"/>
          </p:cNvPicPr>
          <p:nvPr/>
        </p:nvPicPr>
        <p:blipFill>
          <a:blip r:embed="rId25"/>
          <a:stretch>
            <a:fillRect/>
          </a:stretch>
        </p:blipFill>
        <p:spPr>
          <a:xfrm>
            <a:off x="8810404" y="3494515"/>
            <a:ext cx="129929" cy="129929"/>
          </a:xfrm>
          <a:prstGeom prst="rect">
            <a:avLst/>
          </a:prstGeom>
        </p:spPr>
      </p:pic>
      <p:pic>
        <p:nvPicPr>
          <p:cNvPr id="31" name="Image 29" descr="preencoded.png"/>
          <p:cNvPicPr>
            <a:picLocks noChangeAspect="1"/>
          </p:cNvPicPr>
          <p:nvPr/>
        </p:nvPicPr>
        <p:blipFill>
          <a:blip r:embed="rId26"/>
          <a:stretch>
            <a:fillRect/>
          </a:stretch>
        </p:blipFill>
        <p:spPr>
          <a:xfrm>
            <a:off x="742454" y="5359930"/>
            <a:ext cx="10394355" cy="519718"/>
          </a:xfrm>
          <a:prstGeom prst="rect">
            <a:avLst/>
          </a:prstGeom>
        </p:spPr>
      </p:pic>
      <p:pic>
        <p:nvPicPr>
          <p:cNvPr id="32" name="Image 30" descr="preencoded.png"/>
          <p:cNvPicPr>
            <a:picLocks noChangeAspect="1"/>
          </p:cNvPicPr>
          <p:nvPr/>
        </p:nvPicPr>
        <p:blipFill>
          <a:blip r:embed="rId27"/>
          <a:stretch>
            <a:fillRect/>
          </a:stretch>
        </p:blipFill>
        <p:spPr>
          <a:xfrm>
            <a:off x="890944" y="5536263"/>
            <a:ext cx="148491" cy="148491"/>
          </a:xfrm>
          <a:prstGeom prst="rect">
            <a:avLst/>
          </a:prstGeom>
        </p:spPr>
      </p:pic>
      <p:sp>
        <p:nvSpPr>
          <p:cNvPr id="33"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How VPC Peering Works</a:t>
            </a:r>
            <a:endParaRPr lang="en-US" sz="2631" dirty="0"/>
          </a:p>
        </p:txBody>
      </p:sp>
      <p:sp>
        <p:nvSpPr>
          <p:cNvPr id="34" name="Text 1"/>
          <p:cNvSpPr/>
          <p:nvPr/>
        </p:nvSpPr>
        <p:spPr>
          <a:xfrm>
            <a:off x="742454" y="1155785"/>
            <a:ext cx="10394355" cy="603244"/>
          </a:xfrm>
          <a:prstGeom prst="rect">
            <a:avLst/>
          </a:prstGeom>
          <a:noFill/>
          <a:ln/>
        </p:spPr>
        <p:txBody>
          <a:bodyPr vert="horz" wrap="square" lIns="0" tIns="0" rIns="0" bIns="0" rtlCol="0" anchor="t"/>
          <a:lstStyle/>
          <a:p>
            <a:pPr>
              <a:lnSpc>
                <a:spcPts val="2375"/>
              </a:lnSpc>
            </a:pPr>
            <a:r>
              <a:rPr lang="en-US" sz="1461" dirty="0">
                <a:solidFill>
                  <a:srgbClr val="374151"/>
                </a:solidFill>
                <a:latin typeface="Helvetica" pitchFamily="34" charset="0"/>
                <a:ea typeface="Helvetica" pitchFamily="34" charset="-122"/>
                <a:cs typeface="Helvetica" pitchFamily="34" charset="-120"/>
              </a:rPr>
              <a:t>VPC Peering operates on several core principles that dictate how connections are established and how traffic flows between peered VPCs.</a:t>
            </a:r>
            <a:endParaRPr lang="en-US" sz="1461" dirty="0"/>
          </a:p>
        </p:txBody>
      </p:sp>
      <p:sp>
        <p:nvSpPr>
          <p:cNvPr id="35" name="Text 2"/>
          <p:cNvSpPr/>
          <p:nvPr/>
        </p:nvSpPr>
        <p:spPr>
          <a:xfrm>
            <a:off x="1559153" y="2297307"/>
            <a:ext cx="263942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One-to-One Relationship</a:t>
            </a:r>
            <a:endParaRPr lang="en-US" sz="1461" dirty="0"/>
          </a:p>
        </p:txBody>
      </p:sp>
      <p:sp>
        <p:nvSpPr>
          <p:cNvPr id="36" name="Text 3"/>
          <p:cNvSpPr/>
          <p:nvPr/>
        </p:nvSpPr>
        <p:spPr>
          <a:xfrm>
            <a:off x="965190" y="3540918"/>
            <a:ext cx="287077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Each VPC peering connection is a direct link between exactly two VPCs. No single peering can involve more than two VPCs.</a:t>
            </a:r>
            <a:endParaRPr lang="en-US" sz="1169" dirty="0"/>
          </a:p>
        </p:txBody>
      </p:sp>
      <p:sp>
        <p:nvSpPr>
          <p:cNvPr id="37" name="Text 4"/>
          <p:cNvSpPr/>
          <p:nvPr/>
        </p:nvSpPr>
        <p:spPr>
          <a:xfrm>
            <a:off x="5098134" y="2297307"/>
            <a:ext cx="223849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No Transitive Peering</a:t>
            </a:r>
            <a:endParaRPr lang="en-US" sz="1461" dirty="0"/>
          </a:p>
        </p:txBody>
      </p:sp>
      <p:sp>
        <p:nvSpPr>
          <p:cNvPr id="38" name="Text 5"/>
          <p:cNvSpPr/>
          <p:nvPr/>
        </p:nvSpPr>
        <p:spPr>
          <a:xfrm>
            <a:off x="4504171" y="3392427"/>
            <a:ext cx="2870773"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Traffic cannot be routed indirectly through an intermediary VPC. Each pair of VPCs requiring communication must have a direct peering connection.</a:t>
            </a:r>
            <a:endParaRPr lang="en-US" sz="1169" dirty="0"/>
          </a:p>
        </p:txBody>
      </p:sp>
      <p:sp>
        <p:nvSpPr>
          <p:cNvPr id="39" name="Text 6"/>
          <p:cNvSpPr/>
          <p:nvPr/>
        </p:nvSpPr>
        <p:spPr>
          <a:xfrm>
            <a:off x="8637117" y="2297307"/>
            <a:ext cx="252805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Non-Overlapping CIDRs</a:t>
            </a:r>
            <a:endParaRPr lang="en-US" sz="1461" dirty="0"/>
          </a:p>
        </p:txBody>
      </p:sp>
      <p:sp>
        <p:nvSpPr>
          <p:cNvPr id="40" name="Text 7"/>
          <p:cNvSpPr/>
          <p:nvPr/>
        </p:nvSpPr>
        <p:spPr>
          <a:xfrm>
            <a:off x="8457739" y="3002639"/>
            <a:ext cx="80185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Helvetica" pitchFamily="34" charset="0"/>
                <a:ea typeface="Helvetica" pitchFamily="34" charset="-122"/>
                <a:cs typeface="Helvetica" pitchFamily="34" charset="-120"/>
              </a:rPr>
              <a:t>10.0.0.0/16</a:t>
            </a:r>
            <a:endParaRPr lang="en-US" sz="1023" dirty="0"/>
          </a:p>
        </p:txBody>
      </p:sp>
      <p:sp>
        <p:nvSpPr>
          <p:cNvPr id="41" name="Text 8"/>
          <p:cNvSpPr/>
          <p:nvPr/>
        </p:nvSpPr>
        <p:spPr>
          <a:xfrm>
            <a:off x="9831278" y="3002639"/>
            <a:ext cx="80185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Helvetica" pitchFamily="34" charset="0"/>
                <a:ea typeface="Helvetica" pitchFamily="34" charset="-122"/>
                <a:cs typeface="Helvetica" pitchFamily="34" charset="-120"/>
              </a:rPr>
              <a:t>10.0.0.0/16</a:t>
            </a:r>
            <a:endParaRPr lang="en-US" sz="1023" dirty="0"/>
          </a:p>
        </p:txBody>
      </p:sp>
      <p:sp>
        <p:nvSpPr>
          <p:cNvPr id="42" name="Text 9"/>
          <p:cNvSpPr/>
          <p:nvPr/>
        </p:nvSpPr>
        <p:spPr>
          <a:xfrm>
            <a:off x="8119922" y="3466673"/>
            <a:ext cx="2717381" cy="185613"/>
          </a:xfrm>
          <a:prstGeom prst="rect">
            <a:avLst/>
          </a:prstGeom>
          <a:noFill/>
          <a:ln/>
        </p:spPr>
        <p:txBody>
          <a:bodyPr vert="horz" wrap="square" lIns="0" tIns="0" rIns="0" bIns="0" rtlCol="0" anchor="t"/>
          <a:lstStyle/>
          <a:p>
            <a:pPr algn="ctr">
              <a:lnSpc>
                <a:spcPts val="1461"/>
              </a:lnSpc>
            </a:pPr>
            <a:r>
              <a:rPr lang="en-US" sz="1023" dirty="0">
                <a:solidFill>
                  <a:srgbClr val="EF4444"/>
                </a:solidFill>
                <a:latin typeface="Helvetica" pitchFamily="34" charset="0"/>
                <a:ea typeface="Helvetica" pitchFamily="34" charset="-122"/>
                <a:cs typeface="Helvetica" pitchFamily="34" charset="-120"/>
              </a:rPr>
              <a:t> Overlapping CIDRs</a:t>
            </a:r>
            <a:endParaRPr lang="en-US" sz="1023" dirty="0"/>
          </a:p>
        </p:txBody>
      </p:sp>
      <p:sp>
        <p:nvSpPr>
          <p:cNvPr id="43" name="Text 10"/>
          <p:cNvSpPr/>
          <p:nvPr/>
        </p:nvSpPr>
        <p:spPr>
          <a:xfrm>
            <a:off x="8043155" y="3800777"/>
            <a:ext cx="2870918"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The IPv4 and IPv6 CIDR blocks of the VPCs must not overlap. This prevents routing conflicts and ensures unique addressing within the combined network space.</a:t>
            </a:r>
            <a:endParaRPr lang="en-US" sz="1169" dirty="0"/>
          </a:p>
        </p:txBody>
      </p:sp>
      <p:sp>
        <p:nvSpPr>
          <p:cNvPr id="44" name="Text 11"/>
          <p:cNvSpPr/>
          <p:nvPr/>
        </p:nvSpPr>
        <p:spPr>
          <a:xfrm>
            <a:off x="1113680" y="5508421"/>
            <a:ext cx="1211684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Helvetica" pitchFamily="34" charset="0"/>
                <a:ea typeface="Helvetica" pitchFamily="34" charset="-122"/>
                <a:cs typeface="Helvetica" pitchFamily="34" charset="-120"/>
              </a:rPr>
              <a:t> These fundamental principles ensure secure and predictable network behavior for VPC peering connections.</a:t>
            </a:r>
            <a:endParaRPr lang="en-US" sz="1169"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3" y="1155785"/>
            <a:ext cx="5048687" cy="2784202"/>
          </a:xfrm>
          <a:prstGeom prst="rect">
            <a:avLst/>
          </a:prstGeom>
        </p:spPr>
      </p:pic>
      <p:pic>
        <p:nvPicPr>
          <p:cNvPr id="6" name="Image 4" descr="preencoded.png"/>
          <p:cNvPicPr>
            <a:picLocks noChangeAspect="1"/>
          </p:cNvPicPr>
          <p:nvPr/>
        </p:nvPicPr>
        <p:blipFill>
          <a:blip r:embed="rId7"/>
          <a:stretch>
            <a:fillRect/>
          </a:stretch>
        </p:blipFill>
        <p:spPr>
          <a:xfrm>
            <a:off x="965190" y="1378521"/>
            <a:ext cx="445472" cy="445472"/>
          </a:xfrm>
          <a:prstGeom prst="rect">
            <a:avLst/>
          </a:prstGeom>
        </p:spPr>
      </p:pic>
      <p:pic>
        <p:nvPicPr>
          <p:cNvPr id="7" name="Image 5" descr="preencoded.png"/>
          <p:cNvPicPr>
            <a:picLocks noChangeAspect="1"/>
          </p:cNvPicPr>
          <p:nvPr/>
        </p:nvPicPr>
        <p:blipFill>
          <a:blip r:embed="rId8"/>
          <a:stretch>
            <a:fillRect/>
          </a:stretch>
        </p:blipFill>
        <p:spPr>
          <a:xfrm>
            <a:off x="1048716" y="1452766"/>
            <a:ext cx="278420" cy="296982"/>
          </a:xfrm>
          <a:prstGeom prst="rect">
            <a:avLst/>
          </a:prstGeom>
        </p:spPr>
      </p:pic>
      <p:pic>
        <p:nvPicPr>
          <p:cNvPr id="8" name="Image 6" descr="preencoded.png"/>
          <p:cNvPicPr>
            <a:picLocks noChangeAspect="1"/>
          </p:cNvPicPr>
          <p:nvPr/>
        </p:nvPicPr>
        <p:blipFill>
          <a:blip r:embed="rId9"/>
          <a:stretch>
            <a:fillRect/>
          </a:stretch>
        </p:blipFill>
        <p:spPr>
          <a:xfrm>
            <a:off x="1336417" y="1972484"/>
            <a:ext cx="1336417" cy="556840"/>
          </a:xfrm>
          <a:prstGeom prst="rect">
            <a:avLst/>
          </a:prstGeom>
        </p:spPr>
      </p:pic>
      <p:pic>
        <p:nvPicPr>
          <p:cNvPr id="9" name="Image 7" descr="preencoded.png"/>
          <p:cNvPicPr>
            <a:picLocks noChangeAspect="1"/>
          </p:cNvPicPr>
          <p:nvPr/>
        </p:nvPicPr>
        <p:blipFill>
          <a:blip r:embed="rId10"/>
          <a:stretch>
            <a:fillRect/>
          </a:stretch>
        </p:blipFill>
        <p:spPr>
          <a:xfrm>
            <a:off x="1447785" y="2083852"/>
            <a:ext cx="278420" cy="334104"/>
          </a:xfrm>
          <a:prstGeom prst="rect">
            <a:avLst/>
          </a:prstGeom>
        </p:spPr>
      </p:pic>
      <p:pic>
        <p:nvPicPr>
          <p:cNvPr id="10" name="Image 8" descr="preencoded.png"/>
          <p:cNvPicPr>
            <a:picLocks noChangeAspect="1"/>
          </p:cNvPicPr>
          <p:nvPr/>
        </p:nvPicPr>
        <p:blipFill>
          <a:blip r:embed="rId11"/>
          <a:stretch>
            <a:fillRect/>
          </a:stretch>
        </p:blipFill>
        <p:spPr>
          <a:xfrm>
            <a:off x="2821324" y="2120975"/>
            <a:ext cx="890945" cy="259859"/>
          </a:xfrm>
          <a:prstGeom prst="rect">
            <a:avLst/>
          </a:prstGeom>
        </p:spPr>
      </p:pic>
      <p:pic>
        <p:nvPicPr>
          <p:cNvPr id="11" name="Image 9" descr="preencoded.png"/>
          <p:cNvPicPr>
            <a:picLocks noChangeAspect="1"/>
          </p:cNvPicPr>
          <p:nvPr/>
        </p:nvPicPr>
        <p:blipFill>
          <a:blip r:embed="rId9"/>
          <a:stretch>
            <a:fillRect/>
          </a:stretch>
        </p:blipFill>
        <p:spPr>
          <a:xfrm>
            <a:off x="3860760" y="1972484"/>
            <a:ext cx="1336417" cy="556840"/>
          </a:xfrm>
          <a:prstGeom prst="rect">
            <a:avLst/>
          </a:prstGeom>
        </p:spPr>
      </p:pic>
      <p:pic>
        <p:nvPicPr>
          <p:cNvPr id="12" name="Image 10" descr="preencoded.png"/>
          <p:cNvPicPr>
            <a:picLocks noChangeAspect="1"/>
          </p:cNvPicPr>
          <p:nvPr/>
        </p:nvPicPr>
        <p:blipFill>
          <a:blip r:embed="rId10"/>
          <a:stretch>
            <a:fillRect/>
          </a:stretch>
        </p:blipFill>
        <p:spPr>
          <a:xfrm>
            <a:off x="3972128" y="2083852"/>
            <a:ext cx="278420" cy="334104"/>
          </a:xfrm>
          <a:prstGeom prst="rect">
            <a:avLst/>
          </a:prstGeom>
        </p:spPr>
      </p:pic>
      <p:pic>
        <p:nvPicPr>
          <p:cNvPr id="13" name="Image 11" descr="preencoded.png"/>
          <p:cNvPicPr>
            <a:picLocks noChangeAspect="1"/>
          </p:cNvPicPr>
          <p:nvPr/>
        </p:nvPicPr>
        <p:blipFill>
          <a:blip r:embed="rId12"/>
          <a:stretch>
            <a:fillRect/>
          </a:stretch>
        </p:blipFill>
        <p:spPr>
          <a:xfrm>
            <a:off x="965190" y="2714938"/>
            <a:ext cx="148491" cy="148491"/>
          </a:xfrm>
          <a:prstGeom prst="rect">
            <a:avLst/>
          </a:prstGeom>
        </p:spPr>
      </p:pic>
      <p:pic>
        <p:nvPicPr>
          <p:cNvPr id="14" name="Image 12" descr="preencoded.png"/>
          <p:cNvPicPr>
            <a:picLocks noChangeAspect="1"/>
          </p:cNvPicPr>
          <p:nvPr/>
        </p:nvPicPr>
        <p:blipFill>
          <a:blip r:embed="rId12"/>
          <a:stretch>
            <a:fillRect/>
          </a:stretch>
        </p:blipFill>
        <p:spPr>
          <a:xfrm>
            <a:off x="965190" y="3011919"/>
            <a:ext cx="148491" cy="148491"/>
          </a:xfrm>
          <a:prstGeom prst="rect">
            <a:avLst/>
          </a:prstGeom>
        </p:spPr>
      </p:pic>
      <p:pic>
        <p:nvPicPr>
          <p:cNvPr id="15" name="Image 13" descr="preencoded.png"/>
          <p:cNvPicPr>
            <a:picLocks noChangeAspect="1"/>
          </p:cNvPicPr>
          <p:nvPr/>
        </p:nvPicPr>
        <p:blipFill>
          <a:blip r:embed="rId13"/>
          <a:stretch>
            <a:fillRect/>
          </a:stretch>
        </p:blipFill>
        <p:spPr>
          <a:xfrm>
            <a:off x="965190" y="3308901"/>
            <a:ext cx="148491" cy="148491"/>
          </a:xfrm>
          <a:prstGeom prst="rect">
            <a:avLst/>
          </a:prstGeom>
        </p:spPr>
      </p:pic>
      <p:pic>
        <p:nvPicPr>
          <p:cNvPr id="16" name="Image 14" descr="preencoded.png"/>
          <p:cNvPicPr>
            <a:picLocks noChangeAspect="1"/>
          </p:cNvPicPr>
          <p:nvPr/>
        </p:nvPicPr>
        <p:blipFill>
          <a:blip r:embed="rId14"/>
          <a:stretch>
            <a:fillRect/>
          </a:stretch>
        </p:blipFill>
        <p:spPr>
          <a:xfrm>
            <a:off x="6088122" y="1155785"/>
            <a:ext cx="5048687" cy="2784202"/>
          </a:xfrm>
          <a:prstGeom prst="rect">
            <a:avLst/>
          </a:prstGeom>
        </p:spPr>
      </p:pic>
      <p:pic>
        <p:nvPicPr>
          <p:cNvPr id="17" name="Image 15" descr="preencoded.png"/>
          <p:cNvPicPr>
            <a:picLocks noChangeAspect="1"/>
          </p:cNvPicPr>
          <p:nvPr/>
        </p:nvPicPr>
        <p:blipFill>
          <a:blip r:embed="rId7"/>
          <a:stretch>
            <a:fillRect/>
          </a:stretch>
        </p:blipFill>
        <p:spPr>
          <a:xfrm>
            <a:off x="6310858" y="1378521"/>
            <a:ext cx="445472" cy="445472"/>
          </a:xfrm>
          <a:prstGeom prst="rect">
            <a:avLst/>
          </a:prstGeom>
        </p:spPr>
      </p:pic>
      <p:pic>
        <p:nvPicPr>
          <p:cNvPr id="18" name="Image 16" descr="preencoded.png"/>
          <p:cNvPicPr>
            <a:picLocks noChangeAspect="1"/>
          </p:cNvPicPr>
          <p:nvPr/>
        </p:nvPicPr>
        <p:blipFill>
          <a:blip r:embed="rId15"/>
          <a:stretch>
            <a:fillRect/>
          </a:stretch>
        </p:blipFill>
        <p:spPr>
          <a:xfrm>
            <a:off x="6422226" y="1452766"/>
            <a:ext cx="222736" cy="296982"/>
          </a:xfrm>
          <a:prstGeom prst="rect">
            <a:avLst/>
          </a:prstGeom>
        </p:spPr>
      </p:pic>
      <p:pic>
        <p:nvPicPr>
          <p:cNvPr id="19" name="Image 17" descr="preencoded.png"/>
          <p:cNvPicPr>
            <a:picLocks noChangeAspect="1"/>
          </p:cNvPicPr>
          <p:nvPr/>
        </p:nvPicPr>
        <p:blipFill>
          <a:blip r:embed="rId16"/>
          <a:stretch>
            <a:fillRect/>
          </a:stretch>
        </p:blipFill>
        <p:spPr>
          <a:xfrm>
            <a:off x="6756330" y="1972484"/>
            <a:ext cx="1262172" cy="556840"/>
          </a:xfrm>
          <a:prstGeom prst="rect">
            <a:avLst/>
          </a:prstGeom>
        </p:spPr>
      </p:pic>
      <p:pic>
        <p:nvPicPr>
          <p:cNvPr id="20" name="Image 18" descr="preencoded.png"/>
          <p:cNvPicPr>
            <a:picLocks noChangeAspect="1"/>
          </p:cNvPicPr>
          <p:nvPr/>
        </p:nvPicPr>
        <p:blipFill>
          <a:blip r:embed="rId17"/>
          <a:stretch>
            <a:fillRect/>
          </a:stretch>
        </p:blipFill>
        <p:spPr>
          <a:xfrm>
            <a:off x="6867698" y="2083852"/>
            <a:ext cx="278420" cy="334104"/>
          </a:xfrm>
          <a:prstGeom prst="rect">
            <a:avLst/>
          </a:prstGeom>
        </p:spPr>
      </p:pic>
      <p:pic>
        <p:nvPicPr>
          <p:cNvPr id="21" name="Image 19" descr="preencoded.png"/>
          <p:cNvPicPr>
            <a:picLocks noChangeAspect="1"/>
          </p:cNvPicPr>
          <p:nvPr/>
        </p:nvPicPr>
        <p:blipFill>
          <a:blip r:embed="rId11"/>
          <a:stretch>
            <a:fillRect/>
          </a:stretch>
        </p:blipFill>
        <p:spPr>
          <a:xfrm>
            <a:off x="8166993" y="2120975"/>
            <a:ext cx="890945" cy="259859"/>
          </a:xfrm>
          <a:prstGeom prst="rect">
            <a:avLst/>
          </a:prstGeom>
        </p:spPr>
      </p:pic>
      <p:pic>
        <p:nvPicPr>
          <p:cNvPr id="22" name="Image 20" descr="preencoded.png"/>
          <p:cNvPicPr>
            <a:picLocks noChangeAspect="1"/>
          </p:cNvPicPr>
          <p:nvPr/>
        </p:nvPicPr>
        <p:blipFill>
          <a:blip r:embed="rId16"/>
          <a:stretch>
            <a:fillRect/>
          </a:stretch>
        </p:blipFill>
        <p:spPr>
          <a:xfrm>
            <a:off x="9206428" y="1972484"/>
            <a:ext cx="1262172" cy="556840"/>
          </a:xfrm>
          <a:prstGeom prst="rect">
            <a:avLst/>
          </a:prstGeom>
        </p:spPr>
      </p:pic>
      <p:pic>
        <p:nvPicPr>
          <p:cNvPr id="23" name="Image 21" descr="preencoded.png"/>
          <p:cNvPicPr>
            <a:picLocks noChangeAspect="1"/>
          </p:cNvPicPr>
          <p:nvPr/>
        </p:nvPicPr>
        <p:blipFill>
          <a:blip r:embed="rId17"/>
          <a:stretch>
            <a:fillRect/>
          </a:stretch>
        </p:blipFill>
        <p:spPr>
          <a:xfrm>
            <a:off x="9317796" y="2083852"/>
            <a:ext cx="278420" cy="334104"/>
          </a:xfrm>
          <a:prstGeom prst="rect">
            <a:avLst/>
          </a:prstGeom>
        </p:spPr>
      </p:pic>
      <p:pic>
        <p:nvPicPr>
          <p:cNvPr id="24" name="Image 22" descr="preencoded.png"/>
          <p:cNvPicPr>
            <a:picLocks noChangeAspect="1"/>
          </p:cNvPicPr>
          <p:nvPr/>
        </p:nvPicPr>
        <p:blipFill>
          <a:blip r:embed="rId12"/>
          <a:stretch>
            <a:fillRect/>
          </a:stretch>
        </p:blipFill>
        <p:spPr>
          <a:xfrm>
            <a:off x="6310858" y="2714938"/>
            <a:ext cx="148491" cy="148491"/>
          </a:xfrm>
          <a:prstGeom prst="rect">
            <a:avLst/>
          </a:prstGeom>
        </p:spPr>
      </p:pic>
      <p:pic>
        <p:nvPicPr>
          <p:cNvPr id="25" name="Image 23" descr="preencoded.png"/>
          <p:cNvPicPr>
            <a:picLocks noChangeAspect="1"/>
          </p:cNvPicPr>
          <p:nvPr/>
        </p:nvPicPr>
        <p:blipFill>
          <a:blip r:embed="rId12"/>
          <a:stretch>
            <a:fillRect/>
          </a:stretch>
        </p:blipFill>
        <p:spPr>
          <a:xfrm>
            <a:off x="6310858" y="3011919"/>
            <a:ext cx="148491" cy="148491"/>
          </a:xfrm>
          <a:prstGeom prst="rect">
            <a:avLst/>
          </a:prstGeom>
        </p:spPr>
      </p:pic>
      <p:pic>
        <p:nvPicPr>
          <p:cNvPr id="26" name="Image 24" descr="preencoded.png"/>
          <p:cNvPicPr>
            <a:picLocks noChangeAspect="1"/>
          </p:cNvPicPr>
          <p:nvPr/>
        </p:nvPicPr>
        <p:blipFill>
          <a:blip r:embed="rId13"/>
          <a:stretch>
            <a:fillRect/>
          </a:stretch>
        </p:blipFill>
        <p:spPr>
          <a:xfrm>
            <a:off x="6310858" y="3308901"/>
            <a:ext cx="148491" cy="148491"/>
          </a:xfrm>
          <a:prstGeom prst="rect">
            <a:avLst/>
          </a:prstGeom>
        </p:spPr>
      </p:pic>
      <p:pic>
        <p:nvPicPr>
          <p:cNvPr id="27" name="Image 25" descr="preencoded.png"/>
          <p:cNvPicPr>
            <a:picLocks noChangeAspect="1"/>
          </p:cNvPicPr>
          <p:nvPr/>
        </p:nvPicPr>
        <p:blipFill>
          <a:blip r:embed="rId18"/>
          <a:stretch>
            <a:fillRect/>
          </a:stretch>
        </p:blipFill>
        <p:spPr>
          <a:xfrm>
            <a:off x="742454" y="4162723"/>
            <a:ext cx="3316245" cy="1967503"/>
          </a:xfrm>
          <a:prstGeom prst="rect">
            <a:avLst/>
          </a:prstGeom>
        </p:spPr>
      </p:pic>
      <p:pic>
        <p:nvPicPr>
          <p:cNvPr id="28" name="Image 26" descr="preencoded.png"/>
          <p:cNvPicPr>
            <a:picLocks noChangeAspect="1"/>
          </p:cNvPicPr>
          <p:nvPr/>
        </p:nvPicPr>
        <p:blipFill>
          <a:blip r:embed="rId19"/>
          <a:stretch>
            <a:fillRect/>
          </a:stretch>
        </p:blipFill>
        <p:spPr>
          <a:xfrm>
            <a:off x="928067" y="4348336"/>
            <a:ext cx="185613" cy="259859"/>
          </a:xfrm>
          <a:prstGeom prst="rect">
            <a:avLst/>
          </a:prstGeom>
        </p:spPr>
      </p:pic>
      <p:pic>
        <p:nvPicPr>
          <p:cNvPr id="29" name="Image 27" descr="preencoded.png"/>
          <p:cNvPicPr>
            <a:picLocks noChangeAspect="1"/>
          </p:cNvPicPr>
          <p:nvPr/>
        </p:nvPicPr>
        <p:blipFill>
          <a:blip r:embed="rId20"/>
          <a:stretch>
            <a:fillRect/>
          </a:stretch>
        </p:blipFill>
        <p:spPr>
          <a:xfrm>
            <a:off x="928067" y="4756686"/>
            <a:ext cx="74245" cy="148491"/>
          </a:xfrm>
          <a:prstGeom prst="rect">
            <a:avLst/>
          </a:prstGeom>
        </p:spPr>
      </p:pic>
      <p:pic>
        <p:nvPicPr>
          <p:cNvPr id="30" name="Image 28" descr="preencoded.png"/>
          <p:cNvPicPr>
            <a:picLocks noChangeAspect="1"/>
          </p:cNvPicPr>
          <p:nvPr/>
        </p:nvPicPr>
        <p:blipFill>
          <a:blip r:embed="rId20"/>
          <a:stretch>
            <a:fillRect/>
          </a:stretch>
        </p:blipFill>
        <p:spPr>
          <a:xfrm>
            <a:off x="928067" y="5276404"/>
            <a:ext cx="74245" cy="148491"/>
          </a:xfrm>
          <a:prstGeom prst="rect">
            <a:avLst/>
          </a:prstGeom>
        </p:spPr>
      </p:pic>
      <p:pic>
        <p:nvPicPr>
          <p:cNvPr id="31" name="Image 29" descr="preencoded.png"/>
          <p:cNvPicPr>
            <a:picLocks noChangeAspect="1"/>
          </p:cNvPicPr>
          <p:nvPr/>
        </p:nvPicPr>
        <p:blipFill>
          <a:blip r:embed="rId21"/>
          <a:stretch>
            <a:fillRect/>
          </a:stretch>
        </p:blipFill>
        <p:spPr>
          <a:xfrm>
            <a:off x="4281435" y="4162723"/>
            <a:ext cx="3316245" cy="1967503"/>
          </a:xfrm>
          <a:prstGeom prst="rect">
            <a:avLst/>
          </a:prstGeom>
        </p:spPr>
      </p:pic>
      <p:pic>
        <p:nvPicPr>
          <p:cNvPr id="32" name="Image 30" descr="preencoded.png"/>
          <p:cNvPicPr>
            <a:picLocks noChangeAspect="1"/>
          </p:cNvPicPr>
          <p:nvPr/>
        </p:nvPicPr>
        <p:blipFill>
          <a:blip r:embed="rId22"/>
          <a:stretch>
            <a:fillRect/>
          </a:stretch>
        </p:blipFill>
        <p:spPr>
          <a:xfrm>
            <a:off x="4467049" y="4348336"/>
            <a:ext cx="213455" cy="259859"/>
          </a:xfrm>
          <a:prstGeom prst="rect">
            <a:avLst/>
          </a:prstGeom>
        </p:spPr>
      </p:pic>
      <p:pic>
        <p:nvPicPr>
          <p:cNvPr id="33" name="Image 31" descr="preencoded.png"/>
          <p:cNvPicPr>
            <a:picLocks noChangeAspect="1"/>
          </p:cNvPicPr>
          <p:nvPr/>
        </p:nvPicPr>
        <p:blipFill>
          <a:blip r:embed="rId20"/>
          <a:stretch>
            <a:fillRect/>
          </a:stretch>
        </p:blipFill>
        <p:spPr>
          <a:xfrm>
            <a:off x="4467049" y="4756686"/>
            <a:ext cx="74245" cy="148491"/>
          </a:xfrm>
          <a:prstGeom prst="rect">
            <a:avLst/>
          </a:prstGeom>
        </p:spPr>
      </p:pic>
      <p:pic>
        <p:nvPicPr>
          <p:cNvPr id="34" name="Image 32" descr="preencoded.png"/>
          <p:cNvPicPr>
            <a:picLocks noChangeAspect="1"/>
          </p:cNvPicPr>
          <p:nvPr/>
        </p:nvPicPr>
        <p:blipFill>
          <a:blip r:embed="rId20"/>
          <a:stretch>
            <a:fillRect/>
          </a:stretch>
        </p:blipFill>
        <p:spPr>
          <a:xfrm>
            <a:off x="4467049" y="5276404"/>
            <a:ext cx="74245" cy="148491"/>
          </a:xfrm>
          <a:prstGeom prst="rect">
            <a:avLst/>
          </a:prstGeom>
        </p:spPr>
      </p:pic>
      <p:pic>
        <p:nvPicPr>
          <p:cNvPr id="35" name="Image 33" descr="preencoded.png"/>
          <p:cNvPicPr>
            <a:picLocks noChangeAspect="1"/>
          </p:cNvPicPr>
          <p:nvPr/>
        </p:nvPicPr>
        <p:blipFill>
          <a:blip r:embed="rId23"/>
          <a:stretch>
            <a:fillRect/>
          </a:stretch>
        </p:blipFill>
        <p:spPr>
          <a:xfrm>
            <a:off x="7820418" y="4162723"/>
            <a:ext cx="3316391" cy="1967503"/>
          </a:xfrm>
          <a:prstGeom prst="rect">
            <a:avLst/>
          </a:prstGeom>
        </p:spPr>
      </p:pic>
      <p:pic>
        <p:nvPicPr>
          <p:cNvPr id="36" name="Image 34" descr="preencoded.png"/>
          <p:cNvPicPr>
            <a:picLocks noChangeAspect="1"/>
          </p:cNvPicPr>
          <p:nvPr/>
        </p:nvPicPr>
        <p:blipFill>
          <a:blip r:embed="rId24"/>
          <a:stretch>
            <a:fillRect/>
          </a:stretch>
        </p:blipFill>
        <p:spPr>
          <a:xfrm>
            <a:off x="8006031" y="4478266"/>
            <a:ext cx="167052" cy="259859"/>
          </a:xfrm>
          <a:prstGeom prst="rect">
            <a:avLst/>
          </a:prstGeom>
        </p:spPr>
      </p:pic>
      <p:pic>
        <p:nvPicPr>
          <p:cNvPr id="37" name="Image 35" descr="preencoded.png"/>
          <p:cNvPicPr>
            <a:picLocks noChangeAspect="1"/>
          </p:cNvPicPr>
          <p:nvPr/>
        </p:nvPicPr>
        <p:blipFill>
          <a:blip r:embed="rId20"/>
          <a:stretch>
            <a:fillRect/>
          </a:stretch>
        </p:blipFill>
        <p:spPr>
          <a:xfrm>
            <a:off x="8006031" y="5016545"/>
            <a:ext cx="74245" cy="148491"/>
          </a:xfrm>
          <a:prstGeom prst="rect">
            <a:avLst/>
          </a:prstGeom>
        </p:spPr>
      </p:pic>
      <p:pic>
        <p:nvPicPr>
          <p:cNvPr id="38" name="Image 36" descr="preencoded.png"/>
          <p:cNvPicPr>
            <a:picLocks noChangeAspect="1"/>
          </p:cNvPicPr>
          <p:nvPr/>
        </p:nvPicPr>
        <p:blipFill>
          <a:blip r:embed="rId20"/>
          <a:stretch>
            <a:fillRect/>
          </a:stretch>
        </p:blipFill>
        <p:spPr>
          <a:xfrm>
            <a:off x="8006031" y="5536263"/>
            <a:ext cx="74245" cy="148491"/>
          </a:xfrm>
          <a:prstGeom prst="rect">
            <a:avLst/>
          </a:prstGeom>
        </p:spPr>
      </p:pic>
      <p:sp>
        <p:nvSpPr>
          <p:cNvPr id="39" name="Text 0"/>
          <p:cNvSpPr/>
          <p:nvPr/>
        </p:nvSpPr>
        <p:spPr>
          <a:xfrm>
            <a:off x="742453" y="450453"/>
            <a:ext cx="1247322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Cross-Account &amp; Cross-Region Peering</a:t>
            </a:r>
            <a:endParaRPr lang="en-US" sz="2631" dirty="0"/>
          </a:p>
        </p:txBody>
      </p:sp>
      <p:sp>
        <p:nvSpPr>
          <p:cNvPr id="40" name="Text 1"/>
          <p:cNvSpPr/>
          <p:nvPr/>
        </p:nvSpPr>
        <p:spPr>
          <a:xfrm>
            <a:off x="1559153" y="1452766"/>
            <a:ext cx="295125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Cross-Account Peering</a:t>
            </a:r>
            <a:endParaRPr lang="en-US" sz="1754" dirty="0"/>
          </a:p>
        </p:txBody>
      </p:sp>
      <p:sp>
        <p:nvSpPr>
          <p:cNvPr id="41" name="Text 2"/>
          <p:cNvSpPr/>
          <p:nvPr/>
        </p:nvSpPr>
        <p:spPr>
          <a:xfrm>
            <a:off x="1800451" y="2120975"/>
            <a:ext cx="9132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Account A</a:t>
            </a:r>
            <a:endParaRPr lang="en-US" sz="1315" dirty="0"/>
          </a:p>
        </p:txBody>
      </p:sp>
      <p:sp>
        <p:nvSpPr>
          <p:cNvPr id="42" name="Text 3"/>
          <p:cNvSpPr/>
          <p:nvPr/>
        </p:nvSpPr>
        <p:spPr>
          <a:xfrm>
            <a:off x="2932692" y="2120975"/>
            <a:ext cx="1069134" cy="259859"/>
          </a:xfrm>
          <a:prstGeom prst="rect">
            <a:avLst/>
          </a:prstGeom>
          <a:noFill/>
          <a:ln/>
        </p:spPr>
        <p:txBody>
          <a:bodyPr vert="horz" wrap="square" lIns="0" tIns="0" rIns="0" bIns="0" rtlCol="0" anchor="t"/>
          <a:lstStyle/>
          <a:p>
            <a:pPr>
              <a:lnSpc>
                <a:spcPts val="1461"/>
              </a:lnSpc>
            </a:pPr>
            <a:r>
              <a:rPr lang="en-US" sz="1023" dirty="0">
                <a:solidFill>
                  <a:srgbClr val="FFFFFF"/>
                </a:solidFill>
                <a:latin typeface="Helvetica" pitchFamily="34" charset="0"/>
                <a:ea typeface="Helvetica" pitchFamily="34" charset="-122"/>
                <a:cs typeface="Helvetica" pitchFamily="34" charset="-120"/>
              </a:rPr>
              <a:t>Peering</a:t>
            </a:r>
            <a:endParaRPr lang="en-US" sz="1023" dirty="0"/>
          </a:p>
        </p:txBody>
      </p:sp>
      <p:sp>
        <p:nvSpPr>
          <p:cNvPr id="43" name="Text 4"/>
          <p:cNvSpPr/>
          <p:nvPr/>
        </p:nvSpPr>
        <p:spPr>
          <a:xfrm>
            <a:off x="4324794" y="2120975"/>
            <a:ext cx="91321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Account B</a:t>
            </a:r>
            <a:endParaRPr lang="en-US" sz="1315" dirty="0"/>
          </a:p>
        </p:txBody>
      </p:sp>
      <p:sp>
        <p:nvSpPr>
          <p:cNvPr id="44" name="Text 5"/>
          <p:cNvSpPr/>
          <p:nvPr/>
        </p:nvSpPr>
        <p:spPr>
          <a:xfrm>
            <a:off x="1187926" y="2677815"/>
            <a:ext cx="392015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VPCs from different AWS accounts can be peered</a:t>
            </a:r>
            <a:endParaRPr lang="en-US" sz="1169" dirty="0"/>
          </a:p>
        </p:txBody>
      </p:sp>
      <p:sp>
        <p:nvSpPr>
          <p:cNvPr id="45" name="Text 6"/>
          <p:cNvSpPr/>
          <p:nvPr/>
        </p:nvSpPr>
        <p:spPr>
          <a:xfrm>
            <a:off x="1187926" y="2974797"/>
            <a:ext cx="494474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Enables resource sharing between distinct organizational units</a:t>
            </a:r>
            <a:endParaRPr lang="en-US" sz="1169" dirty="0"/>
          </a:p>
        </p:txBody>
      </p:sp>
      <p:sp>
        <p:nvSpPr>
          <p:cNvPr id="46" name="Text 7"/>
          <p:cNvSpPr/>
          <p:nvPr/>
        </p:nvSpPr>
        <p:spPr>
          <a:xfrm>
            <a:off x="1187926" y="3271778"/>
            <a:ext cx="438047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Security groups and NACLs must allow traffic between peered VPCs</a:t>
            </a:r>
            <a:endParaRPr lang="en-US" sz="1169" dirty="0"/>
          </a:p>
        </p:txBody>
      </p:sp>
      <p:sp>
        <p:nvSpPr>
          <p:cNvPr id="47" name="Text 8"/>
          <p:cNvSpPr/>
          <p:nvPr/>
        </p:nvSpPr>
        <p:spPr>
          <a:xfrm>
            <a:off x="6904821" y="1452766"/>
            <a:ext cx="2795339"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Cross-Region Peering</a:t>
            </a:r>
            <a:endParaRPr lang="en-US" sz="1754" dirty="0"/>
          </a:p>
        </p:txBody>
      </p:sp>
      <p:sp>
        <p:nvSpPr>
          <p:cNvPr id="48" name="Text 9"/>
          <p:cNvSpPr/>
          <p:nvPr/>
        </p:nvSpPr>
        <p:spPr>
          <a:xfrm>
            <a:off x="7220364" y="2120975"/>
            <a:ext cx="82412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Region A</a:t>
            </a:r>
            <a:endParaRPr lang="en-US" sz="1315" dirty="0"/>
          </a:p>
        </p:txBody>
      </p:sp>
      <p:sp>
        <p:nvSpPr>
          <p:cNvPr id="49" name="Text 10"/>
          <p:cNvSpPr/>
          <p:nvPr/>
        </p:nvSpPr>
        <p:spPr>
          <a:xfrm>
            <a:off x="8278361" y="2120975"/>
            <a:ext cx="1069134" cy="259859"/>
          </a:xfrm>
          <a:prstGeom prst="rect">
            <a:avLst/>
          </a:prstGeom>
          <a:noFill/>
          <a:ln/>
        </p:spPr>
        <p:txBody>
          <a:bodyPr vert="horz" wrap="square" lIns="0" tIns="0" rIns="0" bIns="0" rtlCol="0" anchor="t"/>
          <a:lstStyle/>
          <a:p>
            <a:pPr>
              <a:lnSpc>
                <a:spcPts val="1461"/>
              </a:lnSpc>
            </a:pPr>
            <a:r>
              <a:rPr lang="en-US" sz="1023" dirty="0">
                <a:solidFill>
                  <a:srgbClr val="FFFFFF"/>
                </a:solidFill>
                <a:latin typeface="Helvetica" pitchFamily="34" charset="0"/>
                <a:ea typeface="Helvetica" pitchFamily="34" charset="-122"/>
                <a:cs typeface="Helvetica" pitchFamily="34" charset="-120"/>
              </a:rPr>
              <a:t>Peering</a:t>
            </a:r>
            <a:endParaRPr lang="en-US" sz="1023" dirty="0"/>
          </a:p>
        </p:txBody>
      </p:sp>
      <p:sp>
        <p:nvSpPr>
          <p:cNvPr id="50" name="Text 11"/>
          <p:cNvSpPr/>
          <p:nvPr/>
        </p:nvSpPr>
        <p:spPr>
          <a:xfrm>
            <a:off x="9670462" y="2120975"/>
            <a:ext cx="82412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Helvetica" pitchFamily="34" charset="0"/>
                <a:ea typeface="Helvetica" pitchFamily="34" charset="-122"/>
                <a:cs typeface="Helvetica" pitchFamily="34" charset="-120"/>
              </a:rPr>
              <a:t>Region B</a:t>
            </a:r>
            <a:endParaRPr lang="en-US" sz="1315" dirty="0"/>
          </a:p>
        </p:txBody>
      </p:sp>
      <p:sp>
        <p:nvSpPr>
          <p:cNvPr id="51" name="Text 12"/>
          <p:cNvSpPr/>
          <p:nvPr/>
        </p:nvSpPr>
        <p:spPr>
          <a:xfrm>
            <a:off x="6533594" y="2677815"/>
            <a:ext cx="408720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VPCs in different geographic regions can be peered</a:t>
            </a:r>
            <a:endParaRPr lang="en-US" sz="1169" dirty="0"/>
          </a:p>
        </p:txBody>
      </p:sp>
      <p:sp>
        <p:nvSpPr>
          <p:cNvPr id="52" name="Text 13"/>
          <p:cNvSpPr/>
          <p:nvPr/>
        </p:nvSpPr>
        <p:spPr>
          <a:xfrm>
            <a:off x="6533594" y="2974797"/>
            <a:ext cx="413175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Traffic remains within AWS global backbone network</a:t>
            </a:r>
            <a:endParaRPr lang="en-US" sz="1169" dirty="0"/>
          </a:p>
        </p:txBody>
      </p:sp>
      <p:sp>
        <p:nvSpPr>
          <p:cNvPr id="53" name="Text 14"/>
          <p:cNvSpPr/>
          <p:nvPr/>
        </p:nvSpPr>
        <p:spPr>
          <a:xfrm>
            <a:off x="6533594" y="3271778"/>
            <a:ext cx="438047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May have functional limitations (MTU variations, security group restrictions)</a:t>
            </a:r>
            <a:endParaRPr lang="en-US" sz="1169" dirty="0"/>
          </a:p>
        </p:txBody>
      </p:sp>
      <p:sp>
        <p:nvSpPr>
          <p:cNvPr id="54" name="Text 15"/>
          <p:cNvSpPr/>
          <p:nvPr/>
        </p:nvSpPr>
        <p:spPr>
          <a:xfrm>
            <a:off x="1225049" y="4348336"/>
            <a:ext cx="256146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Security Considerations</a:t>
            </a:r>
            <a:endParaRPr lang="en-US" sz="1461" dirty="0"/>
          </a:p>
        </p:txBody>
      </p:sp>
      <p:sp>
        <p:nvSpPr>
          <p:cNvPr id="55" name="Text 16"/>
          <p:cNvSpPr/>
          <p:nvPr/>
        </p:nvSpPr>
        <p:spPr>
          <a:xfrm>
            <a:off x="1076558" y="4719564"/>
            <a:ext cx="279652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Each VPC maintains independent security configurations</a:t>
            </a:r>
            <a:endParaRPr lang="en-US" sz="1169" dirty="0"/>
          </a:p>
        </p:txBody>
      </p:sp>
      <p:sp>
        <p:nvSpPr>
          <p:cNvPr id="56" name="Text 17"/>
          <p:cNvSpPr/>
          <p:nvPr/>
        </p:nvSpPr>
        <p:spPr>
          <a:xfrm>
            <a:off x="1076558" y="5239281"/>
            <a:ext cx="279652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Explicitly configure security groups and NACLs</a:t>
            </a:r>
            <a:endParaRPr lang="en-US" sz="1169" dirty="0"/>
          </a:p>
        </p:txBody>
      </p:sp>
      <p:sp>
        <p:nvSpPr>
          <p:cNvPr id="57" name="Text 18"/>
          <p:cNvSpPr/>
          <p:nvPr/>
        </p:nvSpPr>
        <p:spPr>
          <a:xfrm>
            <a:off x="4791872" y="4348336"/>
            <a:ext cx="302921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Performance Considerations</a:t>
            </a:r>
            <a:endParaRPr lang="en-US" sz="1461" dirty="0"/>
          </a:p>
        </p:txBody>
      </p:sp>
      <p:sp>
        <p:nvSpPr>
          <p:cNvPr id="58" name="Text 19"/>
          <p:cNvSpPr/>
          <p:nvPr/>
        </p:nvSpPr>
        <p:spPr>
          <a:xfrm>
            <a:off x="4615539" y="4719564"/>
            <a:ext cx="279652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Cross-AZ traffic: Standard data transfer charges</a:t>
            </a:r>
            <a:endParaRPr lang="en-US" sz="1169" dirty="0"/>
          </a:p>
        </p:txBody>
      </p:sp>
      <p:sp>
        <p:nvSpPr>
          <p:cNvPr id="59" name="Text 20"/>
          <p:cNvSpPr/>
          <p:nvPr/>
        </p:nvSpPr>
        <p:spPr>
          <a:xfrm>
            <a:off x="4615539" y="5239281"/>
            <a:ext cx="279652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Cross-region traffic: Higher latency and costs</a:t>
            </a:r>
            <a:endParaRPr lang="en-US" sz="1169" dirty="0"/>
          </a:p>
        </p:txBody>
      </p:sp>
      <p:sp>
        <p:nvSpPr>
          <p:cNvPr id="60" name="Text 21"/>
          <p:cNvSpPr/>
          <p:nvPr/>
        </p:nvSpPr>
        <p:spPr>
          <a:xfrm>
            <a:off x="8284452" y="4348336"/>
            <a:ext cx="2666743"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Implementation Considerations</a:t>
            </a:r>
            <a:endParaRPr lang="en-US" sz="1461" dirty="0"/>
          </a:p>
        </p:txBody>
      </p:sp>
      <p:sp>
        <p:nvSpPr>
          <p:cNvPr id="61" name="Text 22"/>
          <p:cNvSpPr/>
          <p:nvPr/>
        </p:nvSpPr>
        <p:spPr>
          <a:xfrm>
            <a:off x="8154522" y="4979422"/>
            <a:ext cx="2796673"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Initiate peering from one VPC, accept from the other</a:t>
            </a:r>
            <a:endParaRPr lang="en-US" sz="1169" dirty="0"/>
          </a:p>
        </p:txBody>
      </p:sp>
      <p:sp>
        <p:nvSpPr>
          <p:cNvPr id="62" name="Text 23"/>
          <p:cNvSpPr/>
          <p:nvPr/>
        </p:nvSpPr>
        <p:spPr>
          <a:xfrm>
            <a:off x="8154522" y="5499140"/>
            <a:ext cx="2796673"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Update route tables for traffic to flow between VPCs</a:t>
            </a:r>
            <a:endParaRPr lang="en-US" sz="1169"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4" y="1564134"/>
            <a:ext cx="2078871" cy="1522031"/>
          </a:xfrm>
          <a:prstGeom prst="rect">
            <a:avLst/>
          </a:prstGeom>
        </p:spPr>
      </p:pic>
      <p:pic>
        <p:nvPicPr>
          <p:cNvPr id="6" name="Image 4" descr="preencoded.png"/>
          <p:cNvPicPr>
            <a:picLocks noChangeAspect="1"/>
          </p:cNvPicPr>
          <p:nvPr/>
        </p:nvPicPr>
        <p:blipFill>
          <a:blip r:embed="rId7"/>
          <a:stretch>
            <a:fillRect/>
          </a:stretch>
        </p:blipFill>
        <p:spPr>
          <a:xfrm>
            <a:off x="890944" y="1712625"/>
            <a:ext cx="371227" cy="371227"/>
          </a:xfrm>
          <a:prstGeom prst="rect">
            <a:avLst/>
          </a:prstGeom>
        </p:spPr>
      </p:pic>
      <p:pic>
        <p:nvPicPr>
          <p:cNvPr id="7" name="Image 5" descr="preencoded.png"/>
          <p:cNvPicPr>
            <a:picLocks noChangeAspect="1"/>
          </p:cNvPicPr>
          <p:nvPr/>
        </p:nvPicPr>
        <p:blipFill>
          <a:blip r:embed="rId8"/>
          <a:stretch>
            <a:fillRect/>
          </a:stretch>
        </p:blipFill>
        <p:spPr>
          <a:xfrm>
            <a:off x="2858447" y="1935361"/>
            <a:ext cx="742454" cy="18561"/>
          </a:xfrm>
          <a:prstGeom prst="rect">
            <a:avLst/>
          </a:prstGeom>
        </p:spPr>
      </p:pic>
      <p:pic>
        <p:nvPicPr>
          <p:cNvPr id="8" name="Image 6" descr="preencoded.png"/>
          <p:cNvPicPr>
            <a:picLocks noChangeAspect="1"/>
          </p:cNvPicPr>
          <p:nvPr/>
        </p:nvPicPr>
        <p:blipFill>
          <a:blip r:embed="rId9"/>
          <a:stretch>
            <a:fillRect/>
          </a:stretch>
        </p:blipFill>
        <p:spPr>
          <a:xfrm>
            <a:off x="3514185" y="1564134"/>
            <a:ext cx="2078871" cy="1150804"/>
          </a:xfrm>
          <a:prstGeom prst="rect">
            <a:avLst/>
          </a:prstGeom>
        </p:spPr>
      </p:pic>
      <p:pic>
        <p:nvPicPr>
          <p:cNvPr id="9" name="Image 7" descr="preencoded.png"/>
          <p:cNvPicPr>
            <a:picLocks noChangeAspect="1"/>
          </p:cNvPicPr>
          <p:nvPr/>
        </p:nvPicPr>
        <p:blipFill>
          <a:blip r:embed="rId10"/>
          <a:stretch>
            <a:fillRect/>
          </a:stretch>
        </p:blipFill>
        <p:spPr>
          <a:xfrm>
            <a:off x="3662676" y="1712625"/>
            <a:ext cx="371227" cy="371227"/>
          </a:xfrm>
          <a:prstGeom prst="rect">
            <a:avLst/>
          </a:prstGeom>
        </p:spPr>
      </p:pic>
      <p:pic>
        <p:nvPicPr>
          <p:cNvPr id="10" name="Image 8" descr="preencoded.png"/>
          <p:cNvPicPr>
            <a:picLocks noChangeAspect="1"/>
          </p:cNvPicPr>
          <p:nvPr/>
        </p:nvPicPr>
        <p:blipFill>
          <a:blip r:embed="rId8"/>
          <a:stretch>
            <a:fillRect/>
          </a:stretch>
        </p:blipFill>
        <p:spPr>
          <a:xfrm>
            <a:off x="4788827" y="1935361"/>
            <a:ext cx="742454" cy="18561"/>
          </a:xfrm>
          <a:prstGeom prst="rect">
            <a:avLst/>
          </a:prstGeom>
        </p:spPr>
      </p:pic>
      <p:pic>
        <p:nvPicPr>
          <p:cNvPr id="11" name="Image 9" descr="preencoded.png"/>
          <p:cNvPicPr>
            <a:picLocks noChangeAspect="1"/>
          </p:cNvPicPr>
          <p:nvPr/>
        </p:nvPicPr>
        <p:blipFill>
          <a:blip r:embed="rId11"/>
          <a:stretch>
            <a:fillRect/>
          </a:stretch>
        </p:blipFill>
        <p:spPr>
          <a:xfrm>
            <a:off x="6285917" y="1564134"/>
            <a:ext cx="2078871" cy="1150804"/>
          </a:xfrm>
          <a:prstGeom prst="rect">
            <a:avLst/>
          </a:prstGeom>
        </p:spPr>
      </p:pic>
      <p:pic>
        <p:nvPicPr>
          <p:cNvPr id="12" name="Image 10" descr="preencoded.png"/>
          <p:cNvPicPr>
            <a:picLocks noChangeAspect="1"/>
          </p:cNvPicPr>
          <p:nvPr/>
        </p:nvPicPr>
        <p:blipFill>
          <a:blip r:embed="rId12"/>
          <a:stretch>
            <a:fillRect/>
          </a:stretch>
        </p:blipFill>
        <p:spPr>
          <a:xfrm>
            <a:off x="6434407" y="1712625"/>
            <a:ext cx="371227" cy="371227"/>
          </a:xfrm>
          <a:prstGeom prst="rect">
            <a:avLst/>
          </a:prstGeom>
        </p:spPr>
      </p:pic>
      <p:pic>
        <p:nvPicPr>
          <p:cNvPr id="13" name="Image 11" descr="preencoded.png"/>
          <p:cNvPicPr>
            <a:picLocks noChangeAspect="1"/>
          </p:cNvPicPr>
          <p:nvPr/>
        </p:nvPicPr>
        <p:blipFill>
          <a:blip r:embed="rId8"/>
          <a:stretch>
            <a:fillRect/>
          </a:stretch>
        </p:blipFill>
        <p:spPr>
          <a:xfrm>
            <a:off x="6719208" y="1935361"/>
            <a:ext cx="742454" cy="18561"/>
          </a:xfrm>
          <a:prstGeom prst="rect">
            <a:avLst/>
          </a:prstGeom>
        </p:spPr>
      </p:pic>
      <p:pic>
        <p:nvPicPr>
          <p:cNvPr id="14" name="Image 12" descr="preencoded.png"/>
          <p:cNvPicPr>
            <a:picLocks noChangeAspect="1"/>
          </p:cNvPicPr>
          <p:nvPr/>
        </p:nvPicPr>
        <p:blipFill>
          <a:blip r:embed="rId13"/>
          <a:stretch>
            <a:fillRect/>
          </a:stretch>
        </p:blipFill>
        <p:spPr>
          <a:xfrm>
            <a:off x="9057647" y="1564134"/>
            <a:ext cx="2078871" cy="1150804"/>
          </a:xfrm>
          <a:prstGeom prst="rect">
            <a:avLst/>
          </a:prstGeom>
        </p:spPr>
      </p:pic>
      <p:pic>
        <p:nvPicPr>
          <p:cNvPr id="15" name="Image 13" descr="preencoded.png"/>
          <p:cNvPicPr>
            <a:picLocks noChangeAspect="1"/>
          </p:cNvPicPr>
          <p:nvPr/>
        </p:nvPicPr>
        <p:blipFill>
          <a:blip r:embed="rId14"/>
          <a:stretch>
            <a:fillRect/>
          </a:stretch>
        </p:blipFill>
        <p:spPr>
          <a:xfrm>
            <a:off x="9206138" y="1712625"/>
            <a:ext cx="371227" cy="371227"/>
          </a:xfrm>
          <a:prstGeom prst="rect">
            <a:avLst/>
          </a:prstGeom>
        </p:spPr>
      </p:pic>
      <p:pic>
        <p:nvPicPr>
          <p:cNvPr id="16" name="Image 14" descr="preencoded.png"/>
          <p:cNvPicPr>
            <a:picLocks noChangeAspect="1"/>
          </p:cNvPicPr>
          <p:nvPr/>
        </p:nvPicPr>
        <p:blipFill>
          <a:blip r:embed="rId15"/>
          <a:stretch>
            <a:fillRect/>
          </a:stretch>
        </p:blipFill>
        <p:spPr>
          <a:xfrm>
            <a:off x="742454" y="3531637"/>
            <a:ext cx="3316245" cy="1670521"/>
          </a:xfrm>
          <a:prstGeom prst="rect">
            <a:avLst/>
          </a:prstGeom>
        </p:spPr>
      </p:pic>
      <p:pic>
        <p:nvPicPr>
          <p:cNvPr id="17" name="Image 15" descr="preencoded.png"/>
          <p:cNvPicPr>
            <a:picLocks noChangeAspect="1"/>
          </p:cNvPicPr>
          <p:nvPr/>
        </p:nvPicPr>
        <p:blipFill>
          <a:blip r:embed="rId16"/>
          <a:stretch>
            <a:fillRect/>
          </a:stretch>
        </p:blipFill>
        <p:spPr>
          <a:xfrm>
            <a:off x="928067" y="3717250"/>
            <a:ext cx="222736" cy="296982"/>
          </a:xfrm>
          <a:prstGeom prst="rect">
            <a:avLst/>
          </a:prstGeom>
        </p:spPr>
      </p:pic>
      <p:pic>
        <p:nvPicPr>
          <p:cNvPr id="18" name="Image 16" descr="preencoded.png"/>
          <p:cNvPicPr>
            <a:picLocks noChangeAspect="1"/>
          </p:cNvPicPr>
          <p:nvPr/>
        </p:nvPicPr>
        <p:blipFill>
          <a:blip r:embed="rId17"/>
          <a:stretch>
            <a:fillRect/>
          </a:stretch>
        </p:blipFill>
        <p:spPr>
          <a:xfrm>
            <a:off x="4281435" y="3531637"/>
            <a:ext cx="3316245" cy="1670521"/>
          </a:xfrm>
          <a:prstGeom prst="rect">
            <a:avLst/>
          </a:prstGeom>
        </p:spPr>
      </p:pic>
      <p:pic>
        <p:nvPicPr>
          <p:cNvPr id="19" name="Image 17" descr="preencoded.png"/>
          <p:cNvPicPr>
            <a:picLocks noChangeAspect="1"/>
          </p:cNvPicPr>
          <p:nvPr/>
        </p:nvPicPr>
        <p:blipFill>
          <a:blip r:embed="rId18"/>
          <a:stretch>
            <a:fillRect/>
          </a:stretch>
        </p:blipFill>
        <p:spPr>
          <a:xfrm>
            <a:off x="4467049" y="3717250"/>
            <a:ext cx="222736" cy="296982"/>
          </a:xfrm>
          <a:prstGeom prst="rect">
            <a:avLst/>
          </a:prstGeom>
        </p:spPr>
      </p:pic>
      <p:pic>
        <p:nvPicPr>
          <p:cNvPr id="20" name="Image 18" descr="preencoded.png"/>
          <p:cNvPicPr>
            <a:picLocks noChangeAspect="1"/>
          </p:cNvPicPr>
          <p:nvPr/>
        </p:nvPicPr>
        <p:blipFill>
          <a:blip r:embed="rId19"/>
          <a:stretch>
            <a:fillRect/>
          </a:stretch>
        </p:blipFill>
        <p:spPr>
          <a:xfrm>
            <a:off x="7820418" y="3531637"/>
            <a:ext cx="3316391" cy="1670521"/>
          </a:xfrm>
          <a:prstGeom prst="rect">
            <a:avLst/>
          </a:prstGeom>
        </p:spPr>
      </p:pic>
      <p:pic>
        <p:nvPicPr>
          <p:cNvPr id="21" name="Image 19" descr="preencoded.png"/>
          <p:cNvPicPr>
            <a:picLocks noChangeAspect="1"/>
          </p:cNvPicPr>
          <p:nvPr/>
        </p:nvPicPr>
        <p:blipFill>
          <a:blip r:embed="rId20"/>
          <a:stretch>
            <a:fillRect/>
          </a:stretch>
        </p:blipFill>
        <p:spPr>
          <a:xfrm>
            <a:off x="8006031" y="3717250"/>
            <a:ext cx="278420" cy="296982"/>
          </a:xfrm>
          <a:prstGeom prst="rect">
            <a:avLst/>
          </a:prstGeom>
        </p:spPr>
      </p:pic>
      <p:sp>
        <p:nvSpPr>
          <p:cNvPr id="22"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Implementation Steps</a:t>
            </a:r>
            <a:endParaRPr lang="en-US" sz="2631" dirty="0"/>
          </a:p>
        </p:txBody>
      </p:sp>
      <p:sp>
        <p:nvSpPr>
          <p:cNvPr id="23" name="Text 1"/>
          <p:cNvSpPr/>
          <p:nvPr/>
        </p:nvSpPr>
        <p:spPr>
          <a:xfrm>
            <a:off x="742454" y="1081539"/>
            <a:ext cx="10394355" cy="259859"/>
          </a:xfrm>
          <a:prstGeom prst="rect">
            <a:avLst/>
          </a:prstGeom>
          <a:noFill/>
          <a:ln/>
        </p:spPr>
        <p:txBody>
          <a:bodyPr vert="horz" wrap="square" lIns="0" tIns="0" rIns="0" bIns="0" rtlCol="0" anchor="t"/>
          <a:lstStyle/>
          <a:p>
            <a:pPr>
              <a:lnSpc>
                <a:spcPts val="2046"/>
              </a:lnSpc>
            </a:pPr>
            <a:r>
              <a:rPr lang="en-US" sz="1461" dirty="0">
                <a:solidFill>
                  <a:srgbClr val="4B5563"/>
                </a:solidFill>
                <a:latin typeface="Helvetica" pitchFamily="34" charset="0"/>
                <a:ea typeface="Helvetica" pitchFamily="34" charset="-122"/>
                <a:cs typeface="Helvetica" pitchFamily="34" charset="-120"/>
              </a:rPr>
              <a:t>Establishing a VPC peering connection</a:t>
            </a:r>
            <a:endParaRPr lang="en-US" sz="1461" dirty="0"/>
          </a:p>
        </p:txBody>
      </p:sp>
      <p:sp>
        <p:nvSpPr>
          <p:cNvPr id="24" name="Text 2"/>
          <p:cNvSpPr/>
          <p:nvPr/>
        </p:nvSpPr>
        <p:spPr>
          <a:xfrm>
            <a:off x="1034796" y="1786870"/>
            <a:ext cx="100231"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Helvetica" pitchFamily="34" charset="0"/>
                <a:ea typeface="Helvetica" pitchFamily="34" charset="-122"/>
                <a:cs typeface="Helvetica" pitchFamily="34" charset="-120"/>
              </a:rPr>
              <a:t>1</a:t>
            </a:r>
            <a:endParaRPr lang="en-US" sz="1169" dirty="0"/>
          </a:p>
        </p:txBody>
      </p:sp>
      <p:sp>
        <p:nvSpPr>
          <p:cNvPr id="25" name="Text 3"/>
          <p:cNvSpPr/>
          <p:nvPr/>
        </p:nvSpPr>
        <p:spPr>
          <a:xfrm>
            <a:off x="1373540" y="1768309"/>
            <a:ext cx="126959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Helvetica" pitchFamily="34" charset="0"/>
                <a:ea typeface="Helvetica" pitchFamily="34" charset="-122"/>
                <a:cs typeface="Helvetica" pitchFamily="34" charset="-120"/>
              </a:rPr>
              <a:t>Prerequisites</a:t>
            </a:r>
            <a:endParaRPr lang="en-US" sz="1315" dirty="0"/>
          </a:p>
        </p:txBody>
      </p:sp>
      <p:sp>
        <p:nvSpPr>
          <p:cNvPr id="26" name="Text 4"/>
          <p:cNvSpPr/>
          <p:nvPr/>
        </p:nvSpPr>
        <p:spPr>
          <a:xfrm>
            <a:off x="853822" y="2195220"/>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Required permissions</a:t>
            </a:r>
            <a:endParaRPr lang="en-US" sz="1023" dirty="0"/>
          </a:p>
        </p:txBody>
      </p:sp>
      <p:sp>
        <p:nvSpPr>
          <p:cNvPr id="27" name="Text 5"/>
          <p:cNvSpPr/>
          <p:nvPr/>
        </p:nvSpPr>
        <p:spPr>
          <a:xfrm>
            <a:off x="853822" y="2380834"/>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Non-overlapping CIDRs</a:t>
            </a:r>
            <a:endParaRPr lang="en-US" sz="1023" dirty="0"/>
          </a:p>
        </p:txBody>
      </p:sp>
      <p:sp>
        <p:nvSpPr>
          <p:cNvPr id="28" name="Text 6"/>
          <p:cNvSpPr/>
          <p:nvPr/>
        </p:nvSpPr>
        <p:spPr>
          <a:xfrm>
            <a:off x="853822" y="2566447"/>
            <a:ext cx="1819012" cy="371227"/>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DNS resolution (recommended)</a:t>
            </a:r>
            <a:endParaRPr lang="en-US" sz="1023" dirty="0"/>
          </a:p>
        </p:txBody>
      </p:sp>
      <p:sp>
        <p:nvSpPr>
          <p:cNvPr id="29" name="Text 7"/>
          <p:cNvSpPr/>
          <p:nvPr/>
        </p:nvSpPr>
        <p:spPr>
          <a:xfrm>
            <a:off x="3806526" y="1786870"/>
            <a:ext cx="100231"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Helvetica" pitchFamily="34" charset="0"/>
                <a:ea typeface="Helvetica" pitchFamily="34" charset="-122"/>
                <a:cs typeface="Helvetica" pitchFamily="34" charset="-120"/>
              </a:rPr>
              <a:t>2</a:t>
            </a:r>
            <a:endParaRPr lang="en-US" sz="1169" dirty="0"/>
          </a:p>
        </p:txBody>
      </p:sp>
      <p:sp>
        <p:nvSpPr>
          <p:cNvPr id="30" name="Text 8"/>
          <p:cNvSpPr/>
          <p:nvPr/>
        </p:nvSpPr>
        <p:spPr>
          <a:xfrm>
            <a:off x="4145271" y="1768309"/>
            <a:ext cx="119163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Helvetica" pitchFamily="34" charset="0"/>
                <a:ea typeface="Helvetica" pitchFamily="34" charset="-122"/>
                <a:cs typeface="Helvetica" pitchFamily="34" charset="-120"/>
              </a:rPr>
              <a:t>Create VPCs</a:t>
            </a:r>
            <a:endParaRPr lang="en-US" sz="1315" dirty="0"/>
          </a:p>
        </p:txBody>
      </p:sp>
      <p:sp>
        <p:nvSpPr>
          <p:cNvPr id="31" name="Text 9"/>
          <p:cNvSpPr/>
          <p:nvPr/>
        </p:nvSpPr>
        <p:spPr>
          <a:xfrm>
            <a:off x="3625553" y="2195220"/>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Ensure unique CIDR blocks</a:t>
            </a:r>
            <a:endParaRPr lang="en-US" sz="1023" dirty="0"/>
          </a:p>
        </p:txBody>
      </p:sp>
      <p:sp>
        <p:nvSpPr>
          <p:cNvPr id="32" name="Text 10"/>
          <p:cNvSpPr/>
          <p:nvPr/>
        </p:nvSpPr>
        <p:spPr>
          <a:xfrm>
            <a:off x="3625553" y="2380834"/>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Same or different regions</a:t>
            </a:r>
            <a:endParaRPr lang="en-US" sz="1023" dirty="0"/>
          </a:p>
        </p:txBody>
      </p:sp>
      <p:sp>
        <p:nvSpPr>
          <p:cNvPr id="33" name="Text 11"/>
          <p:cNvSpPr/>
          <p:nvPr/>
        </p:nvSpPr>
        <p:spPr>
          <a:xfrm>
            <a:off x="6578257" y="1786870"/>
            <a:ext cx="100231"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Helvetica" pitchFamily="34" charset="0"/>
                <a:ea typeface="Helvetica" pitchFamily="34" charset="-122"/>
                <a:cs typeface="Helvetica" pitchFamily="34" charset="-120"/>
              </a:rPr>
              <a:t>3</a:t>
            </a:r>
            <a:endParaRPr lang="en-US" sz="1169" dirty="0"/>
          </a:p>
        </p:txBody>
      </p:sp>
      <p:sp>
        <p:nvSpPr>
          <p:cNvPr id="34" name="Text 12"/>
          <p:cNvSpPr/>
          <p:nvPr/>
        </p:nvSpPr>
        <p:spPr>
          <a:xfrm>
            <a:off x="6917002" y="1768309"/>
            <a:ext cx="142551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Helvetica" pitchFamily="34" charset="0"/>
                <a:ea typeface="Helvetica" pitchFamily="34" charset="-122"/>
                <a:cs typeface="Helvetica" pitchFamily="34" charset="-120"/>
              </a:rPr>
              <a:t>Initiate Peering</a:t>
            </a:r>
            <a:endParaRPr lang="en-US" sz="1315" dirty="0"/>
          </a:p>
        </p:txBody>
      </p:sp>
      <p:sp>
        <p:nvSpPr>
          <p:cNvPr id="35" name="Text 13"/>
          <p:cNvSpPr/>
          <p:nvPr/>
        </p:nvSpPr>
        <p:spPr>
          <a:xfrm>
            <a:off x="6397285" y="2195220"/>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From requester VPC</a:t>
            </a:r>
            <a:endParaRPr lang="en-US" sz="1023" dirty="0"/>
          </a:p>
        </p:txBody>
      </p:sp>
      <p:sp>
        <p:nvSpPr>
          <p:cNvPr id="36" name="Text 14"/>
          <p:cNvSpPr/>
          <p:nvPr/>
        </p:nvSpPr>
        <p:spPr>
          <a:xfrm>
            <a:off x="6397285" y="2380834"/>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Specify accepter VPC</a:t>
            </a:r>
            <a:endParaRPr lang="en-US" sz="1023" dirty="0"/>
          </a:p>
        </p:txBody>
      </p:sp>
      <p:sp>
        <p:nvSpPr>
          <p:cNvPr id="37" name="Text 15"/>
          <p:cNvSpPr/>
          <p:nvPr/>
        </p:nvSpPr>
        <p:spPr>
          <a:xfrm>
            <a:off x="9349989" y="1786870"/>
            <a:ext cx="100231"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Helvetica" pitchFamily="34" charset="0"/>
                <a:ea typeface="Helvetica" pitchFamily="34" charset="-122"/>
                <a:cs typeface="Helvetica" pitchFamily="34" charset="-120"/>
              </a:rPr>
              <a:t>4</a:t>
            </a:r>
            <a:endParaRPr lang="en-US" sz="1169" dirty="0"/>
          </a:p>
        </p:txBody>
      </p:sp>
      <p:sp>
        <p:nvSpPr>
          <p:cNvPr id="38" name="Text 16"/>
          <p:cNvSpPr/>
          <p:nvPr/>
        </p:nvSpPr>
        <p:spPr>
          <a:xfrm>
            <a:off x="9688733" y="1768309"/>
            <a:ext cx="144778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Helvetica" pitchFamily="34" charset="0"/>
                <a:ea typeface="Helvetica" pitchFamily="34" charset="-122"/>
                <a:cs typeface="Helvetica" pitchFamily="34" charset="-120"/>
              </a:rPr>
              <a:t>Accept Peering</a:t>
            </a:r>
            <a:endParaRPr lang="en-US" sz="1315" dirty="0"/>
          </a:p>
        </p:txBody>
      </p:sp>
      <p:sp>
        <p:nvSpPr>
          <p:cNvPr id="39" name="Text 17"/>
          <p:cNvSpPr/>
          <p:nvPr/>
        </p:nvSpPr>
        <p:spPr>
          <a:xfrm>
            <a:off x="9169015" y="2195220"/>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In accepter VPC</a:t>
            </a:r>
            <a:endParaRPr lang="en-US" sz="1023" dirty="0"/>
          </a:p>
        </p:txBody>
      </p:sp>
      <p:sp>
        <p:nvSpPr>
          <p:cNvPr id="40" name="Text 18"/>
          <p:cNvSpPr/>
          <p:nvPr/>
        </p:nvSpPr>
        <p:spPr>
          <a:xfrm>
            <a:off x="9169015" y="2380834"/>
            <a:ext cx="2182814" cy="185613"/>
          </a:xfrm>
          <a:prstGeom prst="rect">
            <a:avLst/>
          </a:prstGeom>
          <a:noFill/>
          <a:ln/>
        </p:spPr>
        <p:txBody>
          <a:bodyPr vert="horz" wrap="square" lIns="0" tIns="0" rIns="0" bIns="0" rtlCol="0" anchor="t"/>
          <a:lstStyle/>
          <a:p>
            <a:pPr marL="334087" indent="-334087">
              <a:lnSpc>
                <a:spcPts val="1461"/>
              </a:lnSpc>
              <a:buSzPct val="100000"/>
              <a:buChar char="•"/>
            </a:pPr>
            <a:r>
              <a:rPr lang="en-US" sz="1023" dirty="0">
                <a:solidFill>
                  <a:srgbClr val="4B5563"/>
                </a:solidFill>
                <a:latin typeface="Helvetica" pitchFamily="34" charset="0"/>
                <a:ea typeface="Helvetica" pitchFamily="34" charset="-122"/>
                <a:cs typeface="Helvetica" pitchFamily="34" charset="-120"/>
              </a:rPr>
              <a:t>Approve pending request</a:t>
            </a:r>
            <a:endParaRPr lang="en-US" sz="1023" dirty="0"/>
          </a:p>
        </p:txBody>
      </p:sp>
      <p:sp>
        <p:nvSpPr>
          <p:cNvPr id="41" name="Text 19"/>
          <p:cNvSpPr/>
          <p:nvPr/>
        </p:nvSpPr>
        <p:spPr>
          <a:xfrm>
            <a:off x="1262171" y="3735812"/>
            <a:ext cx="216054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Update Route Tables</a:t>
            </a:r>
            <a:endParaRPr lang="en-US" sz="1461" dirty="0"/>
          </a:p>
        </p:txBody>
      </p:sp>
      <p:sp>
        <p:nvSpPr>
          <p:cNvPr id="42" name="Text 20"/>
          <p:cNvSpPr/>
          <p:nvPr/>
        </p:nvSpPr>
        <p:spPr>
          <a:xfrm>
            <a:off x="928067" y="4125600"/>
            <a:ext cx="294501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Add routes in each VPC's route table to direct traffic for the peer VPC's CIDR block through the peering connection.</a:t>
            </a:r>
            <a:endParaRPr lang="en-US" sz="1169" dirty="0"/>
          </a:p>
        </p:txBody>
      </p:sp>
      <p:sp>
        <p:nvSpPr>
          <p:cNvPr id="43" name="Text 21"/>
          <p:cNvSpPr/>
          <p:nvPr/>
        </p:nvSpPr>
        <p:spPr>
          <a:xfrm>
            <a:off x="4801153" y="3735812"/>
            <a:ext cx="198235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Configure Security</a:t>
            </a:r>
            <a:endParaRPr lang="en-US" sz="1461" dirty="0"/>
          </a:p>
        </p:txBody>
      </p:sp>
      <p:sp>
        <p:nvSpPr>
          <p:cNvPr id="44" name="Text 22"/>
          <p:cNvSpPr/>
          <p:nvPr/>
        </p:nvSpPr>
        <p:spPr>
          <a:xfrm>
            <a:off x="4467049" y="4125600"/>
            <a:ext cx="294501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Update security groups and network ACLs in both VPCs to allow appropriate inbound and outbound traffic between the peered VPCs.</a:t>
            </a:r>
            <a:endParaRPr lang="en-US" sz="1169" dirty="0"/>
          </a:p>
        </p:txBody>
      </p:sp>
      <p:sp>
        <p:nvSpPr>
          <p:cNvPr id="45" name="Text 23"/>
          <p:cNvSpPr/>
          <p:nvPr/>
        </p:nvSpPr>
        <p:spPr>
          <a:xfrm>
            <a:off x="8395820" y="3735812"/>
            <a:ext cx="1848710"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Helvetica" pitchFamily="34" charset="0"/>
                <a:ea typeface="Helvetica" pitchFamily="34" charset="-122"/>
                <a:cs typeface="Helvetica" pitchFamily="34" charset="-120"/>
              </a:rPr>
              <a:t>Test Connectivity</a:t>
            </a:r>
            <a:endParaRPr lang="en-US" sz="1461" dirty="0"/>
          </a:p>
        </p:txBody>
      </p:sp>
      <p:sp>
        <p:nvSpPr>
          <p:cNvPr id="46" name="Text 24"/>
          <p:cNvSpPr/>
          <p:nvPr/>
        </p:nvSpPr>
        <p:spPr>
          <a:xfrm>
            <a:off x="8006032" y="4125600"/>
            <a:ext cx="2945164"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Deploy instances in each VPC and verify reachability using tools like ping or application-layer tests via private IP addresses.</a:t>
            </a:r>
            <a:endParaRPr lang="en-US" sz="1169" dirty="0"/>
          </a:p>
        </p:txBody>
      </p:sp>
      <p:sp>
        <p:nvSpPr>
          <p:cNvPr id="47" name="Text 25"/>
          <p:cNvSpPr/>
          <p:nvPr/>
        </p:nvSpPr>
        <p:spPr>
          <a:xfrm>
            <a:off x="742454" y="6352962"/>
            <a:ext cx="173734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VPC Peering Connection</a:t>
            </a:r>
            <a:endParaRPr lang="en-US" sz="1023" dirty="0"/>
          </a:p>
        </p:txBody>
      </p:sp>
      <p:sp>
        <p:nvSpPr>
          <p:cNvPr id="48" name="Text 26"/>
          <p:cNvSpPr/>
          <p:nvPr/>
        </p:nvSpPr>
        <p:spPr>
          <a:xfrm>
            <a:off x="10394354" y="6352962"/>
            <a:ext cx="890945"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Page 7 of 12</a:t>
            </a:r>
            <a:endParaRPr lang="en-US" sz="1023"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742454" y="895926"/>
            <a:ext cx="890945" cy="37123"/>
          </a:xfrm>
          <a:prstGeom prst="rect">
            <a:avLst/>
          </a:prstGeom>
        </p:spPr>
      </p:pic>
      <p:pic>
        <p:nvPicPr>
          <p:cNvPr id="5" name="Image 3" descr="preencoded.png"/>
          <p:cNvPicPr>
            <a:picLocks noChangeAspect="1"/>
          </p:cNvPicPr>
          <p:nvPr/>
        </p:nvPicPr>
        <p:blipFill>
          <a:blip r:embed="rId6"/>
          <a:stretch>
            <a:fillRect/>
          </a:stretch>
        </p:blipFill>
        <p:spPr>
          <a:xfrm>
            <a:off x="742454" y="1638380"/>
            <a:ext cx="5085809" cy="1484908"/>
          </a:xfrm>
          <a:prstGeom prst="rect">
            <a:avLst/>
          </a:prstGeom>
        </p:spPr>
      </p:pic>
      <p:pic>
        <p:nvPicPr>
          <p:cNvPr id="6" name="Image 4" descr="preencoded.png"/>
          <p:cNvPicPr>
            <a:picLocks noChangeAspect="1"/>
          </p:cNvPicPr>
          <p:nvPr/>
        </p:nvPicPr>
        <p:blipFill>
          <a:blip r:embed="rId7"/>
          <a:stretch>
            <a:fillRect/>
          </a:stretch>
        </p:blipFill>
        <p:spPr>
          <a:xfrm>
            <a:off x="928067" y="1823993"/>
            <a:ext cx="556840" cy="556840"/>
          </a:xfrm>
          <a:prstGeom prst="rect">
            <a:avLst/>
          </a:prstGeom>
        </p:spPr>
      </p:pic>
      <p:pic>
        <p:nvPicPr>
          <p:cNvPr id="7" name="Image 5" descr="preencoded.png"/>
          <p:cNvPicPr>
            <a:picLocks noChangeAspect="1"/>
          </p:cNvPicPr>
          <p:nvPr/>
        </p:nvPicPr>
        <p:blipFill>
          <a:blip r:embed="rId8"/>
          <a:stretch>
            <a:fillRect/>
          </a:stretch>
        </p:blipFill>
        <p:spPr>
          <a:xfrm>
            <a:off x="1085838" y="1935361"/>
            <a:ext cx="241298" cy="334104"/>
          </a:xfrm>
          <a:prstGeom prst="rect">
            <a:avLst/>
          </a:prstGeom>
        </p:spPr>
      </p:pic>
      <p:pic>
        <p:nvPicPr>
          <p:cNvPr id="8" name="Image 6" descr="preencoded.png"/>
          <p:cNvPicPr>
            <a:picLocks noChangeAspect="1"/>
          </p:cNvPicPr>
          <p:nvPr/>
        </p:nvPicPr>
        <p:blipFill>
          <a:blip r:embed="rId9"/>
          <a:stretch>
            <a:fillRect/>
          </a:stretch>
        </p:blipFill>
        <p:spPr>
          <a:xfrm>
            <a:off x="1633399" y="2779903"/>
            <a:ext cx="129929" cy="129929"/>
          </a:xfrm>
          <a:prstGeom prst="rect">
            <a:avLst/>
          </a:prstGeom>
        </p:spPr>
      </p:pic>
      <p:pic>
        <p:nvPicPr>
          <p:cNvPr id="9" name="Image 7" descr="preencoded.png"/>
          <p:cNvPicPr>
            <a:picLocks noChangeAspect="1"/>
          </p:cNvPicPr>
          <p:nvPr/>
        </p:nvPicPr>
        <p:blipFill>
          <a:blip r:embed="rId10"/>
          <a:stretch>
            <a:fillRect/>
          </a:stretch>
        </p:blipFill>
        <p:spPr>
          <a:xfrm>
            <a:off x="6050999" y="1638380"/>
            <a:ext cx="5085809" cy="1484908"/>
          </a:xfrm>
          <a:prstGeom prst="rect">
            <a:avLst/>
          </a:prstGeom>
        </p:spPr>
      </p:pic>
      <p:pic>
        <p:nvPicPr>
          <p:cNvPr id="10" name="Image 8" descr="preencoded.png"/>
          <p:cNvPicPr>
            <a:picLocks noChangeAspect="1"/>
          </p:cNvPicPr>
          <p:nvPr/>
        </p:nvPicPr>
        <p:blipFill>
          <a:blip r:embed="rId11"/>
          <a:stretch>
            <a:fillRect/>
          </a:stretch>
        </p:blipFill>
        <p:spPr>
          <a:xfrm>
            <a:off x="6236613" y="1823993"/>
            <a:ext cx="556840" cy="556840"/>
          </a:xfrm>
          <a:prstGeom prst="rect">
            <a:avLst/>
          </a:prstGeom>
        </p:spPr>
      </p:pic>
      <p:pic>
        <p:nvPicPr>
          <p:cNvPr id="11" name="Image 9" descr="preencoded.png"/>
          <p:cNvPicPr>
            <a:picLocks noChangeAspect="1"/>
          </p:cNvPicPr>
          <p:nvPr/>
        </p:nvPicPr>
        <p:blipFill>
          <a:blip r:embed="rId12"/>
          <a:stretch>
            <a:fillRect/>
          </a:stretch>
        </p:blipFill>
        <p:spPr>
          <a:xfrm>
            <a:off x="6375823" y="1935361"/>
            <a:ext cx="278420" cy="334104"/>
          </a:xfrm>
          <a:prstGeom prst="rect">
            <a:avLst/>
          </a:prstGeom>
        </p:spPr>
      </p:pic>
      <p:pic>
        <p:nvPicPr>
          <p:cNvPr id="12" name="Image 10" descr="preencoded.png"/>
          <p:cNvPicPr>
            <a:picLocks noChangeAspect="1"/>
          </p:cNvPicPr>
          <p:nvPr/>
        </p:nvPicPr>
        <p:blipFill>
          <a:blip r:embed="rId9"/>
          <a:stretch>
            <a:fillRect/>
          </a:stretch>
        </p:blipFill>
        <p:spPr>
          <a:xfrm>
            <a:off x="6941944" y="2779903"/>
            <a:ext cx="129929" cy="129929"/>
          </a:xfrm>
          <a:prstGeom prst="rect">
            <a:avLst/>
          </a:prstGeom>
        </p:spPr>
      </p:pic>
      <p:pic>
        <p:nvPicPr>
          <p:cNvPr id="13" name="Image 11" descr="preencoded.png"/>
          <p:cNvPicPr>
            <a:picLocks noChangeAspect="1"/>
          </p:cNvPicPr>
          <p:nvPr/>
        </p:nvPicPr>
        <p:blipFill>
          <a:blip r:embed="rId13"/>
          <a:stretch>
            <a:fillRect/>
          </a:stretch>
        </p:blipFill>
        <p:spPr>
          <a:xfrm>
            <a:off x="742454" y="3346024"/>
            <a:ext cx="5085809" cy="1484908"/>
          </a:xfrm>
          <a:prstGeom prst="rect">
            <a:avLst/>
          </a:prstGeom>
        </p:spPr>
      </p:pic>
      <p:pic>
        <p:nvPicPr>
          <p:cNvPr id="14" name="Image 12" descr="preencoded.png"/>
          <p:cNvPicPr>
            <a:picLocks noChangeAspect="1"/>
          </p:cNvPicPr>
          <p:nvPr/>
        </p:nvPicPr>
        <p:blipFill>
          <a:blip r:embed="rId14"/>
          <a:stretch>
            <a:fillRect/>
          </a:stretch>
        </p:blipFill>
        <p:spPr>
          <a:xfrm>
            <a:off x="928067" y="3531637"/>
            <a:ext cx="556840" cy="556840"/>
          </a:xfrm>
          <a:prstGeom prst="rect">
            <a:avLst/>
          </a:prstGeom>
        </p:spPr>
      </p:pic>
      <p:pic>
        <p:nvPicPr>
          <p:cNvPr id="15" name="Image 13" descr="preencoded.png"/>
          <p:cNvPicPr>
            <a:picLocks noChangeAspect="1"/>
          </p:cNvPicPr>
          <p:nvPr/>
        </p:nvPicPr>
        <p:blipFill>
          <a:blip r:embed="rId15"/>
          <a:stretch>
            <a:fillRect/>
          </a:stretch>
        </p:blipFill>
        <p:spPr>
          <a:xfrm>
            <a:off x="1085838" y="3643005"/>
            <a:ext cx="241298" cy="334104"/>
          </a:xfrm>
          <a:prstGeom prst="rect">
            <a:avLst/>
          </a:prstGeom>
        </p:spPr>
      </p:pic>
      <p:pic>
        <p:nvPicPr>
          <p:cNvPr id="16" name="Image 14" descr="preencoded.png"/>
          <p:cNvPicPr>
            <a:picLocks noChangeAspect="1"/>
          </p:cNvPicPr>
          <p:nvPr/>
        </p:nvPicPr>
        <p:blipFill>
          <a:blip r:embed="rId9"/>
          <a:stretch>
            <a:fillRect/>
          </a:stretch>
        </p:blipFill>
        <p:spPr>
          <a:xfrm>
            <a:off x="1633399" y="4487547"/>
            <a:ext cx="129929" cy="129929"/>
          </a:xfrm>
          <a:prstGeom prst="rect">
            <a:avLst/>
          </a:prstGeom>
        </p:spPr>
      </p:pic>
      <p:pic>
        <p:nvPicPr>
          <p:cNvPr id="17" name="Image 15" descr="preencoded.png"/>
          <p:cNvPicPr>
            <a:picLocks noChangeAspect="1"/>
          </p:cNvPicPr>
          <p:nvPr/>
        </p:nvPicPr>
        <p:blipFill>
          <a:blip r:embed="rId16"/>
          <a:stretch>
            <a:fillRect/>
          </a:stretch>
        </p:blipFill>
        <p:spPr>
          <a:xfrm>
            <a:off x="6050999" y="3346024"/>
            <a:ext cx="5085809" cy="1484908"/>
          </a:xfrm>
          <a:prstGeom prst="rect">
            <a:avLst/>
          </a:prstGeom>
        </p:spPr>
      </p:pic>
      <p:pic>
        <p:nvPicPr>
          <p:cNvPr id="18" name="Image 16" descr="preencoded.png"/>
          <p:cNvPicPr>
            <a:picLocks noChangeAspect="1"/>
          </p:cNvPicPr>
          <p:nvPr/>
        </p:nvPicPr>
        <p:blipFill>
          <a:blip r:embed="rId17"/>
          <a:stretch>
            <a:fillRect/>
          </a:stretch>
        </p:blipFill>
        <p:spPr>
          <a:xfrm>
            <a:off x="6236613" y="3531637"/>
            <a:ext cx="556840" cy="556840"/>
          </a:xfrm>
          <a:prstGeom prst="rect">
            <a:avLst/>
          </a:prstGeom>
        </p:spPr>
      </p:pic>
      <p:pic>
        <p:nvPicPr>
          <p:cNvPr id="19" name="Image 17" descr="preencoded.png"/>
          <p:cNvPicPr>
            <a:picLocks noChangeAspect="1"/>
          </p:cNvPicPr>
          <p:nvPr/>
        </p:nvPicPr>
        <p:blipFill>
          <a:blip r:embed="rId18"/>
          <a:stretch>
            <a:fillRect/>
          </a:stretch>
        </p:blipFill>
        <p:spPr>
          <a:xfrm>
            <a:off x="6375823" y="3643005"/>
            <a:ext cx="278420" cy="334104"/>
          </a:xfrm>
          <a:prstGeom prst="rect">
            <a:avLst/>
          </a:prstGeom>
        </p:spPr>
      </p:pic>
      <p:pic>
        <p:nvPicPr>
          <p:cNvPr id="20" name="Image 18" descr="preencoded.png"/>
          <p:cNvPicPr>
            <a:picLocks noChangeAspect="1"/>
          </p:cNvPicPr>
          <p:nvPr/>
        </p:nvPicPr>
        <p:blipFill>
          <a:blip r:embed="rId9"/>
          <a:stretch>
            <a:fillRect/>
          </a:stretch>
        </p:blipFill>
        <p:spPr>
          <a:xfrm>
            <a:off x="6941944" y="4487547"/>
            <a:ext cx="129929" cy="129929"/>
          </a:xfrm>
          <a:prstGeom prst="rect">
            <a:avLst/>
          </a:prstGeom>
        </p:spPr>
      </p:pic>
      <p:sp>
        <p:nvSpPr>
          <p:cNvPr id="21" name="Text 0"/>
          <p:cNvSpPr/>
          <p:nvPr/>
        </p:nvSpPr>
        <p:spPr>
          <a:xfrm>
            <a:off x="742454" y="450453"/>
            <a:ext cx="10394355"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Amazon Ember" pitchFamily="34" charset="0"/>
                <a:ea typeface="Amazon Ember" pitchFamily="34" charset="-122"/>
                <a:cs typeface="Amazon Ember" pitchFamily="34" charset="-120"/>
              </a:rPr>
              <a:t>Common Use Cases</a:t>
            </a:r>
            <a:endParaRPr lang="en-US" sz="2631" dirty="0"/>
          </a:p>
        </p:txBody>
      </p:sp>
      <p:sp>
        <p:nvSpPr>
          <p:cNvPr id="22" name="Text 1"/>
          <p:cNvSpPr/>
          <p:nvPr/>
        </p:nvSpPr>
        <p:spPr>
          <a:xfrm>
            <a:off x="742453" y="1155785"/>
            <a:ext cx="1247322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Helvetica" pitchFamily="34" charset="0"/>
                <a:ea typeface="Helvetica" pitchFamily="34" charset="-122"/>
                <a:cs typeface="Helvetica" pitchFamily="34" charset="-120"/>
              </a:rPr>
              <a:t>VPC Peering enables secure and efficient communication between VPCs in various scenarios:</a:t>
            </a:r>
            <a:endParaRPr lang="en-US" sz="1461" dirty="0"/>
          </a:p>
        </p:txBody>
      </p:sp>
      <p:sp>
        <p:nvSpPr>
          <p:cNvPr id="23" name="Text 2"/>
          <p:cNvSpPr/>
          <p:nvPr/>
        </p:nvSpPr>
        <p:spPr>
          <a:xfrm>
            <a:off x="1633399" y="1823993"/>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Resource Sharing</a:t>
            </a:r>
            <a:endParaRPr lang="en-US" sz="1754" dirty="0"/>
          </a:p>
        </p:txBody>
      </p:sp>
      <p:sp>
        <p:nvSpPr>
          <p:cNvPr id="24" name="Text 3"/>
          <p:cNvSpPr/>
          <p:nvPr/>
        </p:nvSpPr>
        <p:spPr>
          <a:xfrm>
            <a:off x="1633398" y="2195220"/>
            <a:ext cx="400925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Share resources like databases, file servers, or application backends across isolated VPC boundaries.</a:t>
            </a:r>
            <a:endParaRPr lang="en-US" sz="1169" dirty="0"/>
          </a:p>
        </p:txBody>
      </p:sp>
      <p:sp>
        <p:nvSpPr>
          <p:cNvPr id="25" name="Text 4"/>
          <p:cNvSpPr/>
          <p:nvPr/>
        </p:nvSpPr>
        <p:spPr>
          <a:xfrm>
            <a:off x="1837573" y="2752061"/>
            <a:ext cx="281761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Consolidate shared services in one VPC</a:t>
            </a:r>
            <a:endParaRPr lang="en-US" sz="1023" dirty="0"/>
          </a:p>
        </p:txBody>
      </p:sp>
      <p:sp>
        <p:nvSpPr>
          <p:cNvPr id="26" name="Text 5"/>
          <p:cNvSpPr/>
          <p:nvPr/>
        </p:nvSpPr>
        <p:spPr>
          <a:xfrm>
            <a:off x="6941944" y="1823993"/>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Multi-tier Applications</a:t>
            </a:r>
            <a:endParaRPr lang="en-US" sz="1754" dirty="0"/>
          </a:p>
        </p:txBody>
      </p:sp>
      <p:sp>
        <p:nvSpPr>
          <p:cNvPr id="27" name="Text 6"/>
          <p:cNvSpPr/>
          <p:nvPr/>
        </p:nvSpPr>
        <p:spPr>
          <a:xfrm>
            <a:off x="6941944" y="2195220"/>
            <a:ext cx="400925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Connect different tiers of an application (web, app, database) across multiple VPCs for enhanced security.</a:t>
            </a:r>
            <a:endParaRPr lang="en-US" sz="1169" dirty="0"/>
          </a:p>
        </p:txBody>
      </p:sp>
      <p:sp>
        <p:nvSpPr>
          <p:cNvPr id="28" name="Text 7"/>
          <p:cNvSpPr/>
          <p:nvPr/>
        </p:nvSpPr>
        <p:spPr>
          <a:xfrm>
            <a:off x="7146119" y="2752061"/>
            <a:ext cx="4198577"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Isolate sensitive components while enabling communication</a:t>
            </a:r>
            <a:endParaRPr lang="en-US" sz="1023" dirty="0"/>
          </a:p>
        </p:txBody>
      </p:sp>
      <p:sp>
        <p:nvSpPr>
          <p:cNvPr id="29" name="Text 8"/>
          <p:cNvSpPr/>
          <p:nvPr/>
        </p:nvSpPr>
        <p:spPr>
          <a:xfrm>
            <a:off x="1633399" y="3531637"/>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Dev/QA/Production Environments</a:t>
            </a:r>
            <a:endParaRPr lang="en-US" sz="1754" dirty="0"/>
          </a:p>
        </p:txBody>
      </p:sp>
      <p:sp>
        <p:nvSpPr>
          <p:cNvPr id="30" name="Text 9"/>
          <p:cNvSpPr/>
          <p:nvPr/>
        </p:nvSpPr>
        <p:spPr>
          <a:xfrm>
            <a:off x="1633398" y="3902864"/>
            <a:ext cx="400925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Connect isolated development and production environments while maintaining security boundaries.</a:t>
            </a:r>
            <a:endParaRPr lang="en-US" sz="1169" dirty="0"/>
          </a:p>
        </p:txBody>
      </p:sp>
      <p:sp>
        <p:nvSpPr>
          <p:cNvPr id="31" name="Text 10"/>
          <p:cNvSpPr/>
          <p:nvPr/>
        </p:nvSpPr>
        <p:spPr>
          <a:xfrm>
            <a:off x="1837573" y="4459705"/>
            <a:ext cx="276192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Enable testing with production-like data</a:t>
            </a:r>
            <a:endParaRPr lang="en-US" sz="1023" dirty="0"/>
          </a:p>
        </p:txBody>
      </p:sp>
      <p:sp>
        <p:nvSpPr>
          <p:cNvPr id="32" name="Text 11"/>
          <p:cNvSpPr/>
          <p:nvPr/>
        </p:nvSpPr>
        <p:spPr>
          <a:xfrm>
            <a:off x="6941944" y="3531637"/>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Helvetica" pitchFamily="34" charset="0"/>
                <a:ea typeface="Helvetica" pitchFamily="34" charset="-122"/>
                <a:cs typeface="Helvetica" pitchFamily="34" charset="-120"/>
              </a:rPr>
              <a:t>Disaster Recovery</a:t>
            </a:r>
            <a:endParaRPr lang="en-US" sz="1754" dirty="0"/>
          </a:p>
        </p:txBody>
      </p:sp>
      <p:sp>
        <p:nvSpPr>
          <p:cNvPr id="33" name="Text 12"/>
          <p:cNvSpPr/>
          <p:nvPr/>
        </p:nvSpPr>
        <p:spPr>
          <a:xfrm>
            <a:off x="6941944" y="3902864"/>
            <a:ext cx="400925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Helvetica" pitchFamily="34" charset="0"/>
                <a:ea typeface="Helvetica" pitchFamily="34" charset="-122"/>
                <a:cs typeface="Helvetica" pitchFamily="34" charset="-120"/>
              </a:rPr>
              <a:t>Facilitate connectivity between primary and disaster recovery sites for business continuity.</a:t>
            </a:r>
            <a:endParaRPr lang="en-US" sz="1169" dirty="0"/>
          </a:p>
        </p:txBody>
      </p:sp>
      <p:sp>
        <p:nvSpPr>
          <p:cNvPr id="34" name="Text 13"/>
          <p:cNvSpPr/>
          <p:nvPr/>
        </p:nvSpPr>
        <p:spPr>
          <a:xfrm>
            <a:off x="7146119" y="4459705"/>
            <a:ext cx="2338730"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Minimize data loss and downtime</a:t>
            </a:r>
            <a:endParaRPr lang="en-US" sz="1023" dirty="0"/>
          </a:p>
        </p:txBody>
      </p:sp>
      <p:sp>
        <p:nvSpPr>
          <p:cNvPr id="35" name="Text 14"/>
          <p:cNvSpPr/>
          <p:nvPr/>
        </p:nvSpPr>
        <p:spPr>
          <a:xfrm>
            <a:off x="742454" y="6352962"/>
            <a:ext cx="173734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VPC Peering Connection</a:t>
            </a:r>
            <a:endParaRPr lang="en-US" sz="1023" dirty="0"/>
          </a:p>
        </p:txBody>
      </p:sp>
      <p:sp>
        <p:nvSpPr>
          <p:cNvPr id="36" name="Text 15"/>
          <p:cNvSpPr/>
          <p:nvPr/>
        </p:nvSpPr>
        <p:spPr>
          <a:xfrm>
            <a:off x="10394354" y="6352962"/>
            <a:ext cx="890945"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Helvetica" pitchFamily="34" charset="0"/>
                <a:ea typeface="Helvetica" pitchFamily="34" charset="-122"/>
                <a:cs typeface="Helvetica" pitchFamily="34" charset="-120"/>
              </a:rPr>
              <a:t>Page 9 of 12</a:t>
            </a:r>
            <a:endParaRPr lang="en-US" sz="102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898238"/>
            <a:ext cx="5234300" cy="779577"/>
          </a:xfrm>
          <a:prstGeom prst="rect">
            <a:avLst/>
          </a:prstGeom>
        </p:spPr>
      </p:pic>
      <p:pic>
        <p:nvPicPr>
          <p:cNvPr id="7" name="Image 5" descr="preencoded.png"/>
          <p:cNvPicPr>
            <a:picLocks noChangeAspect="1"/>
          </p:cNvPicPr>
          <p:nvPr/>
        </p:nvPicPr>
        <p:blipFill>
          <a:blip r:embed="rId8"/>
          <a:stretch>
            <a:fillRect/>
          </a:stretch>
        </p:blipFill>
        <p:spPr>
          <a:xfrm>
            <a:off x="742453" y="2046729"/>
            <a:ext cx="296982" cy="296982"/>
          </a:xfrm>
          <a:prstGeom prst="rect">
            <a:avLst/>
          </a:prstGeom>
        </p:spPr>
      </p:pic>
      <p:pic>
        <p:nvPicPr>
          <p:cNvPr id="8" name="Image 6" descr="preencoded.png"/>
          <p:cNvPicPr>
            <a:picLocks noChangeAspect="1"/>
          </p:cNvPicPr>
          <p:nvPr/>
        </p:nvPicPr>
        <p:blipFill>
          <a:blip r:embed="rId9"/>
          <a:stretch>
            <a:fillRect/>
          </a:stretch>
        </p:blipFill>
        <p:spPr>
          <a:xfrm>
            <a:off x="1150804" y="2362272"/>
            <a:ext cx="129929" cy="129929"/>
          </a:xfrm>
          <a:prstGeom prst="rect">
            <a:avLst/>
          </a:prstGeom>
        </p:spPr>
      </p:pic>
      <p:pic>
        <p:nvPicPr>
          <p:cNvPr id="9" name="Image 7" descr="preencoded.png"/>
          <p:cNvPicPr>
            <a:picLocks noChangeAspect="1"/>
          </p:cNvPicPr>
          <p:nvPr/>
        </p:nvPicPr>
        <p:blipFill>
          <a:blip r:embed="rId7"/>
          <a:stretch>
            <a:fillRect/>
          </a:stretch>
        </p:blipFill>
        <p:spPr>
          <a:xfrm>
            <a:off x="6050999" y="1898238"/>
            <a:ext cx="5234300" cy="779577"/>
          </a:xfrm>
          <a:prstGeom prst="rect">
            <a:avLst/>
          </a:prstGeom>
        </p:spPr>
      </p:pic>
      <p:pic>
        <p:nvPicPr>
          <p:cNvPr id="10" name="Image 8" descr="preencoded.png"/>
          <p:cNvPicPr>
            <a:picLocks noChangeAspect="1"/>
          </p:cNvPicPr>
          <p:nvPr/>
        </p:nvPicPr>
        <p:blipFill>
          <a:blip r:embed="rId10"/>
          <a:stretch>
            <a:fillRect/>
          </a:stretch>
        </p:blipFill>
        <p:spPr>
          <a:xfrm>
            <a:off x="6199490" y="2046729"/>
            <a:ext cx="296982" cy="296982"/>
          </a:xfrm>
          <a:prstGeom prst="rect">
            <a:avLst/>
          </a:prstGeom>
        </p:spPr>
      </p:pic>
      <p:pic>
        <p:nvPicPr>
          <p:cNvPr id="11" name="Image 9" descr="preencoded.png"/>
          <p:cNvPicPr>
            <a:picLocks noChangeAspect="1"/>
          </p:cNvPicPr>
          <p:nvPr/>
        </p:nvPicPr>
        <p:blipFill>
          <a:blip r:embed="rId11"/>
          <a:stretch>
            <a:fillRect/>
          </a:stretch>
        </p:blipFill>
        <p:spPr>
          <a:xfrm>
            <a:off x="6607840" y="2362272"/>
            <a:ext cx="129929" cy="129929"/>
          </a:xfrm>
          <a:prstGeom prst="rect">
            <a:avLst/>
          </a:prstGeom>
        </p:spPr>
      </p:pic>
      <p:pic>
        <p:nvPicPr>
          <p:cNvPr id="12" name="Image 10" descr="preencoded.png"/>
          <p:cNvPicPr>
            <a:picLocks noChangeAspect="1"/>
          </p:cNvPicPr>
          <p:nvPr/>
        </p:nvPicPr>
        <p:blipFill>
          <a:blip r:embed="rId7"/>
          <a:stretch>
            <a:fillRect/>
          </a:stretch>
        </p:blipFill>
        <p:spPr>
          <a:xfrm>
            <a:off x="593963" y="2900551"/>
            <a:ext cx="5234300" cy="779577"/>
          </a:xfrm>
          <a:prstGeom prst="rect">
            <a:avLst/>
          </a:prstGeom>
        </p:spPr>
      </p:pic>
      <p:pic>
        <p:nvPicPr>
          <p:cNvPr id="13" name="Image 11" descr="preencoded.png"/>
          <p:cNvPicPr>
            <a:picLocks noChangeAspect="1"/>
          </p:cNvPicPr>
          <p:nvPr/>
        </p:nvPicPr>
        <p:blipFill>
          <a:blip r:embed="rId12"/>
          <a:stretch>
            <a:fillRect/>
          </a:stretch>
        </p:blipFill>
        <p:spPr>
          <a:xfrm>
            <a:off x="742453" y="3049042"/>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1150803" y="3364585"/>
            <a:ext cx="111368" cy="129929"/>
          </a:xfrm>
          <a:prstGeom prst="rect">
            <a:avLst/>
          </a:prstGeom>
        </p:spPr>
      </p:pic>
      <p:pic>
        <p:nvPicPr>
          <p:cNvPr id="15" name="Image 13" descr="preencoded.png"/>
          <p:cNvPicPr>
            <a:picLocks noChangeAspect="1"/>
          </p:cNvPicPr>
          <p:nvPr/>
        </p:nvPicPr>
        <p:blipFill>
          <a:blip r:embed="rId7"/>
          <a:stretch>
            <a:fillRect/>
          </a:stretch>
        </p:blipFill>
        <p:spPr>
          <a:xfrm>
            <a:off x="6050999" y="2900551"/>
            <a:ext cx="5234300" cy="779577"/>
          </a:xfrm>
          <a:prstGeom prst="rect">
            <a:avLst/>
          </a:prstGeom>
        </p:spPr>
      </p:pic>
      <p:pic>
        <p:nvPicPr>
          <p:cNvPr id="16" name="Image 14" descr="preencoded.png"/>
          <p:cNvPicPr>
            <a:picLocks noChangeAspect="1"/>
          </p:cNvPicPr>
          <p:nvPr/>
        </p:nvPicPr>
        <p:blipFill>
          <a:blip r:embed="rId14"/>
          <a:stretch>
            <a:fillRect/>
          </a:stretch>
        </p:blipFill>
        <p:spPr>
          <a:xfrm>
            <a:off x="6199490" y="3049042"/>
            <a:ext cx="296982" cy="296982"/>
          </a:xfrm>
          <a:prstGeom prst="rect">
            <a:avLst/>
          </a:prstGeom>
        </p:spPr>
      </p:pic>
      <p:pic>
        <p:nvPicPr>
          <p:cNvPr id="17" name="Image 15" descr="preencoded.png"/>
          <p:cNvPicPr>
            <a:picLocks noChangeAspect="1"/>
          </p:cNvPicPr>
          <p:nvPr/>
        </p:nvPicPr>
        <p:blipFill>
          <a:blip r:embed="rId15"/>
          <a:stretch>
            <a:fillRect/>
          </a:stretch>
        </p:blipFill>
        <p:spPr>
          <a:xfrm>
            <a:off x="6607840" y="3364585"/>
            <a:ext cx="167052" cy="129929"/>
          </a:xfrm>
          <a:prstGeom prst="rect">
            <a:avLst/>
          </a:prstGeom>
        </p:spPr>
      </p:pic>
      <p:pic>
        <p:nvPicPr>
          <p:cNvPr id="18" name="Image 16" descr="preencoded.png"/>
          <p:cNvPicPr>
            <a:picLocks noChangeAspect="1"/>
          </p:cNvPicPr>
          <p:nvPr/>
        </p:nvPicPr>
        <p:blipFill>
          <a:blip r:embed="rId16"/>
          <a:stretch>
            <a:fillRect/>
          </a:stretch>
        </p:blipFill>
        <p:spPr>
          <a:xfrm>
            <a:off x="5664837" y="2158098"/>
            <a:ext cx="5620463" cy="928067"/>
          </a:xfrm>
          <a:prstGeom prst="rect">
            <a:avLst/>
          </a:prstGeom>
        </p:spPr>
      </p:pic>
      <p:sp>
        <p:nvSpPr>
          <p:cNvPr id="20" name="Text 0"/>
          <p:cNvSpPr/>
          <p:nvPr/>
        </p:nvSpPr>
        <p:spPr>
          <a:xfrm>
            <a:off x="816699" y="469015"/>
            <a:ext cx="7843967"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21" name="Text 1"/>
          <p:cNvSpPr/>
          <p:nvPr/>
        </p:nvSpPr>
        <p:spPr>
          <a:xfrm>
            <a:off x="593963" y="1304275"/>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security feature is built into IPv6 as a standard, unlike IPv4 where it is optional?</a:t>
            </a:r>
            <a:endParaRPr lang="en-US" sz="1754" dirty="0"/>
          </a:p>
        </p:txBody>
      </p:sp>
      <p:sp>
        <p:nvSpPr>
          <p:cNvPr id="22" name="Text 2"/>
          <p:cNvSpPr/>
          <p:nvPr/>
        </p:nvSpPr>
        <p:spPr>
          <a:xfrm>
            <a:off x="833375"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3"/>
          <p:cNvSpPr/>
          <p:nvPr/>
        </p:nvSpPr>
        <p:spPr>
          <a:xfrm>
            <a:off x="1150804" y="2046729"/>
            <a:ext cx="210076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Firewall</a:t>
            </a:r>
            <a:endParaRPr lang="en-US" sz="1315" dirty="0"/>
          </a:p>
        </p:txBody>
      </p:sp>
      <p:sp>
        <p:nvSpPr>
          <p:cNvPr id="24" name="Text 4"/>
          <p:cNvSpPr/>
          <p:nvPr/>
        </p:nvSpPr>
        <p:spPr>
          <a:xfrm>
            <a:off x="1354978" y="2343711"/>
            <a:ext cx="2520921"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Network security mechanism</a:t>
            </a:r>
            <a:endParaRPr lang="en-US" sz="1023" dirty="0"/>
          </a:p>
        </p:txBody>
      </p:sp>
      <p:sp>
        <p:nvSpPr>
          <p:cNvPr id="25" name="Text 5"/>
          <p:cNvSpPr/>
          <p:nvPr/>
        </p:nvSpPr>
        <p:spPr>
          <a:xfrm>
            <a:off x="6291281"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607840" y="2046729"/>
            <a:ext cx="346929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Network Address Translation (NAT)</a:t>
            </a:r>
            <a:endParaRPr lang="en-US" sz="1315" dirty="0"/>
          </a:p>
        </p:txBody>
      </p:sp>
      <p:sp>
        <p:nvSpPr>
          <p:cNvPr id="27" name="Text 7"/>
          <p:cNvSpPr/>
          <p:nvPr/>
        </p:nvSpPr>
        <p:spPr>
          <a:xfrm>
            <a:off x="6812014" y="2343711"/>
            <a:ext cx="3469290"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Address conversion mechanism</a:t>
            </a:r>
            <a:endParaRPr lang="en-US" sz="1023" dirty="0"/>
          </a:p>
        </p:txBody>
      </p:sp>
      <p:sp>
        <p:nvSpPr>
          <p:cNvPr id="28" name="Text 8"/>
          <p:cNvSpPr/>
          <p:nvPr/>
        </p:nvSpPr>
        <p:spPr>
          <a:xfrm>
            <a:off x="836421" y="304904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9"/>
          <p:cNvSpPr/>
          <p:nvPr/>
        </p:nvSpPr>
        <p:spPr>
          <a:xfrm>
            <a:off x="1150804" y="3049042"/>
            <a:ext cx="328918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Internet Protocol Security (IPsec)</a:t>
            </a:r>
            <a:endParaRPr lang="en-US" sz="1315" dirty="0"/>
          </a:p>
        </p:txBody>
      </p:sp>
      <p:sp>
        <p:nvSpPr>
          <p:cNvPr id="30" name="Text 10"/>
          <p:cNvSpPr/>
          <p:nvPr/>
        </p:nvSpPr>
        <p:spPr>
          <a:xfrm>
            <a:off x="1336417" y="3346024"/>
            <a:ext cx="3289187"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Authentication and encryption</a:t>
            </a:r>
            <a:endParaRPr lang="en-US" sz="1023" dirty="0"/>
          </a:p>
        </p:txBody>
      </p:sp>
      <p:sp>
        <p:nvSpPr>
          <p:cNvPr id="31" name="Text 11"/>
          <p:cNvSpPr/>
          <p:nvPr/>
        </p:nvSpPr>
        <p:spPr>
          <a:xfrm>
            <a:off x="6286351" y="304904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2" name="Text 12"/>
          <p:cNvSpPr/>
          <p:nvPr/>
        </p:nvSpPr>
        <p:spPr>
          <a:xfrm>
            <a:off x="6607839" y="3049042"/>
            <a:ext cx="294655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Virtual Private Network (VPN)</a:t>
            </a:r>
            <a:endParaRPr lang="en-US" sz="1315" dirty="0"/>
          </a:p>
        </p:txBody>
      </p:sp>
      <p:sp>
        <p:nvSpPr>
          <p:cNvPr id="33" name="Text 13"/>
          <p:cNvSpPr/>
          <p:nvPr/>
        </p:nvSpPr>
        <p:spPr>
          <a:xfrm>
            <a:off x="6849137" y="3346024"/>
            <a:ext cx="294655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Secure connection method</a:t>
            </a:r>
            <a:endParaRPr lang="en-US" sz="1023"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D094E-B7F7-3D5D-0B47-80A68D625977}"/>
            </a:ext>
          </a:extLst>
        </p:cNvPr>
        <p:cNvGrpSpPr/>
        <p:nvPr/>
      </p:nvGrpSpPr>
      <p:grpSpPr>
        <a:xfrm>
          <a:off x="0" y="0"/>
          <a:ext cx="0" cy="0"/>
          <a:chOff x="0" y="0"/>
          <a:chExt cx="0" cy="0"/>
        </a:xfrm>
      </p:grpSpPr>
      <p:pic>
        <p:nvPicPr>
          <p:cNvPr id="3" name="Picture 2" descr="A purple and yellow quiz&#10;&#10;AI-generated content may be incorrect.">
            <a:extLst>
              <a:ext uri="{FF2B5EF4-FFF2-40B4-BE49-F238E27FC236}">
                <a16:creationId xmlns:a16="http://schemas.microsoft.com/office/drawing/2014/main" id="{030E5965-A98A-97F5-3F3F-4456417D39AE}"/>
              </a:ext>
            </a:extLst>
          </p:cNvPr>
          <p:cNvPicPr>
            <a:picLocks noChangeAspect="1"/>
          </p:cNvPicPr>
          <p:nvPr/>
        </p:nvPicPr>
        <p:blipFill>
          <a:blip r:embed="rId2"/>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1892264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898239"/>
            <a:ext cx="5234300" cy="1039435"/>
          </a:xfrm>
          <a:prstGeom prst="rect">
            <a:avLst/>
          </a:prstGeom>
        </p:spPr>
      </p:pic>
      <p:pic>
        <p:nvPicPr>
          <p:cNvPr id="7" name="Image 5" descr="preencoded.png"/>
          <p:cNvPicPr>
            <a:picLocks noChangeAspect="1"/>
          </p:cNvPicPr>
          <p:nvPr/>
        </p:nvPicPr>
        <p:blipFill>
          <a:blip r:embed="rId8"/>
          <a:stretch>
            <a:fillRect/>
          </a:stretch>
        </p:blipFill>
        <p:spPr>
          <a:xfrm>
            <a:off x="742453" y="2046729"/>
            <a:ext cx="296982" cy="296982"/>
          </a:xfrm>
          <a:prstGeom prst="rect">
            <a:avLst/>
          </a:prstGeom>
        </p:spPr>
      </p:pic>
      <p:pic>
        <p:nvPicPr>
          <p:cNvPr id="8" name="Image 6" descr="preencoded.png"/>
          <p:cNvPicPr>
            <a:picLocks noChangeAspect="1"/>
          </p:cNvPicPr>
          <p:nvPr/>
        </p:nvPicPr>
        <p:blipFill>
          <a:blip r:embed="rId9"/>
          <a:stretch>
            <a:fillRect/>
          </a:stretch>
        </p:blipFill>
        <p:spPr>
          <a:xfrm>
            <a:off x="1150804" y="2622131"/>
            <a:ext cx="129929" cy="129929"/>
          </a:xfrm>
          <a:prstGeom prst="rect">
            <a:avLst/>
          </a:prstGeom>
        </p:spPr>
      </p:pic>
      <p:pic>
        <p:nvPicPr>
          <p:cNvPr id="9" name="Image 7" descr="preencoded.png"/>
          <p:cNvPicPr>
            <a:picLocks noChangeAspect="1"/>
          </p:cNvPicPr>
          <p:nvPr/>
        </p:nvPicPr>
        <p:blipFill>
          <a:blip r:embed="rId7"/>
          <a:stretch>
            <a:fillRect/>
          </a:stretch>
        </p:blipFill>
        <p:spPr>
          <a:xfrm>
            <a:off x="6050999" y="1898239"/>
            <a:ext cx="5234300" cy="1039435"/>
          </a:xfrm>
          <a:prstGeom prst="rect">
            <a:avLst/>
          </a:prstGeom>
        </p:spPr>
      </p:pic>
      <p:pic>
        <p:nvPicPr>
          <p:cNvPr id="10" name="Image 8" descr="preencoded.png"/>
          <p:cNvPicPr>
            <a:picLocks noChangeAspect="1"/>
          </p:cNvPicPr>
          <p:nvPr/>
        </p:nvPicPr>
        <p:blipFill>
          <a:blip r:embed="rId10"/>
          <a:stretch>
            <a:fillRect/>
          </a:stretch>
        </p:blipFill>
        <p:spPr>
          <a:xfrm>
            <a:off x="6199490" y="2046729"/>
            <a:ext cx="296982" cy="296982"/>
          </a:xfrm>
          <a:prstGeom prst="rect">
            <a:avLst/>
          </a:prstGeom>
        </p:spPr>
      </p:pic>
      <p:pic>
        <p:nvPicPr>
          <p:cNvPr id="11" name="Image 9" descr="preencoded.png"/>
          <p:cNvPicPr>
            <a:picLocks noChangeAspect="1"/>
          </p:cNvPicPr>
          <p:nvPr/>
        </p:nvPicPr>
        <p:blipFill>
          <a:blip r:embed="rId11"/>
          <a:stretch>
            <a:fillRect/>
          </a:stretch>
        </p:blipFill>
        <p:spPr>
          <a:xfrm flipH="1" flipV="1">
            <a:off x="6422229" y="2436520"/>
            <a:ext cx="185612" cy="185612"/>
          </a:xfrm>
          <a:prstGeom prst="rect">
            <a:avLst/>
          </a:prstGeom>
        </p:spPr>
      </p:pic>
      <p:pic>
        <p:nvPicPr>
          <p:cNvPr id="12" name="Image 10" descr="preencoded.png"/>
          <p:cNvPicPr>
            <a:picLocks noChangeAspect="1"/>
          </p:cNvPicPr>
          <p:nvPr/>
        </p:nvPicPr>
        <p:blipFill>
          <a:blip r:embed="rId12"/>
          <a:stretch>
            <a:fillRect/>
          </a:stretch>
        </p:blipFill>
        <p:spPr>
          <a:xfrm>
            <a:off x="593963" y="3160410"/>
            <a:ext cx="5234300" cy="1039435"/>
          </a:xfrm>
          <a:prstGeom prst="rect">
            <a:avLst/>
          </a:prstGeom>
        </p:spPr>
      </p:pic>
      <p:pic>
        <p:nvPicPr>
          <p:cNvPr id="13" name="Image 11" descr="preencoded.png"/>
          <p:cNvPicPr>
            <a:picLocks noChangeAspect="1"/>
          </p:cNvPicPr>
          <p:nvPr/>
        </p:nvPicPr>
        <p:blipFill>
          <a:blip r:embed="rId8"/>
          <a:stretch>
            <a:fillRect/>
          </a:stretch>
        </p:blipFill>
        <p:spPr>
          <a:xfrm>
            <a:off x="742453" y="3308901"/>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1150803" y="3884303"/>
            <a:ext cx="167052" cy="129929"/>
          </a:xfrm>
          <a:prstGeom prst="rect">
            <a:avLst/>
          </a:prstGeom>
        </p:spPr>
      </p:pic>
      <p:pic>
        <p:nvPicPr>
          <p:cNvPr id="15" name="Image 13" descr="preencoded.png"/>
          <p:cNvPicPr>
            <a:picLocks noChangeAspect="1"/>
          </p:cNvPicPr>
          <p:nvPr/>
        </p:nvPicPr>
        <p:blipFill>
          <a:blip r:embed="rId12"/>
          <a:stretch>
            <a:fillRect/>
          </a:stretch>
        </p:blipFill>
        <p:spPr>
          <a:xfrm>
            <a:off x="6050999" y="3160410"/>
            <a:ext cx="5234300" cy="1039435"/>
          </a:xfrm>
          <a:prstGeom prst="rect">
            <a:avLst/>
          </a:prstGeom>
        </p:spPr>
      </p:pic>
      <p:pic>
        <p:nvPicPr>
          <p:cNvPr id="16" name="Image 14" descr="preencoded.png"/>
          <p:cNvPicPr>
            <a:picLocks noChangeAspect="1"/>
          </p:cNvPicPr>
          <p:nvPr/>
        </p:nvPicPr>
        <p:blipFill>
          <a:blip r:embed="rId10"/>
          <a:stretch>
            <a:fillRect/>
          </a:stretch>
        </p:blipFill>
        <p:spPr>
          <a:xfrm>
            <a:off x="6199490" y="3308901"/>
            <a:ext cx="296982" cy="296982"/>
          </a:xfrm>
          <a:prstGeom prst="rect">
            <a:avLst/>
          </a:prstGeom>
        </p:spPr>
      </p:pic>
      <p:pic>
        <p:nvPicPr>
          <p:cNvPr id="17" name="Image 15" descr="preencoded.png"/>
          <p:cNvPicPr>
            <a:picLocks noChangeAspect="1"/>
          </p:cNvPicPr>
          <p:nvPr/>
        </p:nvPicPr>
        <p:blipFill>
          <a:blip r:embed="rId14"/>
          <a:stretch>
            <a:fillRect/>
          </a:stretch>
        </p:blipFill>
        <p:spPr>
          <a:xfrm>
            <a:off x="6525168" y="3670848"/>
            <a:ext cx="129929" cy="129929"/>
          </a:xfrm>
          <a:prstGeom prst="rect">
            <a:avLst/>
          </a:prstGeom>
        </p:spPr>
      </p:pic>
      <p:pic>
        <p:nvPicPr>
          <p:cNvPr id="18" name="Image 16" descr="preencoded.png"/>
          <p:cNvPicPr>
            <a:picLocks noChangeAspect="1"/>
          </p:cNvPicPr>
          <p:nvPr/>
        </p:nvPicPr>
        <p:blipFill>
          <a:blip r:embed="rId15"/>
          <a:stretch>
            <a:fillRect/>
          </a:stretch>
        </p:blipFill>
        <p:spPr>
          <a:xfrm>
            <a:off x="7832888" y="1861116"/>
            <a:ext cx="3452411" cy="556840"/>
          </a:xfrm>
          <a:prstGeom prst="rect">
            <a:avLst/>
          </a:prstGeom>
        </p:spPr>
      </p:pic>
      <p:pic>
        <p:nvPicPr>
          <p:cNvPr id="19" name="Image 17" descr="preencoded.png"/>
          <p:cNvPicPr>
            <a:picLocks noChangeAspect="1"/>
          </p:cNvPicPr>
          <p:nvPr/>
        </p:nvPicPr>
        <p:blipFill>
          <a:blip r:embed="rId16"/>
          <a:stretch>
            <a:fillRect/>
          </a:stretch>
        </p:blipFill>
        <p:spPr>
          <a:xfrm>
            <a:off x="593963" y="6380804"/>
            <a:ext cx="129929" cy="129929"/>
          </a:xfrm>
          <a:prstGeom prst="rect">
            <a:avLst/>
          </a:prstGeom>
        </p:spPr>
      </p:pic>
      <p:sp>
        <p:nvSpPr>
          <p:cNvPr id="20" name="Text 0"/>
          <p:cNvSpPr/>
          <p:nvPr/>
        </p:nvSpPr>
        <p:spPr>
          <a:xfrm>
            <a:off x="816699" y="469015"/>
            <a:ext cx="687262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21" name="Text 1"/>
          <p:cNvSpPr/>
          <p:nvPr/>
        </p:nvSpPr>
        <p:spPr>
          <a:xfrm>
            <a:off x="593963" y="1304275"/>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of the following is a key limitation of AWS VPC Peering Connections?</a:t>
            </a:r>
            <a:endParaRPr lang="en-US" sz="1754" dirty="0"/>
          </a:p>
        </p:txBody>
      </p:sp>
      <p:sp>
        <p:nvSpPr>
          <p:cNvPr id="22" name="Text 2"/>
          <p:cNvSpPr/>
          <p:nvPr/>
        </p:nvSpPr>
        <p:spPr>
          <a:xfrm>
            <a:off x="833375"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3"/>
          <p:cNvSpPr/>
          <p:nvPr/>
        </p:nvSpPr>
        <p:spPr>
          <a:xfrm>
            <a:off x="1150803" y="2046729"/>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VPC Peering supports transitive routing between more than two VPCs.</a:t>
            </a:r>
            <a:endParaRPr lang="en-US" sz="1315" dirty="0"/>
          </a:p>
        </p:txBody>
      </p:sp>
      <p:sp>
        <p:nvSpPr>
          <p:cNvPr id="24" name="Text 4"/>
          <p:cNvSpPr/>
          <p:nvPr/>
        </p:nvSpPr>
        <p:spPr>
          <a:xfrm>
            <a:off x="1354978" y="2603570"/>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Creates complex network topologies</a:t>
            </a:r>
            <a:endParaRPr lang="en-US" sz="1023" dirty="0"/>
          </a:p>
        </p:txBody>
      </p:sp>
      <p:sp>
        <p:nvSpPr>
          <p:cNvPr id="25" name="Text 5"/>
          <p:cNvSpPr/>
          <p:nvPr/>
        </p:nvSpPr>
        <p:spPr>
          <a:xfrm>
            <a:off x="6291281"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607839" y="2046729"/>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VPCs with overlapping CIDR blocks can be peered successfully.</a:t>
            </a:r>
            <a:endParaRPr lang="en-US" sz="1315" dirty="0"/>
          </a:p>
        </p:txBody>
      </p:sp>
      <p:sp>
        <p:nvSpPr>
          <p:cNvPr id="27" name="Text 7"/>
          <p:cNvSpPr/>
          <p:nvPr/>
        </p:nvSpPr>
        <p:spPr>
          <a:xfrm>
            <a:off x="6672804" y="2427237"/>
            <a:ext cx="452896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Causes routing conflicts</a:t>
            </a:r>
            <a:endParaRPr lang="en-US" sz="1023" dirty="0"/>
          </a:p>
        </p:txBody>
      </p:sp>
      <p:sp>
        <p:nvSpPr>
          <p:cNvPr id="28" name="Text 8"/>
          <p:cNvSpPr/>
          <p:nvPr/>
        </p:nvSpPr>
        <p:spPr>
          <a:xfrm>
            <a:off x="836421"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9"/>
          <p:cNvSpPr/>
          <p:nvPr/>
        </p:nvSpPr>
        <p:spPr>
          <a:xfrm>
            <a:off x="1150803" y="3308901"/>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VPC Peering connections can only be established within the same AWS account.</a:t>
            </a:r>
            <a:endParaRPr lang="en-US" sz="1315" dirty="0"/>
          </a:p>
        </p:txBody>
      </p:sp>
      <p:sp>
        <p:nvSpPr>
          <p:cNvPr id="30" name="Text 10"/>
          <p:cNvSpPr/>
          <p:nvPr/>
        </p:nvSpPr>
        <p:spPr>
          <a:xfrm>
            <a:off x="1392101" y="3865742"/>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Restricts cross-account connectivity</a:t>
            </a:r>
            <a:endParaRPr lang="en-US" sz="1023" dirty="0"/>
          </a:p>
        </p:txBody>
      </p:sp>
      <p:sp>
        <p:nvSpPr>
          <p:cNvPr id="31" name="Text 11"/>
          <p:cNvSpPr/>
          <p:nvPr/>
        </p:nvSpPr>
        <p:spPr>
          <a:xfrm>
            <a:off x="6286351"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2" name="Text 12"/>
          <p:cNvSpPr/>
          <p:nvPr/>
        </p:nvSpPr>
        <p:spPr>
          <a:xfrm>
            <a:off x="6607839" y="3308901"/>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Traffic between peered VPCs cannot traverse the public internet.</a:t>
            </a:r>
            <a:endParaRPr lang="en-US" sz="1315" dirty="0"/>
          </a:p>
        </p:txBody>
      </p:sp>
      <p:sp>
        <p:nvSpPr>
          <p:cNvPr id="33" name="Text 13"/>
          <p:cNvSpPr/>
          <p:nvPr/>
        </p:nvSpPr>
        <p:spPr>
          <a:xfrm>
            <a:off x="6737768" y="3615165"/>
            <a:ext cx="4149652" cy="139210"/>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Keeps traffic within AWS network</a:t>
            </a:r>
            <a:endParaRPr lang="en-US" sz="1023" dirty="0"/>
          </a:p>
        </p:txBody>
      </p:sp>
      <p:sp>
        <p:nvSpPr>
          <p:cNvPr id="34" name="Text 14"/>
          <p:cNvSpPr/>
          <p:nvPr/>
        </p:nvSpPr>
        <p:spPr>
          <a:xfrm>
            <a:off x="9999491" y="2102413"/>
            <a:ext cx="502026"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Peering</a:t>
            </a:r>
            <a:endParaRPr lang="en-US" sz="877" dirty="0"/>
          </a:p>
        </p:txBody>
      </p:sp>
    </p:spTree>
    <p:extLst>
      <p:ext uri="{BB962C8B-B14F-4D97-AF65-F5344CB8AC3E}">
        <p14:creationId xmlns:p14="http://schemas.microsoft.com/office/powerpoint/2010/main" val="4135494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668209"/>
          </a:xfrm>
          <a:prstGeom prst="rect">
            <a:avLst/>
          </a:prstGeom>
        </p:spPr>
      </p:pic>
      <p:pic>
        <p:nvPicPr>
          <p:cNvPr id="7" name="Image 5" descr="preencoded.png"/>
          <p:cNvPicPr>
            <a:picLocks noChangeAspect="1"/>
          </p:cNvPicPr>
          <p:nvPr/>
        </p:nvPicPr>
        <p:blipFill>
          <a:blip r:embed="rId8"/>
          <a:stretch>
            <a:fillRect/>
          </a:stretch>
        </p:blipFill>
        <p:spPr>
          <a:xfrm>
            <a:off x="742454" y="1378521"/>
            <a:ext cx="371227" cy="371227"/>
          </a:xfrm>
          <a:prstGeom prst="rect">
            <a:avLst/>
          </a:prstGeom>
        </p:spPr>
      </p:pic>
      <p:pic>
        <p:nvPicPr>
          <p:cNvPr id="8" name="Image 6" descr="preencoded.png"/>
          <p:cNvPicPr>
            <a:picLocks noChangeAspect="1"/>
          </p:cNvPicPr>
          <p:nvPr/>
        </p:nvPicPr>
        <p:blipFill>
          <a:blip r:embed="rId9"/>
          <a:stretch>
            <a:fillRect/>
          </a:stretch>
        </p:blipFill>
        <p:spPr>
          <a:xfrm>
            <a:off x="593963" y="3234655"/>
            <a:ext cx="5197177" cy="1856135"/>
          </a:xfrm>
          <a:prstGeom prst="rect">
            <a:avLst/>
          </a:prstGeom>
        </p:spPr>
      </p:pic>
      <p:pic>
        <p:nvPicPr>
          <p:cNvPr id="9" name="Image 7" descr="preencoded.png"/>
          <p:cNvPicPr>
            <a:picLocks noChangeAspect="1"/>
          </p:cNvPicPr>
          <p:nvPr/>
        </p:nvPicPr>
        <p:blipFill>
          <a:blip r:embed="rId10"/>
          <a:stretch>
            <a:fillRect/>
          </a:stretch>
        </p:blipFill>
        <p:spPr>
          <a:xfrm>
            <a:off x="965190" y="3754373"/>
            <a:ext cx="1113681" cy="1113681"/>
          </a:xfrm>
          <a:prstGeom prst="rect">
            <a:avLst/>
          </a:prstGeom>
        </p:spPr>
      </p:pic>
      <p:pic>
        <p:nvPicPr>
          <p:cNvPr id="10" name="Image 8" descr="preencoded.png"/>
          <p:cNvPicPr>
            <a:picLocks noChangeAspect="1"/>
          </p:cNvPicPr>
          <p:nvPr/>
        </p:nvPicPr>
        <p:blipFill>
          <a:blip r:embed="rId11"/>
          <a:stretch>
            <a:fillRect/>
          </a:stretch>
        </p:blipFill>
        <p:spPr>
          <a:xfrm>
            <a:off x="1466346" y="4069916"/>
            <a:ext cx="111368" cy="148491"/>
          </a:xfrm>
          <a:prstGeom prst="rect">
            <a:avLst/>
          </a:prstGeom>
        </p:spPr>
      </p:pic>
      <p:pic>
        <p:nvPicPr>
          <p:cNvPr id="11" name="Image 9" descr="preencoded.png"/>
          <p:cNvPicPr>
            <a:picLocks noChangeAspect="1"/>
          </p:cNvPicPr>
          <p:nvPr/>
        </p:nvPicPr>
        <p:blipFill>
          <a:blip r:embed="rId12"/>
          <a:stretch>
            <a:fillRect/>
          </a:stretch>
        </p:blipFill>
        <p:spPr>
          <a:xfrm>
            <a:off x="1614837" y="4923738"/>
            <a:ext cx="92807" cy="92807"/>
          </a:xfrm>
          <a:prstGeom prst="rect">
            <a:avLst/>
          </a:prstGeom>
        </p:spPr>
      </p:pic>
      <p:pic>
        <p:nvPicPr>
          <p:cNvPr id="12" name="Image 10" descr="preencoded.png"/>
          <p:cNvPicPr>
            <a:picLocks noChangeAspect="1"/>
          </p:cNvPicPr>
          <p:nvPr/>
        </p:nvPicPr>
        <p:blipFill>
          <a:blip r:embed="rId12"/>
          <a:stretch>
            <a:fillRect/>
          </a:stretch>
        </p:blipFill>
        <p:spPr>
          <a:xfrm>
            <a:off x="1614837" y="4923738"/>
            <a:ext cx="92807" cy="92807"/>
          </a:xfrm>
          <a:prstGeom prst="rect">
            <a:avLst/>
          </a:prstGeom>
        </p:spPr>
      </p:pic>
      <p:pic>
        <p:nvPicPr>
          <p:cNvPr id="14" name="Image 12" descr="preencoded.png"/>
          <p:cNvPicPr>
            <a:picLocks noChangeAspect="1"/>
          </p:cNvPicPr>
          <p:nvPr/>
        </p:nvPicPr>
        <p:blipFill>
          <a:blip r:embed="rId10"/>
          <a:stretch>
            <a:fillRect/>
          </a:stretch>
        </p:blipFill>
        <p:spPr>
          <a:xfrm>
            <a:off x="4306232" y="3754373"/>
            <a:ext cx="1113681" cy="1113681"/>
          </a:xfrm>
          <a:prstGeom prst="rect">
            <a:avLst/>
          </a:prstGeom>
        </p:spPr>
      </p:pic>
      <p:pic>
        <p:nvPicPr>
          <p:cNvPr id="15" name="Image 13" descr="preencoded.png"/>
          <p:cNvPicPr>
            <a:picLocks noChangeAspect="1"/>
          </p:cNvPicPr>
          <p:nvPr/>
        </p:nvPicPr>
        <p:blipFill>
          <a:blip r:embed="rId11"/>
          <a:stretch>
            <a:fillRect/>
          </a:stretch>
        </p:blipFill>
        <p:spPr>
          <a:xfrm>
            <a:off x="4807389" y="4107039"/>
            <a:ext cx="111368" cy="148491"/>
          </a:xfrm>
          <a:prstGeom prst="rect">
            <a:avLst/>
          </a:prstGeom>
        </p:spPr>
      </p:pic>
      <p:pic>
        <p:nvPicPr>
          <p:cNvPr id="16" name="Image 14" descr="preencoded.png"/>
          <p:cNvPicPr>
            <a:picLocks noChangeAspect="1"/>
          </p:cNvPicPr>
          <p:nvPr/>
        </p:nvPicPr>
        <p:blipFill>
          <a:blip r:embed="rId13"/>
          <a:stretch>
            <a:fillRect/>
          </a:stretch>
        </p:blipFill>
        <p:spPr>
          <a:xfrm>
            <a:off x="6088122" y="3234655"/>
            <a:ext cx="5197177" cy="2227362"/>
          </a:xfrm>
          <a:prstGeom prst="rect">
            <a:avLst/>
          </a:prstGeom>
        </p:spPr>
      </p:pic>
      <p:pic>
        <p:nvPicPr>
          <p:cNvPr id="17" name="Image 15" descr="preencoded.png"/>
          <p:cNvPicPr>
            <a:picLocks noChangeAspect="1"/>
          </p:cNvPicPr>
          <p:nvPr/>
        </p:nvPicPr>
        <p:blipFill>
          <a:blip r:embed="rId14"/>
          <a:stretch>
            <a:fillRect/>
          </a:stretch>
        </p:blipFill>
        <p:spPr>
          <a:xfrm>
            <a:off x="6236612" y="3791496"/>
            <a:ext cx="148491" cy="148491"/>
          </a:xfrm>
          <a:prstGeom prst="rect">
            <a:avLst/>
          </a:prstGeom>
        </p:spPr>
      </p:pic>
      <p:pic>
        <p:nvPicPr>
          <p:cNvPr id="18" name="Image 16" descr="preencoded.png"/>
          <p:cNvPicPr>
            <a:picLocks noChangeAspect="1"/>
          </p:cNvPicPr>
          <p:nvPr/>
        </p:nvPicPr>
        <p:blipFill>
          <a:blip r:embed="rId14"/>
          <a:stretch>
            <a:fillRect/>
          </a:stretch>
        </p:blipFill>
        <p:spPr>
          <a:xfrm>
            <a:off x="6236612" y="4348336"/>
            <a:ext cx="148491" cy="148491"/>
          </a:xfrm>
          <a:prstGeom prst="rect">
            <a:avLst/>
          </a:prstGeom>
        </p:spPr>
      </p:pic>
      <p:pic>
        <p:nvPicPr>
          <p:cNvPr id="19" name="Image 17" descr="preencoded.png"/>
          <p:cNvPicPr>
            <a:picLocks noChangeAspect="1"/>
          </p:cNvPicPr>
          <p:nvPr/>
        </p:nvPicPr>
        <p:blipFill>
          <a:blip r:embed="rId15"/>
          <a:stretch>
            <a:fillRect/>
          </a:stretch>
        </p:blipFill>
        <p:spPr>
          <a:xfrm>
            <a:off x="6236612" y="4905177"/>
            <a:ext cx="148491" cy="148491"/>
          </a:xfrm>
          <a:prstGeom prst="rect">
            <a:avLst/>
          </a:prstGeom>
        </p:spPr>
      </p:pic>
      <p:sp>
        <p:nvSpPr>
          <p:cNvPr id="22" name="Text 1"/>
          <p:cNvSpPr/>
          <p:nvPr/>
        </p:nvSpPr>
        <p:spPr>
          <a:xfrm>
            <a:off x="859345" y="1406363"/>
            <a:ext cx="371227" cy="371227"/>
          </a:xfrm>
          <a:prstGeom prst="rect">
            <a:avLst/>
          </a:prstGeom>
          <a:noFill/>
          <a:ln/>
        </p:spPr>
        <p:txBody>
          <a:bodyPr vert="horz" wrap="square" lIns="0" tIns="0" rIns="0" bIns="0" rtlCol="0" anchor="t"/>
          <a:lstStyle/>
          <a:p>
            <a:pPr>
              <a:lnSpc>
                <a:spcPts val="2046"/>
              </a:lnSpc>
            </a:pPr>
            <a:r>
              <a:rPr lang="en-US" sz="1461" b="1" dirty="0">
                <a:solidFill>
                  <a:srgbClr val="FFFFFF"/>
                </a:solidFill>
                <a:latin typeface="ui-sans-serif" pitchFamily="34" charset="0"/>
                <a:ea typeface="ui-sans-serif" pitchFamily="34" charset="-122"/>
                <a:cs typeface="ui-sans-serif" pitchFamily="34" charset="-120"/>
              </a:rPr>
              <a:t>D</a:t>
            </a:r>
            <a:endParaRPr lang="en-US" sz="1461" dirty="0"/>
          </a:p>
        </p:txBody>
      </p:sp>
      <p:sp>
        <p:nvSpPr>
          <p:cNvPr id="23" name="Text 2"/>
          <p:cNvSpPr/>
          <p:nvPr/>
        </p:nvSpPr>
        <p:spPr>
          <a:xfrm>
            <a:off x="1262171" y="1415643"/>
            <a:ext cx="8662175"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Traffic between peered VPCs cannot traverse the public internet.</a:t>
            </a:r>
            <a:endParaRPr lang="en-US" sz="1754" dirty="0"/>
          </a:p>
        </p:txBody>
      </p:sp>
      <p:sp>
        <p:nvSpPr>
          <p:cNvPr id="24" name="Text 3"/>
          <p:cNvSpPr/>
          <p:nvPr/>
        </p:nvSpPr>
        <p:spPr>
          <a:xfrm>
            <a:off x="593963" y="2120975"/>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5" name="Text 4"/>
          <p:cNvSpPr/>
          <p:nvPr/>
        </p:nvSpPr>
        <p:spPr>
          <a:xfrm>
            <a:off x="593963" y="2492201"/>
            <a:ext cx="10691336"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A core characteristic of VPC Peering is that traffic between peered VPCs remains entirely within the AWS network and never traverses the public internet. This provides enhanced security and reduces latency.</a:t>
            </a:r>
            <a:endParaRPr lang="en-US" sz="1315" dirty="0"/>
          </a:p>
        </p:txBody>
      </p:sp>
      <p:sp>
        <p:nvSpPr>
          <p:cNvPr id="26" name="Text 5"/>
          <p:cNvSpPr/>
          <p:nvPr/>
        </p:nvSpPr>
        <p:spPr>
          <a:xfrm>
            <a:off x="252434" y="3383146"/>
            <a:ext cx="5880235"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VPC Peering within AWS Network</a:t>
            </a:r>
            <a:endParaRPr lang="en-US" sz="1169" dirty="0"/>
          </a:p>
        </p:txBody>
      </p:sp>
      <p:sp>
        <p:nvSpPr>
          <p:cNvPr id="27" name="Text 6"/>
          <p:cNvSpPr/>
          <p:nvPr/>
        </p:nvSpPr>
        <p:spPr>
          <a:xfrm>
            <a:off x="1327862" y="4292653"/>
            <a:ext cx="465831"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VPC A</a:t>
            </a:r>
            <a:endParaRPr lang="en-US" sz="1023" dirty="0"/>
          </a:p>
        </p:txBody>
      </p:sp>
      <p:sp>
        <p:nvSpPr>
          <p:cNvPr id="28" name="Text 7"/>
          <p:cNvSpPr/>
          <p:nvPr/>
        </p:nvSpPr>
        <p:spPr>
          <a:xfrm>
            <a:off x="4668759" y="4329775"/>
            <a:ext cx="46618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VPC B</a:t>
            </a:r>
            <a:endParaRPr lang="en-US" sz="1023" dirty="0"/>
          </a:p>
        </p:txBody>
      </p:sp>
      <p:sp>
        <p:nvSpPr>
          <p:cNvPr id="29" name="Text 8"/>
          <p:cNvSpPr/>
          <p:nvPr/>
        </p:nvSpPr>
        <p:spPr>
          <a:xfrm>
            <a:off x="6236613" y="3383146"/>
            <a:ext cx="588023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Key VPC Peering Limitations:</a:t>
            </a:r>
            <a:endParaRPr lang="en-US" sz="1315" dirty="0"/>
          </a:p>
        </p:txBody>
      </p:sp>
      <p:sp>
        <p:nvSpPr>
          <p:cNvPr id="30" name="Text 9"/>
          <p:cNvSpPr/>
          <p:nvPr/>
        </p:nvSpPr>
        <p:spPr>
          <a:xfrm>
            <a:off x="6496471" y="3754373"/>
            <a:ext cx="464033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VPC Peering does not support transitive routing between more than two VPCs</a:t>
            </a:r>
            <a:endParaRPr lang="en-US" sz="1169" dirty="0"/>
          </a:p>
        </p:txBody>
      </p:sp>
      <p:sp>
        <p:nvSpPr>
          <p:cNvPr id="31" name="Text 10"/>
          <p:cNvSpPr/>
          <p:nvPr/>
        </p:nvSpPr>
        <p:spPr>
          <a:xfrm>
            <a:off x="6496471" y="4311214"/>
            <a:ext cx="464033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VPCs with overlapping CIDR blocks cannot be peered successfully</a:t>
            </a:r>
            <a:endParaRPr lang="en-US" sz="1169" dirty="0"/>
          </a:p>
        </p:txBody>
      </p:sp>
      <p:sp>
        <p:nvSpPr>
          <p:cNvPr id="32" name="Text 11"/>
          <p:cNvSpPr/>
          <p:nvPr/>
        </p:nvSpPr>
        <p:spPr>
          <a:xfrm>
            <a:off x="6496471" y="4868054"/>
            <a:ext cx="464033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All peered VPC traffic remains within the AWS network, enhancing security</a:t>
            </a:r>
            <a:endParaRPr lang="en-US" sz="1169" dirty="0"/>
          </a:p>
        </p:txBody>
      </p:sp>
      <p:cxnSp>
        <p:nvCxnSpPr>
          <p:cNvPr id="36" name="Straight Arrow Connector 35">
            <a:extLst>
              <a:ext uri="{FF2B5EF4-FFF2-40B4-BE49-F238E27FC236}">
                <a16:creationId xmlns:a16="http://schemas.microsoft.com/office/drawing/2014/main" id="{CE770D74-6EC6-A946-7F87-C732E9E941FD}"/>
              </a:ext>
            </a:extLst>
          </p:cNvPr>
          <p:cNvCxnSpPr>
            <a:endCxn id="14" idx="1"/>
          </p:cNvCxnSpPr>
          <p:nvPr/>
        </p:nvCxnSpPr>
        <p:spPr>
          <a:xfrm>
            <a:off x="2078871" y="4311214"/>
            <a:ext cx="2227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356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011564" y="1749748"/>
            <a:ext cx="742454" cy="742454"/>
          </a:xfrm>
          <a:prstGeom prst="rect">
            <a:avLst/>
          </a:prstGeom>
        </p:spPr>
      </p:pic>
      <p:pic>
        <p:nvPicPr>
          <p:cNvPr id="7" name="Image 5" descr="preencoded.png"/>
          <p:cNvPicPr>
            <a:picLocks noChangeAspect="1"/>
          </p:cNvPicPr>
          <p:nvPr/>
        </p:nvPicPr>
        <p:blipFill>
          <a:blip r:embed="rId8"/>
          <a:stretch>
            <a:fillRect/>
          </a:stretch>
        </p:blipFill>
        <p:spPr>
          <a:xfrm>
            <a:off x="5243581" y="2009607"/>
            <a:ext cx="278420" cy="222736"/>
          </a:xfrm>
          <a:prstGeom prst="rect">
            <a:avLst/>
          </a:prstGeom>
        </p:spPr>
      </p:pic>
      <p:pic>
        <p:nvPicPr>
          <p:cNvPr id="8" name="Image 6" descr="preencoded.png"/>
          <p:cNvPicPr>
            <a:picLocks noChangeAspect="1"/>
          </p:cNvPicPr>
          <p:nvPr/>
        </p:nvPicPr>
        <p:blipFill>
          <a:blip r:embed="rId9"/>
          <a:stretch>
            <a:fillRect/>
          </a:stretch>
        </p:blipFill>
        <p:spPr>
          <a:xfrm>
            <a:off x="5828263" y="2000326"/>
            <a:ext cx="222736" cy="222736"/>
          </a:xfrm>
          <a:prstGeom prst="rect">
            <a:avLst/>
          </a:prstGeom>
        </p:spPr>
      </p:pic>
      <p:pic>
        <p:nvPicPr>
          <p:cNvPr id="9" name="Image 7" descr="preencoded.png"/>
          <p:cNvPicPr>
            <a:picLocks noChangeAspect="1"/>
          </p:cNvPicPr>
          <p:nvPr/>
        </p:nvPicPr>
        <p:blipFill>
          <a:blip r:embed="rId10"/>
          <a:stretch>
            <a:fillRect/>
          </a:stretch>
        </p:blipFill>
        <p:spPr>
          <a:xfrm>
            <a:off x="6125244" y="1749748"/>
            <a:ext cx="742454" cy="742454"/>
          </a:xfrm>
          <a:prstGeom prst="rect">
            <a:avLst/>
          </a:prstGeom>
        </p:spPr>
      </p:pic>
      <p:pic>
        <p:nvPicPr>
          <p:cNvPr id="10" name="Image 8" descr="preencoded.png"/>
          <p:cNvPicPr>
            <a:picLocks noChangeAspect="1"/>
          </p:cNvPicPr>
          <p:nvPr/>
        </p:nvPicPr>
        <p:blipFill>
          <a:blip r:embed="rId8"/>
          <a:stretch>
            <a:fillRect/>
          </a:stretch>
        </p:blipFill>
        <p:spPr>
          <a:xfrm>
            <a:off x="6357261" y="2009607"/>
            <a:ext cx="278420" cy="222736"/>
          </a:xfrm>
          <a:prstGeom prst="rect">
            <a:avLst/>
          </a:prstGeom>
        </p:spPr>
      </p:pic>
      <p:pic>
        <p:nvPicPr>
          <p:cNvPr id="11" name="Image 9" descr="preencoded.png"/>
          <p:cNvPicPr>
            <a:picLocks noChangeAspect="1"/>
          </p:cNvPicPr>
          <p:nvPr/>
        </p:nvPicPr>
        <p:blipFill>
          <a:blip r:embed="rId11"/>
          <a:stretch>
            <a:fillRect/>
          </a:stretch>
        </p:blipFill>
        <p:spPr>
          <a:xfrm>
            <a:off x="593963" y="2714938"/>
            <a:ext cx="5234300" cy="1039435"/>
          </a:xfrm>
          <a:prstGeom prst="rect">
            <a:avLst/>
          </a:prstGeom>
        </p:spPr>
      </p:pic>
      <p:pic>
        <p:nvPicPr>
          <p:cNvPr id="12" name="Image 10" descr="preencoded.png"/>
          <p:cNvPicPr>
            <a:picLocks noChangeAspect="1"/>
          </p:cNvPicPr>
          <p:nvPr/>
        </p:nvPicPr>
        <p:blipFill>
          <a:blip r:embed="rId12"/>
          <a:stretch>
            <a:fillRect/>
          </a:stretch>
        </p:blipFill>
        <p:spPr>
          <a:xfrm>
            <a:off x="742453" y="2863428"/>
            <a:ext cx="296982" cy="296982"/>
          </a:xfrm>
          <a:prstGeom prst="rect">
            <a:avLst/>
          </a:prstGeom>
        </p:spPr>
      </p:pic>
      <p:pic>
        <p:nvPicPr>
          <p:cNvPr id="13" name="Image 11" descr="preencoded.png"/>
          <p:cNvPicPr>
            <a:picLocks noChangeAspect="1"/>
          </p:cNvPicPr>
          <p:nvPr/>
        </p:nvPicPr>
        <p:blipFill>
          <a:blip r:embed="rId13"/>
          <a:stretch>
            <a:fillRect/>
          </a:stretch>
        </p:blipFill>
        <p:spPr>
          <a:xfrm>
            <a:off x="1150804" y="3178972"/>
            <a:ext cx="102087" cy="129929"/>
          </a:xfrm>
          <a:prstGeom prst="rect">
            <a:avLst/>
          </a:prstGeom>
        </p:spPr>
      </p:pic>
      <p:pic>
        <p:nvPicPr>
          <p:cNvPr id="14" name="Image 12" descr="preencoded.png"/>
          <p:cNvPicPr>
            <a:picLocks noChangeAspect="1"/>
          </p:cNvPicPr>
          <p:nvPr/>
        </p:nvPicPr>
        <p:blipFill>
          <a:blip r:embed="rId11"/>
          <a:stretch>
            <a:fillRect/>
          </a:stretch>
        </p:blipFill>
        <p:spPr>
          <a:xfrm>
            <a:off x="6050999" y="2714938"/>
            <a:ext cx="5234300" cy="1039435"/>
          </a:xfrm>
          <a:prstGeom prst="rect">
            <a:avLst/>
          </a:prstGeom>
        </p:spPr>
      </p:pic>
      <p:pic>
        <p:nvPicPr>
          <p:cNvPr id="15" name="Image 13" descr="preencoded.png"/>
          <p:cNvPicPr>
            <a:picLocks noChangeAspect="1"/>
          </p:cNvPicPr>
          <p:nvPr/>
        </p:nvPicPr>
        <p:blipFill>
          <a:blip r:embed="rId14"/>
          <a:stretch>
            <a:fillRect/>
          </a:stretch>
        </p:blipFill>
        <p:spPr>
          <a:xfrm>
            <a:off x="6199490" y="2863428"/>
            <a:ext cx="296982" cy="296982"/>
          </a:xfrm>
          <a:prstGeom prst="rect">
            <a:avLst/>
          </a:prstGeom>
        </p:spPr>
      </p:pic>
      <p:pic>
        <p:nvPicPr>
          <p:cNvPr id="16" name="Image 14" descr="preencoded.png"/>
          <p:cNvPicPr>
            <a:picLocks noChangeAspect="1"/>
          </p:cNvPicPr>
          <p:nvPr/>
        </p:nvPicPr>
        <p:blipFill>
          <a:blip r:embed="rId15"/>
          <a:stretch>
            <a:fillRect/>
          </a:stretch>
        </p:blipFill>
        <p:spPr>
          <a:xfrm>
            <a:off x="6607840" y="3438831"/>
            <a:ext cx="129929" cy="129929"/>
          </a:xfrm>
          <a:prstGeom prst="rect">
            <a:avLst/>
          </a:prstGeom>
        </p:spPr>
      </p:pic>
      <p:pic>
        <p:nvPicPr>
          <p:cNvPr id="17" name="Image 15" descr="preencoded.png"/>
          <p:cNvPicPr>
            <a:picLocks noChangeAspect="1"/>
          </p:cNvPicPr>
          <p:nvPr/>
        </p:nvPicPr>
        <p:blipFill>
          <a:blip r:embed="rId16"/>
          <a:stretch>
            <a:fillRect/>
          </a:stretch>
        </p:blipFill>
        <p:spPr>
          <a:xfrm>
            <a:off x="593963" y="3977109"/>
            <a:ext cx="5234300" cy="779577"/>
          </a:xfrm>
          <a:prstGeom prst="rect">
            <a:avLst/>
          </a:prstGeom>
        </p:spPr>
      </p:pic>
      <p:pic>
        <p:nvPicPr>
          <p:cNvPr id="18" name="Image 16" descr="preencoded.png"/>
          <p:cNvPicPr>
            <a:picLocks noChangeAspect="1"/>
          </p:cNvPicPr>
          <p:nvPr/>
        </p:nvPicPr>
        <p:blipFill>
          <a:blip r:embed="rId12"/>
          <a:stretch>
            <a:fillRect/>
          </a:stretch>
        </p:blipFill>
        <p:spPr>
          <a:xfrm>
            <a:off x="742453" y="4125600"/>
            <a:ext cx="296982" cy="296982"/>
          </a:xfrm>
          <a:prstGeom prst="rect">
            <a:avLst/>
          </a:prstGeom>
        </p:spPr>
      </p:pic>
      <p:pic>
        <p:nvPicPr>
          <p:cNvPr id="19" name="Image 17" descr="preencoded.png"/>
          <p:cNvPicPr>
            <a:picLocks noChangeAspect="1"/>
          </p:cNvPicPr>
          <p:nvPr/>
        </p:nvPicPr>
        <p:blipFill>
          <a:blip r:embed="rId17"/>
          <a:stretch>
            <a:fillRect/>
          </a:stretch>
        </p:blipFill>
        <p:spPr>
          <a:xfrm>
            <a:off x="1150804" y="4441143"/>
            <a:ext cx="129929" cy="129929"/>
          </a:xfrm>
          <a:prstGeom prst="rect">
            <a:avLst/>
          </a:prstGeom>
        </p:spPr>
      </p:pic>
      <p:pic>
        <p:nvPicPr>
          <p:cNvPr id="20" name="Image 18" descr="preencoded.png"/>
          <p:cNvPicPr>
            <a:picLocks noChangeAspect="1"/>
          </p:cNvPicPr>
          <p:nvPr/>
        </p:nvPicPr>
        <p:blipFill>
          <a:blip r:embed="rId16"/>
          <a:stretch>
            <a:fillRect/>
          </a:stretch>
        </p:blipFill>
        <p:spPr>
          <a:xfrm>
            <a:off x="6050999" y="3977109"/>
            <a:ext cx="5234300" cy="779577"/>
          </a:xfrm>
          <a:prstGeom prst="rect">
            <a:avLst/>
          </a:prstGeom>
        </p:spPr>
      </p:pic>
      <p:pic>
        <p:nvPicPr>
          <p:cNvPr id="21" name="Image 19" descr="preencoded.png"/>
          <p:cNvPicPr>
            <a:picLocks noChangeAspect="1"/>
          </p:cNvPicPr>
          <p:nvPr/>
        </p:nvPicPr>
        <p:blipFill>
          <a:blip r:embed="rId14"/>
          <a:stretch>
            <a:fillRect/>
          </a:stretch>
        </p:blipFill>
        <p:spPr>
          <a:xfrm>
            <a:off x="6199490" y="4125600"/>
            <a:ext cx="296982" cy="296982"/>
          </a:xfrm>
          <a:prstGeom prst="rect">
            <a:avLst/>
          </a:prstGeom>
        </p:spPr>
      </p:pic>
      <p:pic>
        <p:nvPicPr>
          <p:cNvPr id="22" name="Image 20" descr="preencoded.png"/>
          <p:cNvPicPr>
            <a:picLocks noChangeAspect="1"/>
          </p:cNvPicPr>
          <p:nvPr/>
        </p:nvPicPr>
        <p:blipFill>
          <a:blip r:embed="rId18"/>
          <a:stretch>
            <a:fillRect/>
          </a:stretch>
        </p:blipFill>
        <p:spPr>
          <a:xfrm>
            <a:off x="6607840" y="4441143"/>
            <a:ext cx="167052" cy="129929"/>
          </a:xfrm>
          <a:prstGeom prst="rect">
            <a:avLst/>
          </a:prstGeom>
        </p:spPr>
      </p:pic>
      <p:sp>
        <p:nvSpPr>
          <p:cNvPr id="24" name="Text 0"/>
          <p:cNvSpPr/>
          <p:nvPr/>
        </p:nvSpPr>
        <p:spPr>
          <a:xfrm>
            <a:off x="816699" y="469015"/>
            <a:ext cx="7394841"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25" name="Text 1"/>
          <p:cNvSpPr/>
          <p:nvPr/>
        </p:nvSpPr>
        <p:spPr>
          <a:xfrm>
            <a:off x="593963" y="1230030"/>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What is a mandatory requirement for establishing an AWS VPC Peering Connection?</a:t>
            </a:r>
            <a:endParaRPr lang="en-US" sz="1754" dirty="0"/>
          </a:p>
        </p:txBody>
      </p:sp>
      <p:sp>
        <p:nvSpPr>
          <p:cNvPr id="26" name="Text 2"/>
          <p:cNvSpPr/>
          <p:nvPr/>
        </p:nvSpPr>
        <p:spPr>
          <a:xfrm>
            <a:off x="833375" y="286342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7" name="Text 3"/>
          <p:cNvSpPr/>
          <p:nvPr/>
        </p:nvSpPr>
        <p:spPr>
          <a:xfrm>
            <a:off x="1150803" y="2863429"/>
            <a:ext cx="442949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Both VPCs must be in the same AWS Region</a:t>
            </a:r>
            <a:endParaRPr lang="en-US" sz="1315" dirty="0"/>
          </a:p>
        </p:txBody>
      </p:sp>
      <p:sp>
        <p:nvSpPr>
          <p:cNvPr id="28" name="Text 4"/>
          <p:cNvSpPr/>
          <p:nvPr/>
        </p:nvSpPr>
        <p:spPr>
          <a:xfrm>
            <a:off x="1327136" y="3160410"/>
            <a:ext cx="442949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Peering can occur across regions</a:t>
            </a:r>
            <a:endParaRPr lang="en-US" sz="1023" dirty="0"/>
          </a:p>
        </p:txBody>
      </p:sp>
      <p:sp>
        <p:nvSpPr>
          <p:cNvPr id="29" name="Text 5"/>
          <p:cNvSpPr/>
          <p:nvPr/>
        </p:nvSpPr>
        <p:spPr>
          <a:xfrm>
            <a:off x="6291281" y="286342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30" name="Text 6"/>
          <p:cNvSpPr/>
          <p:nvPr/>
        </p:nvSpPr>
        <p:spPr>
          <a:xfrm>
            <a:off x="6607839" y="2863428"/>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requester VPC must have an Internet Gateway attached</a:t>
            </a:r>
            <a:endParaRPr lang="en-US" sz="1315" dirty="0"/>
          </a:p>
        </p:txBody>
      </p:sp>
      <p:sp>
        <p:nvSpPr>
          <p:cNvPr id="31" name="Text 7"/>
          <p:cNvSpPr/>
          <p:nvPr/>
        </p:nvSpPr>
        <p:spPr>
          <a:xfrm>
            <a:off x="6812014" y="3420269"/>
            <a:ext cx="452896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Not required for peering</a:t>
            </a:r>
            <a:endParaRPr lang="en-US" sz="1023" dirty="0"/>
          </a:p>
        </p:txBody>
      </p:sp>
      <p:sp>
        <p:nvSpPr>
          <p:cNvPr id="32" name="Text 8"/>
          <p:cNvSpPr/>
          <p:nvPr/>
        </p:nvSpPr>
        <p:spPr>
          <a:xfrm>
            <a:off x="836421" y="412560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3" name="Text 9"/>
          <p:cNvSpPr/>
          <p:nvPr/>
        </p:nvSpPr>
        <p:spPr>
          <a:xfrm>
            <a:off x="1150804" y="4125600"/>
            <a:ext cx="505176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The CIDR blocks of the two VPCs must not overlap</a:t>
            </a:r>
            <a:endParaRPr lang="en-US" sz="1315" dirty="0"/>
          </a:p>
        </p:txBody>
      </p:sp>
      <p:sp>
        <p:nvSpPr>
          <p:cNvPr id="34" name="Text 10"/>
          <p:cNvSpPr/>
          <p:nvPr/>
        </p:nvSpPr>
        <p:spPr>
          <a:xfrm>
            <a:off x="1354978" y="4422582"/>
            <a:ext cx="5051761"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Essential to prevent routing conflicts</a:t>
            </a:r>
            <a:endParaRPr lang="en-US" sz="1023" dirty="0"/>
          </a:p>
        </p:txBody>
      </p:sp>
      <p:sp>
        <p:nvSpPr>
          <p:cNvPr id="35" name="Text 11"/>
          <p:cNvSpPr/>
          <p:nvPr/>
        </p:nvSpPr>
        <p:spPr>
          <a:xfrm>
            <a:off x="6286351" y="412560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6" name="Text 12"/>
          <p:cNvSpPr/>
          <p:nvPr/>
        </p:nvSpPr>
        <p:spPr>
          <a:xfrm>
            <a:off x="6607840" y="4125600"/>
            <a:ext cx="489219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 NAT Gateway must be configured in both VPCs</a:t>
            </a:r>
            <a:endParaRPr lang="en-US" sz="1315" dirty="0"/>
          </a:p>
        </p:txBody>
      </p:sp>
      <p:sp>
        <p:nvSpPr>
          <p:cNvPr id="37" name="Text 13"/>
          <p:cNvSpPr/>
          <p:nvPr/>
        </p:nvSpPr>
        <p:spPr>
          <a:xfrm>
            <a:off x="6849137" y="4422582"/>
            <a:ext cx="407682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Not required for peering</a:t>
            </a:r>
            <a:endParaRPr lang="en-US" sz="1023" dirty="0"/>
          </a:p>
        </p:txBody>
      </p:sp>
    </p:spTree>
    <p:extLst>
      <p:ext uri="{BB962C8B-B14F-4D97-AF65-F5344CB8AC3E}">
        <p14:creationId xmlns:p14="http://schemas.microsoft.com/office/powerpoint/2010/main" val="2469575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941944"/>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6941944"/>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155785"/>
            <a:ext cx="10691336" cy="556840"/>
          </a:xfrm>
          <a:prstGeom prst="rect">
            <a:avLst/>
          </a:prstGeom>
        </p:spPr>
      </p:pic>
      <p:pic>
        <p:nvPicPr>
          <p:cNvPr id="7" name="Image 5" descr="preencoded.png"/>
          <p:cNvPicPr>
            <a:picLocks noChangeAspect="1"/>
          </p:cNvPicPr>
          <p:nvPr/>
        </p:nvPicPr>
        <p:blipFill>
          <a:blip r:embed="rId8"/>
          <a:stretch>
            <a:fillRect/>
          </a:stretch>
        </p:blipFill>
        <p:spPr>
          <a:xfrm>
            <a:off x="742454" y="1304275"/>
            <a:ext cx="185613" cy="259859"/>
          </a:xfrm>
          <a:prstGeom prst="rect">
            <a:avLst/>
          </a:prstGeom>
        </p:spPr>
      </p:pic>
      <p:pic>
        <p:nvPicPr>
          <p:cNvPr id="8" name="Image 6" descr="preencoded.png"/>
          <p:cNvPicPr>
            <a:picLocks noChangeAspect="1"/>
          </p:cNvPicPr>
          <p:nvPr/>
        </p:nvPicPr>
        <p:blipFill>
          <a:blip r:embed="rId9"/>
          <a:stretch>
            <a:fillRect/>
          </a:stretch>
        </p:blipFill>
        <p:spPr>
          <a:xfrm>
            <a:off x="1477512" y="3828619"/>
            <a:ext cx="4276505" cy="1856135"/>
          </a:xfrm>
          <a:prstGeom prst="rect">
            <a:avLst/>
          </a:prstGeom>
        </p:spPr>
      </p:pic>
      <p:pic>
        <p:nvPicPr>
          <p:cNvPr id="9" name="Image 7" descr="preencoded.png"/>
          <p:cNvPicPr>
            <a:picLocks noChangeAspect="1"/>
          </p:cNvPicPr>
          <p:nvPr/>
        </p:nvPicPr>
        <p:blipFill>
          <a:blip r:embed="rId10"/>
          <a:stretch>
            <a:fillRect/>
          </a:stretch>
        </p:blipFill>
        <p:spPr>
          <a:xfrm>
            <a:off x="1626003" y="4023513"/>
            <a:ext cx="167052" cy="167052"/>
          </a:xfrm>
          <a:prstGeom prst="rect">
            <a:avLst/>
          </a:prstGeom>
        </p:spPr>
      </p:pic>
      <p:pic>
        <p:nvPicPr>
          <p:cNvPr id="10" name="Image 8" descr="preencoded.png"/>
          <p:cNvPicPr>
            <a:picLocks noChangeAspect="1"/>
          </p:cNvPicPr>
          <p:nvPr/>
        </p:nvPicPr>
        <p:blipFill>
          <a:blip r:embed="rId11"/>
          <a:stretch>
            <a:fillRect/>
          </a:stretch>
        </p:blipFill>
        <p:spPr>
          <a:xfrm>
            <a:off x="1626003" y="4496827"/>
            <a:ext cx="1658051" cy="593963"/>
          </a:xfrm>
          <a:prstGeom prst="rect">
            <a:avLst/>
          </a:prstGeom>
        </p:spPr>
      </p:pic>
      <p:pic>
        <p:nvPicPr>
          <p:cNvPr id="11" name="Image 9" descr="preencoded.png"/>
          <p:cNvPicPr>
            <a:picLocks noChangeAspect="1"/>
          </p:cNvPicPr>
          <p:nvPr/>
        </p:nvPicPr>
        <p:blipFill>
          <a:blip r:embed="rId12"/>
          <a:stretch>
            <a:fillRect/>
          </a:stretch>
        </p:blipFill>
        <p:spPr>
          <a:xfrm>
            <a:off x="3476482" y="4636037"/>
            <a:ext cx="278420" cy="278420"/>
          </a:xfrm>
          <a:prstGeom prst="rect">
            <a:avLst/>
          </a:prstGeom>
        </p:spPr>
      </p:pic>
      <p:pic>
        <p:nvPicPr>
          <p:cNvPr id="12" name="Image 10" descr="preencoded.png"/>
          <p:cNvPicPr>
            <a:picLocks noChangeAspect="1"/>
          </p:cNvPicPr>
          <p:nvPr/>
        </p:nvPicPr>
        <p:blipFill>
          <a:blip r:embed="rId13"/>
          <a:stretch>
            <a:fillRect/>
          </a:stretch>
        </p:blipFill>
        <p:spPr>
          <a:xfrm>
            <a:off x="3947331" y="4496827"/>
            <a:ext cx="1658051" cy="593963"/>
          </a:xfrm>
          <a:prstGeom prst="rect">
            <a:avLst/>
          </a:prstGeom>
        </p:spPr>
      </p:pic>
      <p:pic>
        <p:nvPicPr>
          <p:cNvPr id="13" name="Image 11" descr="preencoded.png"/>
          <p:cNvPicPr>
            <a:picLocks noChangeAspect="1"/>
          </p:cNvPicPr>
          <p:nvPr/>
        </p:nvPicPr>
        <p:blipFill>
          <a:blip r:embed="rId14"/>
          <a:stretch>
            <a:fillRect/>
          </a:stretch>
        </p:blipFill>
        <p:spPr>
          <a:xfrm>
            <a:off x="1626003" y="5369211"/>
            <a:ext cx="129929" cy="129929"/>
          </a:xfrm>
          <a:prstGeom prst="rect">
            <a:avLst/>
          </a:prstGeom>
        </p:spPr>
      </p:pic>
      <p:pic>
        <p:nvPicPr>
          <p:cNvPr id="14" name="Image 12" descr="preencoded.png"/>
          <p:cNvPicPr>
            <a:picLocks noChangeAspect="1"/>
          </p:cNvPicPr>
          <p:nvPr/>
        </p:nvPicPr>
        <p:blipFill>
          <a:blip r:embed="rId15"/>
          <a:stretch>
            <a:fillRect/>
          </a:stretch>
        </p:blipFill>
        <p:spPr>
          <a:xfrm>
            <a:off x="6125245" y="3828619"/>
            <a:ext cx="4276505" cy="1856135"/>
          </a:xfrm>
          <a:prstGeom prst="rect">
            <a:avLst/>
          </a:prstGeom>
        </p:spPr>
      </p:pic>
      <p:pic>
        <p:nvPicPr>
          <p:cNvPr id="15" name="Image 13" descr="preencoded.png"/>
          <p:cNvPicPr>
            <a:picLocks noChangeAspect="1"/>
          </p:cNvPicPr>
          <p:nvPr/>
        </p:nvPicPr>
        <p:blipFill>
          <a:blip r:embed="rId16"/>
          <a:stretch>
            <a:fillRect/>
          </a:stretch>
        </p:blipFill>
        <p:spPr>
          <a:xfrm>
            <a:off x="6273735" y="4023513"/>
            <a:ext cx="167052" cy="167052"/>
          </a:xfrm>
          <a:prstGeom prst="rect">
            <a:avLst/>
          </a:prstGeom>
        </p:spPr>
      </p:pic>
      <p:pic>
        <p:nvPicPr>
          <p:cNvPr id="16" name="Image 14" descr="preencoded.png"/>
          <p:cNvPicPr>
            <a:picLocks noChangeAspect="1"/>
          </p:cNvPicPr>
          <p:nvPr/>
        </p:nvPicPr>
        <p:blipFill>
          <a:blip r:embed="rId17"/>
          <a:stretch>
            <a:fillRect/>
          </a:stretch>
        </p:blipFill>
        <p:spPr>
          <a:xfrm>
            <a:off x="6273736" y="4496827"/>
            <a:ext cx="1658051" cy="593963"/>
          </a:xfrm>
          <a:prstGeom prst="rect">
            <a:avLst/>
          </a:prstGeom>
        </p:spPr>
      </p:pic>
      <p:pic>
        <p:nvPicPr>
          <p:cNvPr id="17" name="Image 15" descr="preencoded.png"/>
          <p:cNvPicPr>
            <a:picLocks noChangeAspect="1"/>
          </p:cNvPicPr>
          <p:nvPr/>
        </p:nvPicPr>
        <p:blipFill>
          <a:blip r:embed="rId12"/>
          <a:stretch>
            <a:fillRect/>
          </a:stretch>
        </p:blipFill>
        <p:spPr>
          <a:xfrm>
            <a:off x="8124215" y="4636037"/>
            <a:ext cx="278420" cy="278420"/>
          </a:xfrm>
          <a:prstGeom prst="rect">
            <a:avLst/>
          </a:prstGeom>
        </p:spPr>
      </p:pic>
      <p:pic>
        <p:nvPicPr>
          <p:cNvPr id="18" name="Image 16" descr="preencoded.png"/>
          <p:cNvPicPr>
            <a:picLocks noChangeAspect="1"/>
          </p:cNvPicPr>
          <p:nvPr/>
        </p:nvPicPr>
        <p:blipFill>
          <a:blip r:embed="rId18"/>
          <a:stretch>
            <a:fillRect/>
          </a:stretch>
        </p:blipFill>
        <p:spPr>
          <a:xfrm>
            <a:off x="8595064" y="4496827"/>
            <a:ext cx="1658051" cy="593963"/>
          </a:xfrm>
          <a:prstGeom prst="rect">
            <a:avLst/>
          </a:prstGeom>
        </p:spPr>
      </p:pic>
      <p:pic>
        <p:nvPicPr>
          <p:cNvPr id="19" name="Image 17" descr="preencoded.png"/>
          <p:cNvPicPr>
            <a:picLocks noChangeAspect="1"/>
          </p:cNvPicPr>
          <p:nvPr/>
        </p:nvPicPr>
        <p:blipFill>
          <a:blip r:embed="rId19"/>
          <a:stretch>
            <a:fillRect/>
          </a:stretch>
        </p:blipFill>
        <p:spPr>
          <a:xfrm>
            <a:off x="6273735" y="5369211"/>
            <a:ext cx="129929" cy="129929"/>
          </a:xfrm>
          <a:prstGeom prst="rect">
            <a:avLst/>
          </a:prstGeom>
        </p:spPr>
      </p:pic>
      <p:pic>
        <p:nvPicPr>
          <p:cNvPr id="20" name="Image 18" descr="preencoded.png"/>
          <p:cNvPicPr>
            <a:picLocks noChangeAspect="1"/>
          </p:cNvPicPr>
          <p:nvPr/>
        </p:nvPicPr>
        <p:blipFill>
          <a:blip r:embed="rId20"/>
          <a:stretch>
            <a:fillRect/>
          </a:stretch>
        </p:blipFill>
        <p:spPr>
          <a:xfrm>
            <a:off x="593963" y="5907490"/>
            <a:ext cx="10691336" cy="742454"/>
          </a:xfrm>
          <a:prstGeom prst="rect">
            <a:avLst/>
          </a:prstGeom>
        </p:spPr>
      </p:pic>
      <p:pic>
        <p:nvPicPr>
          <p:cNvPr id="21" name="Image 19" descr="preencoded.png"/>
          <p:cNvPicPr>
            <a:picLocks noChangeAspect="1"/>
          </p:cNvPicPr>
          <p:nvPr/>
        </p:nvPicPr>
        <p:blipFill>
          <a:blip r:embed="rId21"/>
          <a:stretch>
            <a:fillRect/>
          </a:stretch>
        </p:blipFill>
        <p:spPr>
          <a:xfrm>
            <a:off x="742454" y="6148787"/>
            <a:ext cx="139210" cy="259859"/>
          </a:xfrm>
          <a:prstGeom prst="rect">
            <a:avLst/>
          </a:prstGeom>
        </p:spPr>
      </p:pic>
      <p:sp>
        <p:nvSpPr>
          <p:cNvPr id="23" name="Text 1"/>
          <p:cNvSpPr/>
          <p:nvPr/>
        </p:nvSpPr>
        <p:spPr>
          <a:xfrm>
            <a:off x="1039435" y="1304275"/>
            <a:ext cx="857603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Correct Answer: </a:t>
            </a:r>
            <a:r>
              <a:rPr lang="en-US" sz="1461" b="1" dirty="0">
                <a:solidFill>
                  <a:srgbClr val="FF9900"/>
                </a:solidFill>
                <a:latin typeface="ui-sans-serif" pitchFamily="34" charset="0"/>
                <a:ea typeface="ui-sans-serif" pitchFamily="34" charset="-122"/>
                <a:cs typeface="ui-sans-serif" pitchFamily="34" charset="-120"/>
              </a:rPr>
              <a:t>C. The CIDR blocks of the two VPCs must not overlap.</a:t>
            </a:r>
            <a:endParaRPr lang="en-US" sz="1461" dirty="0"/>
          </a:p>
        </p:txBody>
      </p:sp>
      <p:sp>
        <p:nvSpPr>
          <p:cNvPr id="24" name="Text 2"/>
          <p:cNvSpPr/>
          <p:nvPr/>
        </p:nvSpPr>
        <p:spPr>
          <a:xfrm>
            <a:off x="593963" y="1935361"/>
            <a:ext cx="1069133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5" name="Text 3"/>
          <p:cNvSpPr/>
          <p:nvPr/>
        </p:nvSpPr>
        <p:spPr>
          <a:xfrm>
            <a:off x="593963" y="2306588"/>
            <a:ext cx="10691336" cy="668209"/>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AWS VPC Peering Connections require that the CIDR blocks of the two VPCs do not overlap to prevent routing conflicts. If VPCs with overlapping CIDR blocks were peered, it could lead to ambiguous routing decisions where AWS wouldn't know which VPC to route a specific IP address to.</a:t>
            </a:r>
            <a:endParaRPr lang="en-US" sz="1169" dirty="0"/>
          </a:p>
        </p:txBody>
      </p:sp>
      <p:sp>
        <p:nvSpPr>
          <p:cNvPr id="26" name="Text 4"/>
          <p:cNvSpPr/>
          <p:nvPr/>
        </p:nvSpPr>
        <p:spPr>
          <a:xfrm>
            <a:off x="593963" y="3086165"/>
            <a:ext cx="10691336"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While peering can occur within the same region or different regions, and an Internet Gateway or NAT Gateway might be present for other purposes, they are not mandatory for the peering connection itself.</a:t>
            </a:r>
            <a:endParaRPr lang="en-US" sz="1169" dirty="0"/>
          </a:p>
        </p:txBody>
      </p:sp>
      <p:sp>
        <p:nvSpPr>
          <p:cNvPr id="27" name="Text 5"/>
          <p:cNvSpPr/>
          <p:nvPr/>
        </p:nvSpPr>
        <p:spPr>
          <a:xfrm>
            <a:off x="1867301" y="3977109"/>
            <a:ext cx="477542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Non-overlapping CIDR Blocks (Valid)</a:t>
            </a:r>
            <a:endParaRPr lang="en-US" sz="1315" dirty="0"/>
          </a:p>
        </p:txBody>
      </p:sp>
      <p:sp>
        <p:nvSpPr>
          <p:cNvPr id="28" name="Text 6"/>
          <p:cNvSpPr/>
          <p:nvPr/>
        </p:nvSpPr>
        <p:spPr>
          <a:xfrm>
            <a:off x="1759413" y="4496827"/>
            <a:ext cx="1989661" cy="593963"/>
          </a:xfrm>
          <a:prstGeom prst="rect">
            <a:avLst/>
          </a:prstGeom>
          <a:noFill/>
          <a:ln/>
        </p:spPr>
        <p:txBody>
          <a:bodyPr vert="horz" wrap="square" lIns="0" tIns="0" rIns="0" bIns="0" rtlCol="0" anchor="t"/>
          <a:lstStyle/>
          <a:p>
            <a:pPr>
              <a:lnSpc>
                <a:spcPts val="1754"/>
              </a:lnSpc>
            </a:pPr>
            <a:r>
              <a:rPr lang="en-US" sz="1169" dirty="0">
                <a:solidFill>
                  <a:srgbClr val="1E40AF"/>
                </a:solidFill>
                <a:latin typeface="ui-sans-serif" pitchFamily="34" charset="0"/>
                <a:ea typeface="ui-sans-serif" pitchFamily="34" charset="-122"/>
                <a:cs typeface="ui-sans-serif" pitchFamily="34" charset="-120"/>
              </a:rPr>
              <a:t>VPC A: 10.0.0.0/16</a:t>
            </a:r>
            <a:endParaRPr lang="en-US" sz="1169" dirty="0"/>
          </a:p>
        </p:txBody>
      </p:sp>
      <p:sp>
        <p:nvSpPr>
          <p:cNvPr id="29" name="Text 7"/>
          <p:cNvSpPr/>
          <p:nvPr/>
        </p:nvSpPr>
        <p:spPr>
          <a:xfrm>
            <a:off x="3984744" y="4496827"/>
            <a:ext cx="1989661" cy="593963"/>
          </a:xfrm>
          <a:prstGeom prst="rect">
            <a:avLst/>
          </a:prstGeom>
          <a:noFill/>
          <a:ln/>
        </p:spPr>
        <p:txBody>
          <a:bodyPr vert="horz" wrap="square" lIns="0" tIns="0" rIns="0" bIns="0" rtlCol="0" anchor="t"/>
          <a:lstStyle/>
          <a:p>
            <a:pPr>
              <a:lnSpc>
                <a:spcPts val="1754"/>
              </a:lnSpc>
            </a:pPr>
            <a:r>
              <a:rPr lang="en-US" sz="1169" dirty="0">
                <a:solidFill>
                  <a:srgbClr val="9A3412"/>
                </a:solidFill>
                <a:latin typeface="ui-sans-serif" pitchFamily="34" charset="0"/>
                <a:ea typeface="ui-sans-serif" pitchFamily="34" charset="-122"/>
                <a:cs typeface="ui-sans-serif" pitchFamily="34" charset="-120"/>
              </a:rPr>
              <a:t>VPC B: 172.16.0.0/12</a:t>
            </a:r>
            <a:endParaRPr lang="en-US" sz="1169" dirty="0"/>
          </a:p>
        </p:txBody>
      </p:sp>
      <p:sp>
        <p:nvSpPr>
          <p:cNvPr id="30" name="Text 8"/>
          <p:cNvSpPr/>
          <p:nvPr/>
        </p:nvSpPr>
        <p:spPr>
          <a:xfrm>
            <a:off x="1793055" y="5350649"/>
            <a:ext cx="4775428"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Different address spaces can be peered successfully</a:t>
            </a:r>
            <a:endParaRPr lang="en-US" sz="1023" dirty="0"/>
          </a:p>
        </p:txBody>
      </p:sp>
      <p:sp>
        <p:nvSpPr>
          <p:cNvPr id="31" name="Text 9"/>
          <p:cNvSpPr/>
          <p:nvPr/>
        </p:nvSpPr>
        <p:spPr>
          <a:xfrm>
            <a:off x="6515033" y="3977109"/>
            <a:ext cx="4775428"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Overlapping CIDR Blocks (Invalid)</a:t>
            </a:r>
            <a:endParaRPr lang="en-US" sz="1315" dirty="0"/>
          </a:p>
        </p:txBody>
      </p:sp>
      <p:sp>
        <p:nvSpPr>
          <p:cNvPr id="32" name="Text 10"/>
          <p:cNvSpPr/>
          <p:nvPr/>
        </p:nvSpPr>
        <p:spPr>
          <a:xfrm>
            <a:off x="6407145" y="4496827"/>
            <a:ext cx="1989661" cy="593963"/>
          </a:xfrm>
          <a:prstGeom prst="rect">
            <a:avLst/>
          </a:prstGeom>
          <a:noFill/>
          <a:ln/>
        </p:spPr>
        <p:txBody>
          <a:bodyPr vert="horz" wrap="square" lIns="0" tIns="0" rIns="0" bIns="0" rtlCol="0" anchor="t"/>
          <a:lstStyle/>
          <a:p>
            <a:pPr>
              <a:lnSpc>
                <a:spcPts val="1754"/>
              </a:lnSpc>
            </a:pPr>
            <a:r>
              <a:rPr lang="en-US" sz="1169" dirty="0">
                <a:solidFill>
                  <a:srgbClr val="1E40AF"/>
                </a:solidFill>
                <a:latin typeface="ui-sans-serif" pitchFamily="34" charset="0"/>
                <a:ea typeface="ui-sans-serif" pitchFamily="34" charset="-122"/>
                <a:cs typeface="ui-sans-serif" pitchFamily="34" charset="-120"/>
              </a:rPr>
              <a:t>VPC A: 10.0.0.0/16</a:t>
            </a:r>
            <a:endParaRPr lang="en-US" sz="1169" dirty="0"/>
          </a:p>
        </p:txBody>
      </p:sp>
      <p:sp>
        <p:nvSpPr>
          <p:cNvPr id="33" name="Text 11"/>
          <p:cNvSpPr/>
          <p:nvPr/>
        </p:nvSpPr>
        <p:spPr>
          <a:xfrm>
            <a:off x="8679750" y="4496827"/>
            <a:ext cx="1989661" cy="593963"/>
          </a:xfrm>
          <a:prstGeom prst="rect">
            <a:avLst/>
          </a:prstGeom>
          <a:noFill/>
          <a:ln/>
        </p:spPr>
        <p:txBody>
          <a:bodyPr vert="horz" wrap="square" lIns="0" tIns="0" rIns="0" bIns="0" rtlCol="0" anchor="t"/>
          <a:lstStyle/>
          <a:p>
            <a:pPr>
              <a:lnSpc>
                <a:spcPts val="1754"/>
              </a:lnSpc>
            </a:pPr>
            <a:r>
              <a:rPr lang="en-US" sz="1169" dirty="0">
                <a:solidFill>
                  <a:srgbClr val="9A3412"/>
                </a:solidFill>
                <a:latin typeface="ui-sans-serif" pitchFamily="34" charset="0"/>
                <a:ea typeface="ui-sans-serif" pitchFamily="34" charset="-122"/>
                <a:cs typeface="ui-sans-serif" pitchFamily="34" charset="-120"/>
              </a:rPr>
              <a:t>VPC B: 10.0.10.0/24</a:t>
            </a:r>
            <a:endParaRPr lang="en-US" sz="1169" dirty="0"/>
          </a:p>
        </p:txBody>
      </p:sp>
      <p:sp>
        <p:nvSpPr>
          <p:cNvPr id="34" name="Text 12"/>
          <p:cNvSpPr/>
          <p:nvPr/>
        </p:nvSpPr>
        <p:spPr>
          <a:xfrm>
            <a:off x="6440788" y="5350649"/>
            <a:ext cx="4775428"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Same IP address ranges cannot be peered</a:t>
            </a:r>
            <a:endParaRPr lang="en-US" sz="1023" dirty="0"/>
          </a:p>
        </p:txBody>
      </p:sp>
      <p:sp>
        <p:nvSpPr>
          <p:cNvPr id="35" name="Text 13"/>
          <p:cNvSpPr/>
          <p:nvPr/>
        </p:nvSpPr>
        <p:spPr>
          <a:xfrm>
            <a:off x="993033" y="6055981"/>
            <a:ext cx="10143776" cy="44547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Key Takeaway:</a:t>
            </a:r>
            <a:r>
              <a:rPr lang="en-US" sz="1169" dirty="0">
                <a:solidFill>
                  <a:srgbClr val="374151"/>
                </a:solidFill>
                <a:latin typeface="ui-sans-serif" pitchFamily="34" charset="0"/>
                <a:ea typeface="ui-sans-serif" pitchFamily="34" charset="-122"/>
                <a:cs typeface="ui-sans-serif" pitchFamily="34" charset="-120"/>
              </a:rPr>
              <a:t> When planning VPC peering connections, ensure that the CIDR blocks of the two VPCs do not overlap to avoid routing conflicts.</a:t>
            </a:r>
            <a:endParaRPr lang="en-US" sz="1169" dirty="0"/>
          </a:p>
        </p:txBody>
      </p:sp>
    </p:spTree>
    <p:extLst>
      <p:ext uri="{BB962C8B-B14F-4D97-AF65-F5344CB8AC3E}">
        <p14:creationId xmlns:p14="http://schemas.microsoft.com/office/powerpoint/2010/main" val="27758884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749748"/>
            <a:ext cx="5234300" cy="1039435"/>
          </a:xfrm>
          <a:prstGeom prst="rect">
            <a:avLst/>
          </a:prstGeom>
        </p:spPr>
      </p:pic>
      <p:pic>
        <p:nvPicPr>
          <p:cNvPr id="7" name="Image 5" descr="preencoded.png"/>
          <p:cNvPicPr>
            <a:picLocks noChangeAspect="1"/>
          </p:cNvPicPr>
          <p:nvPr/>
        </p:nvPicPr>
        <p:blipFill>
          <a:blip r:embed="rId8"/>
          <a:stretch>
            <a:fillRect/>
          </a:stretch>
        </p:blipFill>
        <p:spPr>
          <a:xfrm>
            <a:off x="742453" y="1898238"/>
            <a:ext cx="296982" cy="296982"/>
          </a:xfrm>
          <a:prstGeom prst="rect">
            <a:avLst/>
          </a:prstGeom>
        </p:spPr>
      </p:pic>
      <p:pic>
        <p:nvPicPr>
          <p:cNvPr id="8" name="Image 6" descr="preencoded.png"/>
          <p:cNvPicPr>
            <a:picLocks noChangeAspect="1"/>
          </p:cNvPicPr>
          <p:nvPr/>
        </p:nvPicPr>
        <p:blipFill>
          <a:blip r:embed="rId9"/>
          <a:stretch>
            <a:fillRect/>
          </a:stretch>
        </p:blipFill>
        <p:spPr>
          <a:xfrm>
            <a:off x="1150804" y="2473640"/>
            <a:ext cx="129929" cy="129929"/>
          </a:xfrm>
          <a:prstGeom prst="rect">
            <a:avLst/>
          </a:prstGeom>
        </p:spPr>
      </p:pic>
      <p:pic>
        <p:nvPicPr>
          <p:cNvPr id="9" name="Image 7" descr="preencoded.png"/>
          <p:cNvPicPr>
            <a:picLocks noChangeAspect="1"/>
          </p:cNvPicPr>
          <p:nvPr/>
        </p:nvPicPr>
        <p:blipFill>
          <a:blip r:embed="rId7"/>
          <a:stretch>
            <a:fillRect/>
          </a:stretch>
        </p:blipFill>
        <p:spPr>
          <a:xfrm>
            <a:off x="6050999" y="1749748"/>
            <a:ext cx="5234300" cy="1039435"/>
          </a:xfrm>
          <a:prstGeom prst="rect">
            <a:avLst/>
          </a:prstGeom>
        </p:spPr>
      </p:pic>
      <p:pic>
        <p:nvPicPr>
          <p:cNvPr id="10" name="Image 8" descr="preencoded.png"/>
          <p:cNvPicPr>
            <a:picLocks noChangeAspect="1"/>
          </p:cNvPicPr>
          <p:nvPr/>
        </p:nvPicPr>
        <p:blipFill>
          <a:blip r:embed="rId10"/>
          <a:stretch>
            <a:fillRect/>
          </a:stretch>
        </p:blipFill>
        <p:spPr>
          <a:xfrm>
            <a:off x="6199490" y="1898238"/>
            <a:ext cx="296982" cy="296982"/>
          </a:xfrm>
          <a:prstGeom prst="rect">
            <a:avLst/>
          </a:prstGeom>
        </p:spPr>
      </p:pic>
      <p:pic>
        <p:nvPicPr>
          <p:cNvPr id="11" name="Image 9" descr="preencoded.png"/>
          <p:cNvPicPr>
            <a:picLocks noChangeAspect="1"/>
          </p:cNvPicPr>
          <p:nvPr/>
        </p:nvPicPr>
        <p:blipFill>
          <a:blip r:embed="rId11"/>
          <a:stretch>
            <a:fillRect/>
          </a:stretch>
        </p:blipFill>
        <p:spPr>
          <a:xfrm>
            <a:off x="6607840" y="2473640"/>
            <a:ext cx="129929" cy="129929"/>
          </a:xfrm>
          <a:prstGeom prst="rect">
            <a:avLst/>
          </a:prstGeom>
        </p:spPr>
      </p:pic>
      <p:pic>
        <p:nvPicPr>
          <p:cNvPr id="12" name="Image 10" descr="preencoded.png"/>
          <p:cNvPicPr>
            <a:picLocks noChangeAspect="1"/>
          </p:cNvPicPr>
          <p:nvPr/>
        </p:nvPicPr>
        <p:blipFill>
          <a:blip r:embed="rId12"/>
          <a:stretch>
            <a:fillRect/>
          </a:stretch>
        </p:blipFill>
        <p:spPr>
          <a:xfrm>
            <a:off x="593963" y="3011920"/>
            <a:ext cx="5234300" cy="1039435"/>
          </a:xfrm>
          <a:prstGeom prst="rect">
            <a:avLst/>
          </a:prstGeom>
        </p:spPr>
      </p:pic>
      <p:pic>
        <p:nvPicPr>
          <p:cNvPr id="13" name="Image 11" descr="preencoded.png"/>
          <p:cNvPicPr>
            <a:picLocks noChangeAspect="1"/>
          </p:cNvPicPr>
          <p:nvPr/>
        </p:nvPicPr>
        <p:blipFill>
          <a:blip r:embed="rId13"/>
          <a:stretch>
            <a:fillRect/>
          </a:stretch>
        </p:blipFill>
        <p:spPr>
          <a:xfrm>
            <a:off x="742453" y="3160410"/>
            <a:ext cx="296982" cy="296982"/>
          </a:xfrm>
          <a:prstGeom prst="rect">
            <a:avLst/>
          </a:prstGeom>
        </p:spPr>
      </p:pic>
      <p:pic>
        <p:nvPicPr>
          <p:cNvPr id="14" name="Image 12" descr="preencoded.png"/>
          <p:cNvPicPr>
            <a:picLocks noChangeAspect="1"/>
          </p:cNvPicPr>
          <p:nvPr/>
        </p:nvPicPr>
        <p:blipFill>
          <a:blip r:embed="rId14"/>
          <a:stretch>
            <a:fillRect/>
          </a:stretch>
        </p:blipFill>
        <p:spPr>
          <a:xfrm>
            <a:off x="1150804" y="3735812"/>
            <a:ext cx="129929" cy="129929"/>
          </a:xfrm>
          <a:prstGeom prst="rect">
            <a:avLst/>
          </a:prstGeom>
        </p:spPr>
      </p:pic>
      <p:pic>
        <p:nvPicPr>
          <p:cNvPr id="15" name="Image 13" descr="preencoded.png"/>
          <p:cNvPicPr>
            <a:picLocks noChangeAspect="1"/>
          </p:cNvPicPr>
          <p:nvPr/>
        </p:nvPicPr>
        <p:blipFill>
          <a:blip r:embed="rId12"/>
          <a:stretch>
            <a:fillRect/>
          </a:stretch>
        </p:blipFill>
        <p:spPr>
          <a:xfrm>
            <a:off x="6050999" y="3011920"/>
            <a:ext cx="5234300" cy="1039435"/>
          </a:xfrm>
          <a:prstGeom prst="rect">
            <a:avLst/>
          </a:prstGeom>
        </p:spPr>
      </p:pic>
      <p:pic>
        <p:nvPicPr>
          <p:cNvPr id="16" name="Image 14" descr="preencoded.png"/>
          <p:cNvPicPr>
            <a:picLocks noChangeAspect="1"/>
          </p:cNvPicPr>
          <p:nvPr/>
        </p:nvPicPr>
        <p:blipFill>
          <a:blip r:embed="rId15"/>
          <a:stretch>
            <a:fillRect/>
          </a:stretch>
        </p:blipFill>
        <p:spPr>
          <a:xfrm>
            <a:off x="6199490" y="3160410"/>
            <a:ext cx="296982" cy="296982"/>
          </a:xfrm>
          <a:prstGeom prst="rect">
            <a:avLst/>
          </a:prstGeom>
        </p:spPr>
      </p:pic>
      <p:pic>
        <p:nvPicPr>
          <p:cNvPr id="17" name="Image 15" descr="preencoded.png"/>
          <p:cNvPicPr>
            <a:picLocks noChangeAspect="1"/>
          </p:cNvPicPr>
          <p:nvPr/>
        </p:nvPicPr>
        <p:blipFill>
          <a:blip r:embed="rId16"/>
          <a:stretch>
            <a:fillRect/>
          </a:stretch>
        </p:blipFill>
        <p:spPr>
          <a:xfrm>
            <a:off x="6607840" y="3735812"/>
            <a:ext cx="129929" cy="129929"/>
          </a:xfrm>
          <a:prstGeom prst="rect">
            <a:avLst/>
          </a:prstGeom>
        </p:spPr>
      </p:pic>
      <p:pic>
        <p:nvPicPr>
          <p:cNvPr id="18" name="Image 16" descr="preencoded.png"/>
          <p:cNvPicPr>
            <a:picLocks noChangeAspect="1"/>
          </p:cNvPicPr>
          <p:nvPr/>
        </p:nvPicPr>
        <p:blipFill>
          <a:blip r:embed="rId17"/>
          <a:stretch>
            <a:fillRect/>
          </a:stretch>
        </p:blipFill>
        <p:spPr>
          <a:xfrm>
            <a:off x="1484907" y="5202158"/>
            <a:ext cx="2375853" cy="1113681"/>
          </a:xfrm>
          <a:prstGeom prst="rect">
            <a:avLst/>
          </a:prstGeom>
        </p:spPr>
      </p:pic>
      <p:pic>
        <p:nvPicPr>
          <p:cNvPr id="19" name="Image 17" descr="preencoded.png"/>
          <p:cNvPicPr>
            <a:picLocks noChangeAspect="1"/>
          </p:cNvPicPr>
          <p:nvPr/>
        </p:nvPicPr>
        <p:blipFill>
          <a:blip r:embed="rId18"/>
          <a:stretch>
            <a:fillRect/>
          </a:stretch>
        </p:blipFill>
        <p:spPr>
          <a:xfrm>
            <a:off x="2487220" y="5313526"/>
            <a:ext cx="371227" cy="371227"/>
          </a:xfrm>
          <a:prstGeom prst="rect">
            <a:avLst/>
          </a:prstGeom>
        </p:spPr>
      </p:pic>
      <p:pic>
        <p:nvPicPr>
          <p:cNvPr id="20" name="Image 18" descr="preencoded.png"/>
          <p:cNvPicPr>
            <a:picLocks noChangeAspect="1"/>
          </p:cNvPicPr>
          <p:nvPr/>
        </p:nvPicPr>
        <p:blipFill>
          <a:blip r:embed="rId19"/>
          <a:stretch>
            <a:fillRect/>
          </a:stretch>
        </p:blipFill>
        <p:spPr>
          <a:xfrm>
            <a:off x="2603230" y="5424894"/>
            <a:ext cx="139210" cy="148491"/>
          </a:xfrm>
          <a:prstGeom prst="rect">
            <a:avLst/>
          </a:prstGeom>
        </p:spPr>
      </p:pic>
      <p:pic>
        <p:nvPicPr>
          <p:cNvPr id="21" name="Image 19" descr="preencoded.png"/>
          <p:cNvPicPr>
            <a:picLocks noChangeAspect="1"/>
          </p:cNvPicPr>
          <p:nvPr/>
        </p:nvPicPr>
        <p:blipFill>
          <a:blip r:embed="rId20"/>
          <a:stretch>
            <a:fillRect/>
          </a:stretch>
        </p:blipFill>
        <p:spPr>
          <a:xfrm>
            <a:off x="4009251" y="5749718"/>
            <a:ext cx="593963" cy="18561"/>
          </a:xfrm>
          <a:prstGeom prst="rect">
            <a:avLst/>
          </a:prstGeom>
        </p:spPr>
      </p:pic>
      <p:pic>
        <p:nvPicPr>
          <p:cNvPr id="22" name="Image 20" descr="preencoded.png"/>
          <p:cNvPicPr>
            <a:picLocks noChangeAspect="1"/>
          </p:cNvPicPr>
          <p:nvPr/>
        </p:nvPicPr>
        <p:blipFill>
          <a:blip r:embed="rId21"/>
          <a:stretch>
            <a:fillRect/>
          </a:stretch>
        </p:blipFill>
        <p:spPr>
          <a:xfrm>
            <a:off x="4751705" y="5313526"/>
            <a:ext cx="2375853" cy="890945"/>
          </a:xfrm>
          <a:prstGeom prst="rect">
            <a:avLst/>
          </a:prstGeom>
        </p:spPr>
      </p:pic>
      <p:pic>
        <p:nvPicPr>
          <p:cNvPr id="23" name="Image 21" descr="preencoded.png"/>
          <p:cNvPicPr>
            <a:picLocks noChangeAspect="1"/>
          </p:cNvPicPr>
          <p:nvPr/>
        </p:nvPicPr>
        <p:blipFill>
          <a:blip r:embed="rId22"/>
          <a:stretch>
            <a:fillRect/>
          </a:stretch>
        </p:blipFill>
        <p:spPr>
          <a:xfrm>
            <a:off x="5754018" y="5424895"/>
            <a:ext cx="371227" cy="371227"/>
          </a:xfrm>
          <a:prstGeom prst="rect">
            <a:avLst/>
          </a:prstGeom>
        </p:spPr>
      </p:pic>
      <p:pic>
        <p:nvPicPr>
          <p:cNvPr id="24" name="Image 22" descr="preencoded.png"/>
          <p:cNvPicPr>
            <a:picLocks noChangeAspect="1"/>
          </p:cNvPicPr>
          <p:nvPr/>
        </p:nvPicPr>
        <p:blipFill>
          <a:blip r:embed="rId23"/>
          <a:stretch>
            <a:fillRect/>
          </a:stretch>
        </p:blipFill>
        <p:spPr>
          <a:xfrm>
            <a:off x="5874667" y="5536263"/>
            <a:ext cx="129929" cy="148491"/>
          </a:xfrm>
          <a:prstGeom prst="rect">
            <a:avLst/>
          </a:prstGeom>
        </p:spPr>
      </p:pic>
      <p:pic>
        <p:nvPicPr>
          <p:cNvPr id="25" name="Image 23" descr="preencoded.png"/>
          <p:cNvPicPr>
            <a:picLocks noChangeAspect="1"/>
          </p:cNvPicPr>
          <p:nvPr/>
        </p:nvPicPr>
        <p:blipFill>
          <a:blip r:embed="rId24"/>
          <a:stretch>
            <a:fillRect/>
          </a:stretch>
        </p:blipFill>
        <p:spPr>
          <a:xfrm>
            <a:off x="7276048" y="5749718"/>
            <a:ext cx="593963" cy="18561"/>
          </a:xfrm>
          <a:prstGeom prst="rect">
            <a:avLst/>
          </a:prstGeom>
        </p:spPr>
      </p:pic>
      <p:pic>
        <p:nvPicPr>
          <p:cNvPr id="26" name="Image 24" descr="preencoded.png"/>
          <p:cNvPicPr>
            <a:picLocks noChangeAspect="1"/>
          </p:cNvPicPr>
          <p:nvPr/>
        </p:nvPicPr>
        <p:blipFill>
          <a:blip r:embed="rId25"/>
          <a:stretch>
            <a:fillRect/>
          </a:stretch>
        </p:blipFill>
        <p:spPr>
          <a:xfrm>
            <a:off x="8018502" y="5313526"/>
            <a:ext cx="2375853" cy="890945"/>
          </a:xfrm>
          <a:prstGeom prst="rect">
            <a:avLst/>
          </a:prstGeom>
        </p:spPr>
      </p:pic>
      <p:pic>
        <p:nvPicPr>
          <p:cNvPr id="27" name="Image 25" descr="preencoded.png"/>
          <p:cNvPicPr>
            <a:picLocks noChangeAspect="1"/>
          </p:cNvPicPr>
          <p:nvPr/>
        </p:nvPicPr>
        <p:blipFill>
          <a:blip r:embed="rId26"/>
          <a:stretch>
            <a:fillRect/>
          </a:stretch>
        </p:blipFill>
        <p:spPr>
          <a:xfrm>
            <a:off x="9020815" y="5424895"/>
            <a:ext cx="371227" cy="371227"/>
          </a:xfrm>
          <a:prstGeom prst="rect">
            <a:avLst/>
          </a:prstGeom>
        </p:spPr>
      </p:pic>
      <p:pic>
        <p:nvPicPr>
          <p:cNvPr id="28" name="Image 26" descr="preencoded.png"/>
          <p:cNvPicPr>
            <a:picLocks noChangeAspect="1"/>
          </p:cNvPicPr>
          <p:nvPr/>
        </p:nvPicPr>
        <p:blipFill>
          <a:blip r:embed="rId27"/>
          <a:stretch>
            <a:fillRect/>
          </a:stretch>
        </p:blipFill>
        <p:spPr>
          <a:xfrm>
            <a:off x="9132183" y="5536263"/>
            <a:ext cx="148491" cy="148491"/>
          </a:xfrm>
          <a:prstGeom prst="rect">
            <a:avLst/>
          </a:prstGeom>
        </p:spPr>
      </p:pic>
      <p:sp>
        <p:nvSpPr>
          <p:cNvPr id="30" name="Text 0"/>
          <p:cNvSpPr/>
          <p:nvPr/>
        </p:nvSpPr>
        <p:spPr>
          <a:xfrm>
            <a:off x="816700" y="469015"/>
            <a:ext cx="8009453"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31" name="Text 1"/>
          <p:cNvSpPr/>
          <p:nvPr/>
        </p:nvSpPr>
        <p:spPr>
          <a:xfrm>
            <a:off x="593963" y="1230030"/>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What is the correct sequence of steps to establish an AWS VPC Peering Connection?</a:t>
            </a:r>
            <a:endParaRPr lang="en-US" sz="1754" dirty="0"/>
          </a:p>
        </p:txBody>
      </p:sp>
      <p:sp>
        <p:nvSpPr>
          <p:cNvPr id="32" name="Text 2"/>
          <p:cNvSpPr/>
          <p:nvPr/>
        </p:nvSpPr>
        <p:spPr>
          <a:xfrm>
            <a:off x="833375"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33" name="Text 3"/>
          <p:cNvSpPr/>
          <p:nvPr/>
        </p:nvSpPr>
        <p:spPr>
          <a:xfrm>
            <a:off x="1150803" y="1898238"/>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Accept the request, update route tables, create the peering connection</a:t>
            </a:r>
            <a:endParaRPr lang="en-US" sz="1315" dirty="0"/>
          </a:p>
        </p:txBody>
      </p:sp>
      <p:sp>
        <p:nvSpPr>
          <p:cNvPr id="34" name="Text 4"/>
          <p:cNvSpPr/>
          <p:nvPr/>
        </p:nvSpPr>
        <p:spPr>
          <a:xfrm>
            <a:off x="1354978" y="2455079"/>
            <a:ext cx="452896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Wrong order of operations</a:t>
            </a:r>
            <a:endParaRPr lang="en-US" sz="1023" dirty="0"/>
          </a:p>
        </p:txBody>
      </p:sp>
      <p:sp>
        <p:nvSpPr>
          <p:cNvPr id="35" name="Text 5"/>
          <p:cNvSpPr/>
          <p:nvPr/>
        </p:nvSpPr>
        <p:spPr>
          <a:xfrm>
            <a:off x="6291281" y="18982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36" name="Text 6"/>
          <p:cNvSpPr/>
          <p:nvPr/>
        </p:nvSpPr>
        <p:spPr>
          <a:xfrm>
            <a:off x="6607839" y="1898238"/>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Create the peering connection, update security groups, accept the request</a:t>
            </a:r>
            <a:endParaRPr lang="en-US" sz="1315" dirty="0"/>
          </a:p>
        </p:txBody>
      </p:sp>
      <p:sp>
        <p:nvSpPr>
          <p:cNvPr id="37" name="Text 7"/>
          <p:cNvSpPr/>
          <p:nvPr/>
        </p:nvSpPr>
        <p:spPr>
          <a:xfrm>
            <a:off x="6812014" y="2455079"/>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Security groups are not the primary focus</a:t>
            </a:r>
            <a:endParaRPr lang="en-US" sz="1023" dirty="0"/>
          </a:p>
        </p:txBody>
      </p:sp>
      <p:sp>
        <p:nvSpPr>
          <p:cNvPr id="38" name="Text 8"/>
          <p:cNvSpPr/>
          <p:nvPr/>
        </p:nvSpPr>
        <p:spPr>
          <a:xfrm>
            <a:off x="836421" y="316041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9" name="Text 9"/>
          <p:cNvSpPr/>
          <p:nvPr/>
        </p:nvSpPr>
        <p:spPr>
          <a:xfrm>
            <a:off x="1150803" y="3160410"/>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Create the peering connection, accept the request, update route tables</a:t>
            </a:r>
            <a:endParaRPr lang="en-US" sz="1315" dirty="0"/>
          </a:p>
        </p:txBody>
      </p:sp>
      <p:sp>
        <p:nvSpPr>
          <p:cNvPr id="40" name="Text 10"/>
          <p:cNvSpPr/>
          <p:nvPr/>
        </p:nvSpPr>
        <p:spPr>
          <a:xfrm>
            <a:off x="1354978" y="3717251"/>
            <a:ext cx="452896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Correct sequence</a:t>
            </a:r>
            <a:endParaRPr lang="en-US" sz="1023" dirty="0"/>
          </a:p>
        </p:txBody>
      </p:sp>
      <p:sp>
        <p:nvSpPr>
          <p:cNvPr id="41" name="Text 11"/>
          <p:cNvSpPr/>
          <p:nvPr/>
        </p:nvSpPr>
        <p:spPr>
          <a:xfrm>
            <a:off x="6286351" y="316041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42" name="Text 12"/>
          <p:cNvSpPr/>
          <p:nvPr/>
        </p:nvSpPr>
        <p:spPr>
          <a:xfrm>
            <a:off x="6607839" y="3160410"/>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Update route tables, create the peering connection, accept the request</a:t>
            </a:r>
            <a:endParaRPr lang="en-US" sz="1315" dirty="0"/>
          </a:p>
        </p:txBody>
      </p:sp>
      <p:sp>
        <p:nvSpPr>
          <p:cNvPr id="43" name="Text 13"/>
          <p:cNvSpPr/>
          <p:nvPr/>
        </p:nvSpPr>
        <p:spPr>
          <a:xfrm>
            <a:off x="6812014" y="3717251"/>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Route tables need to be updated after acceptance</a:t>
            </a:r>
            <a:endParaRPr lang="en-US" sz="1023" dirty="0"/>
          </a:p>
        </p:txBody>
      </p:sp>
      <p:sp>
        <p:nvSpPr>
          <p:cNvPr id="44" name="Text 14"/>
          <p:cNvSpPr/>
          <p:nvPr/>
        </p:nvSpPr>
        <p:spPr>
          <a:xfrm>
            <a:off x="1596276" y="5758999"/>
            <a:ext cx="2153116" cy="445472"/>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1. Create Peering Connection</a:t>
            </a:r>
            <a:endParaRPr lang="en-US" sz="1169" dirty="0"/>
          </a:p>
        </p:txBody>
      </p:sp>
      <p:sp>
        <p:nvSpPr>
          <p:cNvPr id="45" name="Text 15"/>
          <p:cNvSpPr/>
          <p:nvPr/>
        </p:nvSpPr>
        <p:spPr>
          <a:xfrm>
            <a:off x="5132387" y="5870367"/>
            <a:ext cx="1614489"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2. Accept Request</a:t>
            </a:r>
            <a:endParaRPr lang="en-US" sz="1169" dirty="0"/>
          </a:p>
        </p:txBody>
      </p:sp>
      <p:sp>
        <p:nvSpPr>
          <p:cNvPr id="46" name="Text 16"/>
          <p:cNvSpPr/>
          <p:nvPr/>
        </p:nvSpPr>
        <p:spPr>
          <a:xfrm>
            <a:off x="8178361" y="5870367"/>
            <a:ext cx="2056134"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3. Update Route Tables</a:t>
            </a:r>
            <a:endParaRPr lang="en-US" sz="1169" dirty="0"/>
          </a:p>
        </p:txBody>
      </p:sp>
    </p:spTree>
    <p:extLst>
      <p:ext uri="{BB962C8B-B14F-4D97-AF65-F5344CB8AC3E}">
        <p14:creationId xmlns:p14="http://schemas.microsoft.com/office/powerpoint/2010/main" val="1591158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700647"/>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6700647"/>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155785"/>
            <a:ext cx="10691336" cy="556840"/>
          </a:xfrm>
          <a:prstGeom prst="rect">
            <a:avLst/>
          </a:prstGeom>
        </p:spPr>
      </p:pic>
      <p:pic>
        <p:nvPicPr>
          <p:cNvPr id="7" name="Image 5" descr="preencoded.png"/>
          <p:cNvPicPr>
            <a:picLocks noChangeAspect="1"/>
          </p:cNvPicPr>
          <p:nvPr/>
        </p:nvPicPr>
        <p:blipFill>
          <a:blip r:embed="rId8"/>
          <a:stretch>
            <a:fillRect/>
          </a:stretch>
        </p:blipFill>
        <p:spPr>
          <a:xfrm>
            <a:off x="742454" y="1304275"/>
            <a:ext cx="185613" cy="259859"/>
          </a:xfrm>
          <a:prstGeom prst="rect">
            <a:avLst/>
          </a:prstGeom>
        </p:spPr>
      </p:pic>
      <p:pic>
        <p:nvPicPr>
          <p:cNvPr id="8" name="Image 6" descr="preencoded.png"/>
          <p:cNvPicPr>
            <a:picLocks noChangeAspect="1"/>
          </p:cNvPicPr>
          <p:nvPr/>
        </p:nvPicPr>
        <p:blipFill>
          <a:blip r:embed="rId9"/>
          <a:stretch>
            <a:fillRect/>
          </a:stretch>
        </p:blipFill>
        <p:spPr>
          <a:xfrm>
            <a:off x="593963" y="1935361"/>
            <a:ext cx="2672834" cy="1930380"/>
          </a:xfrm>
          <a:prstGeom prst="rect">
            <a:avLst/>
          </a:prstGeom>
        </p:spPr>
      </p:pic>
      <p:pic>
        <p:nvPicPr>
          <p:cNvPr id="9" name="Image 7" descr="preencoded.png"/>
          <p:cNvPicPr>
            <a:picLocks noChangeAspect="1"/>
          </p:cNvPicPr>
          <p:nvPr/>
        </p:nvPicPr>
        <p:blipFill>
          <a:blip r:embed="rId10"/>
          <a:stretch>
            <a:fillRect/>
          </a:stretch>
        </p:blipFill>
        <p:spPr>
          <a:xfrm>
            <a:off x="779576" y="2232343"/>
            <a:ext cx="230422" cy="296982"/>
          </a:xfrm>
          <a:prstGeom prst="rect">
            <a:avLst/>
          </a:prstGeom>
        </p:spPr>
      </p:pic>
      <p:pic>
        <p:nvPicPr>
          <p:cNvPr id="10" name="Image 8" descr="preencoded.png"/>
          <p:cNvPicPr>
            <a:picLocks noChangeAspect="1"/>
          </p:cNvPicPr>
          <p:nvPr/>
        </p:nvPicPr>
        <p:blipFill>
          <a:blip r:embed="rId11"/>
          <a:stretch>
            <a:fillRect/>
          </a:stretch>
        </p:blipFill>
        <p:spPr>
          <a:xfrm>
            <a:off x="779577" y="2779902"/>
            <a:ext cx="129929" cy="148491"/>
          </a:xfrm>
          <a:prstGeom prst="rect">
            <a:avLst/>
          </a:prstGeom>
        </p:spPr>
      </p:pic>
      <p:pic>
        <p:nvPicPr>
          <p:cNvPr id="11" name="Image 9" descr="preencoded.png"/>
          <p:cNvPicPr>
            <a:picLocks noChangeAspect="1"/>
          </p:cNvPicPr>
          <p:nvPr/>
        </p:nvPicPr>
        <p:blipFill>
          <a:blip r:embed="rId12"/>
          <a:stretch>
            <a:fillRect/>
          </a:stretch>
        </p:blipFill>
        <p:spPr>
          <a:xfrm>
            <a:off x="779576" y="3420269"/>
            <a:ext cx="167052" cy="148491"/>
          </a:xfrm>
          <a:prstGeom prst="rect">
            <a:avLst/>
          </a:prstGeom>
        </p:spPr>
      </p:pic>
      <p:pic>
        <p:nvPicPr>
          <p:cNvPr id="12" name="Image 10" descr="preencoded.png"/>
          <p:cNvPicPr>
            <a:picLocks noChangeAspect="1"/>
          </p:cNvPicPr>
          <p:nvPr/>
        </p:nvPicPr>
        <p:blipFill>
          <a:blip r:embed="rId13"/>
          <a:stretch>
            <a:fillRect/>
          </a:stretch>
        </p:blipFill>
        <p:spPr>
          <a:xfrm>
            <a:off x="3285358" y="2492202"/>
            <a:ext cx="928067" cy="18561"/>
          </a:xfrm>
          <a:prstGeom prst="rect">
            <a:avLst/>
          </a:prstGeom>
        </p:spPr>
      </p:pic>
      <p:pic>
        <p:nvPicPr>
          <p:cNvPr id="13" name="Image 11" descr="preencoded.png"/>
          <p:cNvPicPr>
            <a:picLocks noChangeAspect="1"/>
          </p:cNvPicPr>
          <p:nvPr/>
        </p:nvPicPr>
        <p:blipFill>
          <a:blip r:embed="rId14"/>
          <a:stretch>
            <a:fillRect/>
          </a:stretch>
        </p:blipFill>
        <p:spPr>
          <a:xfrm>
            <a:off x="4518585" y="1983651"/>
            <a:ext cx="2672834" cy="1707644"/>
          </a:xfrm>
          <a:prstGeom prst="rect">
            <a:avLst/>
          </a:prstGeom>
        </p:spPr>
      </p:pic>
      <p:pic>
        <p:nvPicPr>
          <p:cNvPr id="14" name="Image 12" descr="preencoded.png"/>
          <p:cNvPicPr>
            <a:picLocks noChangeAspect="1"/>
          </p:cNvPicPr>
          <p:nvPr/>
        </p:nvPicPr>
        <p:blipFill>
          <a:blip r:embed="rId15"/>
          <a:stretch>
            <a:fillRect/>
          </a:stretch>
        </p:blipFill>
        <p:spPr>
          <a:xfrm>
            <a:off x="4679103" y="2075357"/>
            <a:ext cx="296982" cy="296982"/>
          </a:xfrm>
          <a:prstGeom prst="rect">
            <a:avLst/>
          </a:prstGeom>
        </p:spPr>
      </p:pic>
      <p:pic>
        <p:nvPicPr>
          <p:cNvPr id="15" name="Image 13" descr="preencoded.png"/>
          <p:cNvPicPr>
            <a:picLocks noChangeAspect="1"/>
          </p:cNvPicPr>
          <p:nvPr/>
        </p:nvPicPr>
        <p:blipFill>
          <a:blip r:embed="rId16"/>
          <a:stretch>
            <a:fillRect/>
          </a:stretch>
        </p:blipFill>
        <p:spPr>
          <a:xfrm>
            <a:off x="4679103" y="2511548"/>
            <a:ext cx="148491" cy="148491"/>
          </a:xfrm>
          <a:prstGeom prst="rect">
            <a:avLst/>
          </a:prstGeom>
        </p:spPr>
      </p:pic>
      <p:pic>
        <p:nvPicPr>
          <p:cNvPr id="16" name="Image 14" descr="preencoded.png"/>
          <p:cNvPicPr>
            <a:picLocks noChangeAspect="1"/>
          </p:cNvPicPr>
          <p:nvPr/>
        </p:nvPicPr>
        <p:blipFill>
          <a:blip r:embed="rId12"/>
          <a:stretch>
            <a:fillRect/>
          </a:stretch>
        </p:blipFill>
        <p:spPr>
          <a:xfrm>
            <a:off x="4679103" y="3151915"/>
            <a:ext cx="167052" cy="148491"/>
          </a:xfrm>
          <a:prstGeom prst="rect">
            <a:avLst/>
          </a:prstGeom>
        </p:spPr>
      </p:pic>
      <p:pic>
        <p:nvPicPr>
          <p:cNvPr id="17" name="Image 15" descr="preencoded.png"/>
          <p:cNvPicPr>
            <a:picLocks noChangeAspect="1"/>
          </p:cNvPicPr>
          <p:nvPr/>
        </p:nvPicPr>
        <p:blipFill>
          <a:blip r:embed="rId17"/>
          <a:stretch>
            <a:fillRect/>
          </a:stretch>
        </p:blipFill>
        <p:spPr>
          <a:xfrm>
            <a:off x="4296952" y="2427237"/>
            <a:ext cx="18561" cy="742454"/>
          </a:xfrm>
          <a:prstGeom prst="rect">
            <a:avLst/>
          </a:prstGeom>
        </p:spPr>
      </p:pic>
      <p:pic>
        <p:nvPicPr>
          <p:cNvPr id="18" name="Image 16" descr="preencoded.png"/>
          <p:cNvPicPr>
            <a:picLocks noChangeAspect="1"/>
          </p:cNvPicPr>
          <p:nvPr/>
        </p:nvPicPr>
        <p:blipFill>
          <a:blip r:embed="rId18"/>
          <a:stretch>
            <a:fillRect/>
          </a:stretch>
        </p:blipFill>
        <p:spPr>
          <a:xfrm>
            <a:off x="8612465" y="1935361"/>
            <a:ext cx="2672834" cy="1744767"/>
          </a:xfrm>
          <a:prstGeom prst="rect">
            <a:avLst/>
          </a:prstGeom>
        </p:spPr>
      </p:pic>
      <p:pic>
        <p:nvPicPr>
          <p:cNvPr id="19" name="Image 17" descr="preencoded.png"/>
          <p:cNvPicPr>
            <a:picLocks noChangeAspect="1"/>
          </p:cNvPicPr>
          <p:nvPr/>
        </p:nvPicPr>
        <p:blipFill>
          <a:blip r:embed="rId19"/>
          <a:stretch>
            <a:fillRect/>
          </a:stretch>
        </p:blipFill>
        <p:spPr>
          <a:xfrm>
            <a:off x="8798078" y="2779902"/>
            <a:ext cx="148491" cy="148491"/>
          </a:xfrm>
          <a:prstGeom prst="rect">
            <a:avLst/>
          </a:prstGeom>
        </p:spPr>
      </p:pic>
      <p:pic>
        <p:nvPicPr>
          <p:cNvPr id="20" name="Image 18" descr="preencoded.png"/>
          <p:cNvPicPr>
            <a:picLocks noChangeAspect="1"/>
          </p:cNvPicPr>
          <p:nvPr/>
        </p:nvPicPr>
        <p:blipFill>
          <a:blip r:embed="rId12"/>
          <a:stretch>
            <a:fillRect/>
          </a:stretch>
        </p:blipFill>
        <p:spPr>
          <a:xfrm>
            <a:off x="8798079" y="3327462"/>
            <a:ext cx="167052" cy="148491"/>
          </a:xfrm>
          <a:prstGeom prst="rect">
            <a:avLst/>
          </a:prstGeom>
        </p:spPr>
      </p:pic>
      <p:pic>
        <p:nvPicPr>
          <p:cNvPr id="22" name="Image 20" descr="preencoded.png"/>
          <p:cNvPicPr>
            <a:picLocks noChangeAspect="1"/>
          </p:cNvPicPr>
          <p:nvPr/>
        </p:nvPicPr>
        <p:blipFill>
          <a:blip r:embed="rId20"/>
          <a:stretch>
            <a:fillRect/>
          </a:stretch>
        </p:blipFill>
        <p:spPr>
          <a:xfrm>
            <a:off x="593963" y="4608195"/>
            <a:ext cx="10691336" cy="1930380"/>
          </a:xfrm>
          <a:prstGeom prst="rect">
            <a:avLst/>
          </a:prstGeom>
        </p:spPr>
      </p:pic>
      <p:pic>
        <p:nvPicPr>
          <p:cNvPr id="23" name="Image 21" descr="preencoded.png"/>
          <p:cNvPicPr>
            <a:picLocks noChangeAspect="1"/>
          </p:cNvPicPr>
          <p:nvPr/>
        </p:nvPicPr>
        <p:blipFill>
          <a:blip r:embed="rId21"/>
          <a:stretch>
            <a:fillRect/>
          </a:stretch>
        </p:blipFill>
        <p:spPr>
          <a:xfrm>
            <a:off x="816699" y="4858774"/>
            <a:ext cx="167052" cy="167052"/>
          </a:xfrm>
          <a:prstGeom prst="rect">
            <a:avLst/>
          </a:prstGeom>
        </p:spPr>
      </p:pic>
      <p:pic>
        <p:nvPicPr>
          <p:cNvPr id="24" name="Image 22" descr="preencoded.png"/>
          <p:cNvPicPr>
            <a:picLocks noChangeAspect="1"/>
          </p:cNvPicPr>
          <p:nvPr/>
        </p:nvPicPr>
        <p:blipFill>
          <a:blip r:embed="rId22"/>
          <a:stretch>
            <a:fillRect/>
          </a:stretch>
        </p:blipFill>
        <p:spPr>
          <a:xfrm>
            <a:off x="816699" y="5239281"/>
            <a:ext cx="148491" cy="148491"/>
          </a:xfrm>
          <a:prstGeom prst="rect">
            <a:avLst/>
          </a:prstGeom>
        </p:spPr>
      </p:pic>
      <p:pic>
        <p:nvPicPr>
          <p:cNvPr id="25" name="Image 23" descr="preencoded.png"/>
          <p:cNvPicPr>
            <a:picLocks noChangeAspect="1"/>
          </p:cNvPicPr>
          <p:nvPr/>
        </p:nvPicPr>
        <p:blipFill>
          <a:blip r:embed="rId22"/>
          <a:stretch>
            <a:fillRect/>
          </a:stretch>
        </p:blipFill>
        <p:spPr>
          <a:xfrm>
            <a:off x="816699" y="5536263"/>
            <a:ext cx="148491" cy="148491"/>
          </a:xfrm>
          <a:prstGeom prst="rect">
            <a:avLst/>
          </a:prstGeom>
        </p:spPr>
      </p:pic>
      <p:pic>
        <p:nvPicPr>
          <p:cNvPr id="26" name="Image 24" descr="preencoded.png"/>
          <p:cNvPicPr>
            <a:picLocks noChangeAspect="1"/>
          </p:cNvPicPr>
          <p:nvPr/>
        </p:nvPicPr>
        <p:blipFill>
          <a:blip r:embed="rId22"/>
          <a:stretch>
            <a:fillRect/>
          </a:stretch>
        </p:blipFill>
        <p:spPr>
          <a:xfrm>
            <a:off x="816699" y="5833244"/>
            <a:ext cx="148491" cy="148491"/>
          </a:xfrm>
          <a:prstGeom prst="rect">
            <a:avLst/>
          </a:prstGeom>
        </p:spPr>
      </p:pic>
      <p:pic>
        <p:nvPicPr>
          <p:cNvPr id="27" name="Image 25" descr="preencoded.png"/>
          <p:cNvPicPr>
            <a:picLocks noChangeAspect="1"/>
          </p:cNvPicPr>
          <p:nvPr/>
        </p:nvPicPr>
        <p:blipFill>
          <a:blip r:embed="rId22"/>
          <a:stretch>
            <a:fillRect/>
          </a:stretch>
        </p:blipFill>
        <p:spPr>
          <a:xfrm>
            <a:off x="816699" y="6130226"/>
            <a:ext cx="148491" cy="148491"/>
          </a:xfrm>
          <a:prstGeom prst="rect">
            <a:avLst/>
          </a:prstGeom>
        </p:spPr>
      </p:pic>
      <p:pic>
        <p:nvPicPr>
          <p:cNvPr id="28" name="Image 26" descr="preencoded.png"/>
          <p:cNvPicPr>
            <a:picLocks noChangeAspect="1"/>
          </p:cNvPicPr>
          <p:nvPr/>
        </p:nvPicPr>
        <p:blipFill>
          <a:blip r:embed="rId23"/>
          <a:stretch>
            <a:fillRect/>
          </a:stretch>
        </p:blipFill>
        <p:spPr>
          <a:xfrm>
            <a:off x="593964" y="6399366"/>
            <a:ext cx="102087" cy="129929"/>
          </a:xfrm>
          <a:prstGeom prst="rect">
            <a:avLst/>
          </a:prstGeom>
        </p:spPr>
      </p:pic>
      <p:sp>
        <p:nvSpPr>
          <p:cNvPr id="30" name="Text 1"/>
          <p:cNvSpPr/>
          <p:nvPr/>
        </p:nvSpPr>
        <p:spPr>
          <a:xfrm>
            <a:off x="1039435" y="1304275"/>
            <a:ext cx="1144376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Correct Answer: C. Create the peering connection, accept the request, update route tables</a:t>
            </a:r>
            <a:endParaRPr lang="en-US" sz="1461" dirty="0"/>
          </a:p>
        </p:txBody>
      </p:sp>
      <p:sp>
        <p:nvSpPr>
          <p:cNvPr id="31" name="Text 2"/>
          <p:cNvSpPr/>
          <p:nvPr/>
        </p:nvSpPr>
        <p:spPr>
          <a:xfrm>
            <a:off x="843092" y="2232343"/>
            <a:ext cx="276506" cy="29698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1</a:t>
            </a:r>
            <a:endParaRPr lang="en-US" sz="1169" dirty="0"/>
          </a:p>
        </p:txBody>
      </p:sp>
      <p:sp>
        <p:nvSpPr>
          <p:cNvPr id="32" name="Text 3"/>
          <p:cNvSpPr/>
          <p:nvPr/>
        </p:nvSpPr>
        <p:spPr>
          <a:xfrm>
            <a:off x="1121366" y="2120975"/>
            <a:ext cx="1959817" cy="519718"/>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Create Peering Connection</a:t>
            </a:r>
            <a:endParaRPr lang="en-US" sz="1315" dirty="0"/>
          </a:p>
        </p:txBody>
      </p:sp>
      <p:sp>
        <p:nvSpPr>
          <p:cNvPr id="33" name="Text 4"/>
          <p:cNvSpPr/>
          <p:nvPr/>
        </p:nvSpPr>
        <p:spPr>
          <a:xfrm>
            <a:off x="983751" y="2752061"/>
            <a:ext cx="230160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 Requester VPC creates the peering connection request</a:t>
            </a:r>
            <a:endParaRPr lang="en-US" sz="1169" dirty="0"/>
          </a:p>
        </p:txBody>
      </p:sp>
      <p:sp>
        <p:nvSpPr>
          <p:cNvPr id="34" name="Text 5"/>
          <p:cNvSpPr/>
          <p:nvPr/>
        </p:nvSpPr>
        <p:spPr>
          <a:xfrm>
            <a:off x="1020874" y="3308901"/>
            <a:ext cx="2060310" cy="371227"/>
          </a:xfrm>
          <a:prstGeom prst="rect">
            <a:avLst/>
          </a:prstGeom>
          <a:noFill/>
          <a:ln/>
        </p:spPr>
        <p:txBody>
          <a:bodyPr vert="horz" wrap="square" lIns="0" tIns="0" rIns="0" bIns="0" rtlCol="0" anchor="t"/>
          <a:lstStyle/>
          <a:p>
            <a:pPr>
              <a:lnSpc>
                <a:spcPts val="1461"/>
              </a:lnSpc>
            </a:pPr>
            <a:r>
              <a:rPr lang="en-US" sz="1023" dirty="0">
                <a:solidFill>
                  <a:srgbClr val="6B7280"/>
                </a:solidFill>
                <a:latin typeface="ui-monospace" pitchFamily="34" charset="0"/>
                <a:ea typeface="ui-monospace" pitchFamily="34" charset="-122"/>
                <a:cs typeface="ui-monospace" pitchFamily="34" charset="-120"/>
              </a:rPr>
              <a:t>aws ec2 create-vpc-peering-connection</a:t>
            </a:r>
            <a:endParaRPr lang="en-US" sz="1023" dirty="0"/>
          </a:p>
        </p:txBody>
      </p:sp>
      <p:sp>
        <p:nvSpPr>
          <p:cNvPr id="35" name="Text 6"/>
          <p:cNvSpPr/>
          <p:nvPr/>
        </p:nvSpPr>
        <p:spPr>
          <a:xfrm>
            <a:off x="4775824" y="2075357"/>
            <a:ext cx="296982" cy="29698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2</a:t>
            </a:r>
            <a:endParaRPr lang="en-US" sz="1169" dirty="0"/>
          </a:p>
        </p:txBody>
      </p:sp>
      <p:sp>
        <p:nvSpPr>
          <p:cNvPr id="36" name="Text 7"/>
          <p:cNvSpPr/>
          <p:nvPr/>
        </p:nvSpPr>
        <p:spPr>
          <a:xfrm>
            <a:off x="5087453" y="2093918"/>
            <a:ext cx="1765532"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Accept Request</a:t>
            </a:r>
            <a:endParaRPr lang="en-US" sz="1315" dirty="0"/>
          </a:p>
        </p:txBody>
      </p:sp>
      <p:sp>
        <p:nvSpPr>
          <p:cNvPr id="37" name="Text 8"/>
          <p:cNvSpPr/>
          <p:nvPr/>
        </p:nvSpPr>
        <p:spPr>
          <a:xfrm>
            <a:off x="4901839" y="2483707"/>
            <a:ext cx="230160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 Accepter VPC accepts the peering connection request</a:t>
            </a:r>
            <a:endParaRPr lang="en-US" sz="1169" dirty="0"/>
          </a:p>
        </p:txBody>
      </p:sp>
      <p:sp>
        <p:nvSpPr>
          <p:cNvPr id="38" name="Text 9"/>
          <p:cNvSpPr/>
          <p:nvPr/>
        </p:nvSpPr>
        <p:spPr>
          <a:xfrm>
            <a:off x="4920400" y="3040547"/>
            <a:ext cx="2060310" cy="371227"/>
          </a:xfrm>
          <a:prstGeom prst="rect">
            <a:avLst/>
          </a:prstGeom>
          <a:noFill/>
          <a:ln/>
        </p:spPr>
        <p:txBody>
          <a:bodyPr vert="horz" wrap="square" lIns="0" tIns="0" rIns="0" bIns="0" rtlCol="0" anchor="t"/>
          <a:lstStyle/>
          <a:p>
            <a:pPr>
              <a:lnSpc>
                <a:spcPts val="1461"/>
              </a:lnSpc>
            </a:pPr>
            <a:r>
              <a:rPr lang="en-US" sz="1023" dirty="0">
                <a:solidFill>
                  <a:srgbClr val="6B7280"/>
                </a:solidFill>
                <a:latin typeface="ui-monospace" pitchFamily="34" charset="0"/>
                <a:ea typeface="ui-monospace" pitchFamily="34" charset="-122"/>
                <a:cs typeface="ui-monospace" pitchFamily="34" charset="-120"/>
              </a:rPr>
              <a:t>aws ec2 accept-vpc-peering-connection</a:t>
            </a:r>
            <a:endParaRPr lang="en-US" sz="1023" dirty="0"/>
          </a:p>
        </p:txBody>
      </p:sp>
      <p:sp>
        <p:nvSpPr>
          <p:cNvPr id="39" name="Text 10"/>
          <p:cNvSpPr/>
          <p:nvPr/>
        </p:nvSpPr>
        <p:spPr>
          <a:xfrm>
            <a:off x="8891320" y="2232343"/>
            <a:ext cx="347851" cy="296982"/>
          </a:xfrm>
          <a:prstGeom prst="rect">
            <a:avLst/>
          </a:prstGeom>
          <a:noFill/>
          <a:ln/>
        </p:spPr>
        <p:txBody>
          <a:bodyPr vert="horz" wrap="square" lIns="0" tIns="0" rIns="0" bIns="0" rtlCol="0" anchor="t"/>
          <a:lstStyle/>
          <a:p>
            <a:pPr>
              <a:lnSpc>
                <a:spcPts val="1754"/>
              </a:lnSpc>
            </a:pPr>
            <a:r>
              <a:rPr lang="en-US" sz="1169" b="1" dirty="0">
                <a:solidFill>
                  <a:srgbClr val="FFFFFF"/>
                </a:solidFill>
                <a:highlight>
                  <a:srgbClr val="F97316"/>
                </a:highlight>
                <a:latin typeface="ui-sans-serif" pitchFamily="34" charset="0"/>
                <a:ea typeface="ui-sans-serif" pitchFamily="34" charset="-122"/>
                <a:cs typeface="ui-sans-serif" pitchFamily="34" charset="-120"/>
              </a:rPr>
              <a:t>3</a:t>
            </a:r>
            <a:endParaRPr lang="en-US" sz="1169" dirty="0"/>
          </a:p>
        </p:txBody>
      </p:sp>
      <p:sp>
        <p:nvSpPr>
          <p:cNvPr id="40" name="Text 11"/>
          <p:cNvSpPr/>
          <p:nvPr/>
        </p:nvSpPr>
        <p:spPr>
          <a:xfrm>
            <a:off x="9199323" y="2120975"/>
            <a:ext cx="1900363" cy="519718"/>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Update Route Tables</a:t>
            </a:r>
            <a:endParaRPr lang="en-US" sz="1315" dirty="0"/>
          </a:p>
        </p:txBody>
      </p:sp>
      <p:sp>
        <p:nvSpPr>
          <p:cNvPr id="41" name="Text 12"/>
          <p:cNvSpPr/>
          <p:nvPr/>
        </p:nvSpPr>
        <p:spPr>
          <a:xfrm>
            <a:off x="9020815" y="2752061"/>
            <a:ext cx="230160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 Update route tables in both VPCs to direct traffic</a:t>
            </a:r>
            <a:endParaRPr lang="en-US" sz="1169" dirty="0"/>
          </a:p>
        </p:txBody>
      </p:sp>
      <p:sp>
        <p:nvSpPr>
          <p:cNvPr id="42" name="Text 13"/>
          <p:cNvSpPr/>
          <p:nvPr/>
        </p:nvSpPr>
        <p:spPr>
          <a:xfrm>
            <a:off x="9039377" y="3308901"/>
            <a:ext cx="2432697"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monospace" pitchFamily="34" charset="0"/>
                <a:ea typeface="ui-monospace" pitchFamily="34" charset="-122"/>
                <a:cs typeface="ui-monospace" pitchFamily="34" charset="-120"/>
              </a:rPr>
              <a:t>aws ec2 modify-route-table</a:t>
            </a:r>
            <a:endParaRPr lang="en-US" sz="1023" dirty="0"/>
          </a:p>
        </p:txBody>
      </p:sp>
      <p:sp>
        <p:nvSpPr>
          <p:cNvPr id="43" name="Text 14"/>
          <p:cNvSpPr/>
          <p:nvPr/>
        </p:nvSpPr>
        <p:spPr>
          <a:xfrm>
            <a:off x="1057997" y="4830931"/>
            <a:ext cx="10245864"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 Explanation</a:t>
            </a:r>
            <a:endParaRPr lang="en-US" sz="1315" dirty="0"/>
          </a:p>
        </p:txBody>
      </p:sp>
      <p:sp>
        <p:nvSpPr>
          <p:cNvPr id="44" name="Text 15"/>
          <p:cNvSpPr/>
          <p:nvPr/>
        </p:nvSpPr>
        <p:spPr>
          <a:xfrm>
            <a:off x="1039436" y="5202158"/>
            <a:ext cx="618075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The peering connection must be created from the requester VPC first</a:t>
            </a:r>
            <a:endParaRPr lang="en-US" sz="1169" dirty="0"/>
          </a:p>
        </p:txBody>
      </p:sp>
      <p:sp>
        <p:nvSpPr>
          <p:cNvPr id="45" name="Text 16"/>
          <p:cNvSpPr/>
          <p:nvPr/>
        </p:nvSpPr>
        <p:spPr>
          <a:xfrm>
            <a:off x="1039435" y="5499140"/>
            <a:ext cx="571387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The accepter VPC must explicitly accept the connection request</a:t>
            </a:r>
            <a:endParaRPr lang="en-US" sz="1169" dirty="0"/>
          </a:p>
        </p:txBody>
      </p:sp>
      <p:sp>
        <p:nvSpPr>
          <p:cNvPr id="46" name="Text 17"/>
          <p:cNvSpPr/>
          <p:nvPr/>
        </p:nvSpPr>
        <p:spPr>
          <a:xfrm>
            <a:off x="1039435" y="5796122"/>
            <a:ext cx="823480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Route tables in both VPCs need to be updated to direct traffic to the other VPC's CIDR range</a:t>
            </a:r>
            <a:endParaRPr lang="en-US" sz="1169" dirty="0"/>
          </a:p>
        </p:txBody>
      </p:sp>
      <p:sp>
        <p:nvSpPr>
          <p:cNvPr id="47" name="Text 18"/>
          <p:cNvSpPr/>
          <p:nvPr/>
        </p:nvSpPr>
        <p:spPr>
          <a:xfrm>
            <a:off x="1039436" y="6093103"/>
            <a:ext cx="792140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Security groups and Network ACLs also need to be configured to allow the desired traffic</a:t>
            </a:r>
            <a:endParaRPr lang="en-US" sz="1169" dirty="0"/>
          </a:p>
        </p:txBody>
      </p:sp>
    </p:spTree>
    <p:extLst>
      <p:ext uri="{BB962C8B-B14F-4D97-AF65-F5344CB8AC3E}">
        <p14:creationId xmlns:p14="http://schemas.microsoft.com/office/powerpoint/2010/main" val="1757846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2C7B-6C44-08E0-85D0-A2C7F3642A7D}"/>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66964CB6-60A0-2AC2-1BCE-1D54B7D2B36A}"/>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4238668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2041748" y="1749748"/>
            <a:ext cx="111368" cy="111368"/>
          </a:xfrm>
          <a:prstGeom prst="rect">
            <a:avLst/>
          </a:prstGeom>
        </p:spPr>
      </p:pic>
      <p:pic>
        <p:nvPicPr>
          <p:cNvPr id="5" name="Image 3" descr="preencoded.png"/>
          <p:cNvPicPr>
            <a:picLocks noChangeAspect="1"/>
          </p:cNvPicPr>
          <p:nvPr/>
        </p:nvPicPr>
        <p:blipFill>
          <a:blip r:embed="rId5"/>
          <a:stretch>
            <a:fillRect/>
          </a:stretch>
        </p:blipFill>
        <p:spPr>
          <a:xfrm>
            <a:off x="3526656" y="4905177"/>
            <a:ext cx="111368" cy="111368"/>
          </a:xfrm>
          <a:prstGeom prst="rect">
            <a:avLst/>
          </a:prstGeom>
        </p:spPr>
      </p:pic>
      <p:pic>
        <p:nvPicPr>
          <p:cNvPr id="6" name="Image 4" descr="preencoded.png"/>
          <p:cNvPicPr>
            <a:picLocks noChangeAspect="1"/>
          </p:cNvPicPr>
          <p:nvPr/>
        </p:nvPicPr>
        <p:blipFill>
          <a:blip r:embed="rId5"/>
          <a:stretch>
            <a:fillRect/>
          </a:stretch>
        </p:blipFill>
        <p:spPr>
          <a:xfrm>
            <a:off x="8352606" y="2677815"/>
            <a:ext cx="111368" cy="111368"/>
          </a:xfrm>
          <a:prstGeom prst="rect">
            <a:avLst/>
          </a:prstGeom>
        </p:spPr>
      </p:pic>
      <p:pic>
        <p:nvPicPr>
          <p:cNvPr id="7" name="Image 5" descr="preencoded.png"/>
          <p:cNvPicPr>
            <a:picLocks noChangeAspect="1"/>
          </p:cNvPicPr>
          <p:nvPr/>
        </p:nvPicPr>
        <p:blipFill>
          <a:blip r:embed="rId5"/>
          <a:stretch>
            <a:fillRect/>
          </a:stretch>
        </p:blipFill>
        <p:spPr>
          <a:xfrm>
            <a:off x="9280674" y="4533950"/>
            <a:ext cx="111368" cy="111368"/>
          </a:xfrm>
          <a:prstGeom prst="rect">
            <a:avLst/>
          </a:prstGeom>
        </p:spPr>
      </p:pic>
      <p:pic>
        <p:nvPicPr>
          <p:cNvPr id="8" name="Image 6" descr="preencoded.png"/>
          <p:cNvPicPr>
            <a:picLocks noChangeAspect="1"/>
          </p:cNvPicPr>
          <p:nvPr/>
        </p:nvPicPr>
        <p:blipFill>
          <a:blip r:embed="rId5"/>
          <a:stretch>
            <a:fillRect/>
          </a:stretch>
        </p:blipFill>
        <p:spPr>
          <a:xfrm>
            <a:off x="5568404" y="1471328"/>
            <a:ext cx="111368" cy="111368"/>
          </a:xfrm>
          <a:prstGeom prst="rect">
            <a:avLst/>
          </a:prstGeom>
        </p:spPr>
      </p:pic>
      <p:pic>
        <p:nvPicPr>
          <p:cNvPr id="9" name="Image 7" descr="preencoded.png"/>
          <p:cNvPicPr>
            <a:picLocks noChangeAspect="1"/>
          </p:cNvPicPr>
          <p:nvPr/>
        </p:nvPicPr>
        <p:blipFill>
          <a:blip r:embed="rId6"/>
          <a:stretch>
            <a:fillRect/>
          </a:stretch>
        </p:blipFill>
        <p:spPr>
          <a:xfrm>
            <a:off x="5382791" y="1694064"/>
            <a:ext cx="1113681" cy="55684"/>
          </a:xfrm>
          <a:prstGeom prst="rect">
            <a:avLst/>
          </a:prstGeom>
        </p:spPr>
      </p:pic>
      <p:pic>
        <p:nvPicPr>
          <p:cNvPr id="10" name="Image 8" descr="preencoded.png"/>
          <p:cNvPicPr>
            <a:picLocks noChangeAspect="1"/>
          </p:cNvPicPr>
          <p:nvPr/>
        </p:nvPicPr>
        <p:blipFill>
          <a:blip r:embed="rId7"/>
          <a:stretch>
            <a:fillRect/>
          </a:stretch>
        </p:blipFill>
        <p:spPr>
          <a:xfrm>
            <a:off x="5568404" y="3643005"/>
            <a:ext cx="742454" cy="37123"/>
          </a:xfrm>
          <a:prstGeom prst="rect">
            <a:avLst/>
          </a:prstGeom>
        </p:spPr>
      </p:pic>
      <p:pic>
        <p:nvPicPr>
          <p:cNvPr id="11" name="Image 9" descr="preencoded.png"/>
          <p:cNvPicPr>
            <a:picLocks noChangeAspect="1"/>
          </p:cNvPicPr>
          <p:nvPr/>
        </p:nvPicPr>
        <p:blipFill>
          <a:blip r:embed="rId8"/>
          <a:stretch>
            <a:fillRect/>
          </a:stretch>
        </p:blipFill>
        <p:spPr>
          <a:xfrm>
            <a:off x="5382791" y="5090790"/>
            <a:ext cx="1113681" cy="55684"/>
          </a:xfrm>
          <a:prstGeom prst="rect">
            <a:avLst/>
          </a:prstGeom>
        </p:spPr>
      </p:pic>
      <p:pic>
        <p:nvPicPr>
          <p:cNvPr id="12" name="Image 10" descr="preencoded.png"/>
          <p:cNvPicPr>
            <a:picLocks noChangeAspect="1"/>
          </p:cNvPicPr>
          <p:nvPr/>
        </p:nvPicPr>
        <p:blipFill>
          <a:blip r:embed="rId9"/>
          <a:stretch>
            <a:fillRect/>
          </a:stretch>
        </p:blipFill>
        <p:spPr>
          <a:xfrm>
            <a:off x="-1" y="6315839"/>
            <a:ext cx="11879263" cy="445472"/>
          </a:xfrm>
          <a:prstGeom prst="rect">
            <a:avLst/>
          </a:prstGeom>
        </p:spPr>
      </p:pic>
      <p:sp>
        <p:nvSpPr>
          <p:cNvPr id="13" name="Text 0"/>
          <p:cNvSpPr/>
          <p:nvPr/>
        </p:nvSpPr>
        <p:spPr>
          <a:xfrm>
            <a:off x="2375852" y="1935361"/>
            <a:ext cx="7127558" cy="445472"/>
          </a:xfrm>
          <a:prstGeom prst="rect">
            <a:avLst/>
          </a:prstGeom>
          <a:noFill/>
          <a:ln/>
        </p:spPr>
        <p:txBody>
          <a:bodyPr vert="horz" wrap="square" lIns="0" tIns="0" rIns="0" bIns="0" rtlCol="0" anchor="t"/>
          <a:lstStyle/>
          <a:p>
            <a:pPr algn="ctr">
              <a:lnSpc>
                <a:spcPts val="3507"/>
              </a:lnSpc>
            </a:pPr>
            <a:r>
              <a:rPr lang="en-US" sz="3507" b="1" kern="0" spc="-70" dirty="0">
                <a:solidFill>
                  <a:srgbClr val="1F2937"/>
                </a:solidFill>
                <a:latin typeface="ui-sans-serif" pitchFamily="34" charset="0"/>
                <a:ea typeface="ui-sans-serif" pitchFamily="34" charset="-122"/>
                <a:cs typeface="ui-sans-serif" pitchFamily="34" charset="-120"/>
              </a:rPr>
              <a:t>VPC Endpoints</a:t>
            </a:r>
            <a:endParaRPr lang="en-US" sz="3507" dirty="0"/>
          </a:p>
        </p:txBody>
      </p:sp>
      <p:sp>
        <p:nvSpPr>
          <p:cNvPr id="14" name="Text 1"/>
          <p:cNvSpPr/>
          <p:nvPr/>
        </p:nvSpPr>
        <p:spPr>
          <a:xfrm>
            <a:off x="2375852" y="2603569"/>
            <a:ext cx="7127558" cy="668209"/>
          </a:xfrm>
          <a:prstGeom prst="rect">
            <a:avLst/>
          </a:prstGeom>
          <a:noFill/>
          <a:ln/>
        </p:spPr>
        <p:txBody>
          <a:bodyPr vert="horz" wrap="square" lIns="0" tIns="0" rIns="0" bIns="0" rtlCol="0" anchor="t"/>
          <a:lstStyle/>
          <a:p>
            <a:pPr algn="ctr">
              <a:lnSpc>
                <a:spcPts val="2631"/>
              </a:lnSpc>
            </a:pPr>
            <a:r>
              <a:rPr lang="en-US" sz="2192" b="1" dirty="0">
                <a:solidFill>
                  <a:srgbClr val="374151"/>
                </a:solidFill>
                <a:latin typeface="ui-sans-serif" pitchFamily="34" charset="0"/>
                <a:ea typeface="ui-sans-serif" pitchFamily="34" charset="-122"/>
                <a:cs typeface="ui-sans-serif" pitchFamily="34" charset="-120"/>
              </a:rPr>
              <a:t>Secure and Private Connectivity to AWS Services</a:t>
            </a:r>
            <a:endParaRPr lang="en-US" sz="2192" dirty="0"/>
          </a:p>
        </p:txBody>
      </p:sp>
      <p:sp>
        <p:nvSpPr>
          <p:cNvPr id="15" name="Text 2"/>
          <p:cNvSpPr/>
          <p:nvPr/>
        </p:nvSpPr>
        <p:spPr>
          <a:xfrm>
            <a:off x="2375852" y="4051355"/>
            <a:ext cx="7127558" cy="259859"/>
          </a:xfrm>
          <a:prstGeom prst="rect">
            <a:avLst/>
          </a:prstGeom>
          <a:noFill/>
          <a:ln/>
        </p:spPr>
        <p:txBody>
          <a:bodyPr vert="horz" wrap="square" lIns="0" tIns="0" rIns="0" bIns="0" rtlCol="0" anchor="t"/>
          <a:lstStyle/>
          <a:p>
            <a:pPr algn="ctr">
              <a:lnSpc>
                <a:spcPts val="2046"/>
              </a:lnSpc>
            </a:pPr>
            <a:r>
              <a:rPr lang="en-US" sz="1461" dirty="0">
                <a:solidFill>
                  <a:srgbClr val="4B5563"/>
                </a:solidFill>
                <a:latin typeface="ui-sans-serif" pitchFamily="34" charset="0"/>
                <a:ea typeface="ui-sans-serif" pitchFamily="34" charset="-122"/>
                <a:cs typeface="ui-sans-serif" pitchFamily="34" charset="-120"/>
              </a:rPr>
              <a:t>November 4, 2025</a:t>
            </a:r>
            <a:endParaRPr lang="en-US" sz="1461" dirty="0"/>
          </a:p>
        </p:txBody>
      </p:sp>
      <p:sp>
        <p:nvSpPr>
          <p:cNvPr id="16" name="Text 3"/>
          <p:cNvSpPr/>
          <p:nvPr/>
        </p:nvSpPr>
        <p:spPr>
          <a:xfrm>
            <a:off x="1663097" y="4385459"/>
            <a:ext cx="8553069" cy="259859"/>
          </a:xfrm>
          <a:prstGeom prst="rect">
            <a:avLst/>
          </a:prstGeom>
          <a:noFill/>
          <a:ln/>
        </p:spPr>
        <p:txBody>
          <a:bodyPr vert="horz" wrap="square" lIns="0" tIns="0" rIns="0" bIns="0" rtlCol="0" anchor="t"/>
          <a:lstStyle/>
          <a:p>
            <a:pPr algn="ctr">
              <a:lnSpc>
                <a:spcPts val="2046"/>
              </a:lnSpc>
            </a:pPr>
            <a:r>
              <a:rPr lang="en-US" sz="1461" dirty="0">
                <a:solidFill>
                  <a:srgbClr val="4B5563"/>
                </a:solidFill>
                <a:latin typeface="ui-sans-serif" pitchFamily="34" charset="0"/>
                <a:ea typeface="ui-sans-serif" pitchFamily="34" charset="-122"/>
                <a:cs typeface="ui-sans-serif" pitchFamily="34" charset="-120"/>
              </a:rPr>
              <a:t>Presented by [Your Name/Company Name]</a:t>
            </a:r>
            <a:endParaRPr lang="en-US" sz="1461"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81201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6812015"/>
          </a:xfrm>
          <a:prstGeom prst="rect">
            <a:avLst/>
          </a:prstGeom>
        </p:spPr>
      </p:pic>
      <p:pic>
        <p:nvPicPr>
          <p:cNvPr id="4" name="Image 2" descr="preencoded.png"/>
          <p:cNvPicPr>
            <a:picLocks noChangeAspect="1"/>
          </p:cNvPicPr>
          <p:nvPr/>
        </p:nvPicPr>
        <p:blipFill>
          <a:blip r:embed="rId5"/>
          <a:stretch>
            <a:fillRect/>
          </a:stretch>
        </p:blipFill>
        <p:spPr>
          <a:xfrm>
            <a:off x="593963" y="1007294"/>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1378521"/>
            <a:ext cx="247823" cy="556840"/>
          </a:xfrm>
          <a:prstGeom prst="rect">
            <a:avLst/>
          </a:prstGeom>
        </p:spPr>
      </p:pic>
      <p:pic>
        <p:nvPicPr>
          <p:cNvPr id="6" name="Image 4" descr="preencoded.png"/>
          <p:cNvPicPr>
            <a:picLocks noChangeAspect="1"/>
          </p:cNvPicPr>
          <p:nvPr/>
        </p:nvPicPr>
        <p:blipFill>
          <a:blip r:embed="rId7"/>
          <a:stretch>
            <a:fillRect/>
          </a:stretch>
        </p:blipFill>
        <p:spPr>
          <a:xfrm>
            <a:off x="634276" y="1508450"/>
            <a:ext cx="167052" cy="296982"/>
          </a:xfrm>
          <a:prstGeom prst="rect">
            <a:avLst/>
          </a:prstGeom>
        </p:spPr>
      </p:pic>
      <p:pic>
        <p:nvPicPr>
          <p:cNvPr id="7" name="Image 5" descr="preencoded.png"/>
          <p:cNvPicPr>
            <a:picLocks noChangeAspect="1"/>
          </p:cNvPicPr>
          <p:nvPr/>
        </p:nvPicPr>
        <p:blipFill>
          <a:blip r:embed="rId8"/>
          <a:stretch>
            <a:fillRect/>
          </a:stretch>
        </p:blipFill>
        <p:spPr>
          <a:xfrm>
            <a:off x="593963" y="2752060"/>
            <a:ext cx="5048687" cy="1967503"/>
          </a:xfrm>
          <a:prstGeom prst="rect">
            <a:avLst/>
          </a:prstGeom>
        </p:spPr>
      </p:pic>
      <p:pic>
        <p:nvPicPr>
          <p:cNvPr id="8" name="Image 6" descr="preencoded.png"/>
          <p:cNvPicPr>
            <a:picLocks noChangeAspect="1"/>
          </p:cNvPicPr>
          <p:nvPr/>
        </p:nvPicPr>
        <p:blipFill>
          <a:blip r:embed="rId9"/>
          <a:stretch>
            <a:fillRect/>
          </a:stretch>
        </p:blipFill>
        <p:spPr>
          <a:xfrm>
            <a:off x="6236612" y="1378521"/>
            <a:ext cx="5048687" cy="4287671"/>
          </a:xfrm>
          <a:prstGeom prst="rect">
            <a:avLst/>
          </a:prstGeom>
        </p:spPr>
      </p:pic>
      <p:pic>
        <p:nvPicPr>
          <p:cNvPr id="9" name="Image 7" descr="preencoded.png"/>
          <p:cNvPicPr>
            <a:picLocks noChangeAspect="1"/>
          </p:cNvPicPr>
          <p:nvPr/>
        </p:nvPicPr>
        <p:blipFill>
          <a:blip r:embed="rId10"/>
          <a:stretch>
            <a:fillRect/>
          </a:stretch>
        </p:blipFill>
        <p:spPr>
          <a:xfrm>
            <a:off x="6459349" y="2046729"/>
            <a:ext cx="4584653" cy="2375853"/>
          </a:xfrm>
          <a:prstGeom prst="rect">
            <a:avLst/>
          </a:prstGeom>
        </p:spPr>
      </p:pic>
      <p:pic>
        <p:nvPicPr>
          <p:cNvPr id="10" name="Image 8" descr="preencoded.png"/>
          <p:cNvPicPr>
            <a:picLocks noChangeAspect="1"/>
          </p:cNvPicPr>
          <p:nvPr/>
        </p:nvPicPr>
        <p:blipFill>
          <a:blip r:embed="rId11"/>
          <a:stretch>
            <a:fillRect/>
          </a:stretch>
        </p:blipFill>
        <p:spPr>
          <a:xfrm>
            <a:off x="6459349" y="4645318"/>
            <a:ext cx="4603214" cy="779577"/>
          </a:xfrm>
          <a:prstGeom prst="rect">
            <a:avLst/>
          </a:prstGeom>
        </p:spPr>
      </p:pic>
      <p:pic>
        <p:nvPicPr>
          <p:cNvPr id="11" name="Image 9" descr="preencoded.png"/>
          <p:cNvPicPr>
            <a:picLocks noChangeAspect="1"/>
          </p:cNvPicPr>
          <p:nvPr/>
        </p:nvPicPr>
        <p:blipFill>
          <a:blip r:embed="rId12"/>
          <a:stretch>
            <a:fillRect/>
          </a:stretch>
        </p:blipFill>
        <p:spPr>
          <a:xfrm>
            <a:off x="2251723" y="5963173"/>
            <a:ext cx="222736" cy="296982"/>
          </a:xfrm>
          <a:prstGeom prst="rect">
            <a:avLst/>
          </a:prstGeom>
        </p:spPr>
      </p:pic>
      <p:pic>
        <p:nvPicPr>
          <p:cNvPr id="12" name="Image 10" descr="preencoded.png"/>
          <p:cNvPicPr>
            <a:picLocks noChangeAspect="1"/>
          </p:cNvPicPr>
          <p:nvPr/>
        </p:nvPicPr>
        <p:blipFill>
          <a:blip r:embed="rId13"/>
          <a:stretch>
            <a:fillRect/>
          </a:stretch>
        </p:blipFill>
        <p:spPr>
          <a:xfrm>
            <a:off x="6020402" y="5963173"/>
            <a:ext cx="167052" cy="296982"/>
          </a:xfrm>
          <a:prstGeom prst="rect">
            <a:avLst/>
          </a:prstGeom>
        </p:spPr>
      </p:pic>
      <p:pic>
        <p:nvPicPr>
          <p:cNvPr id="13" name="Image 11" descr="preencoded.png"/>
          <p:cNvPicPr>
            <a:picLocks noChangeAspect="1"/>
          </p:cNvPicPr>
          <p:nvPr/>
        </p:nvPicPr>
        <p:blipFill>
          <a:blip r:embed="rId14"/>
          <a:stretch>
            <a:fillRect/>
          </a:stretch>
        </p:blipFill>
        <p:spPr>
          <a:xfrm>
            <a:off x="9610863" y="5963173"/>
            <a:ext cx="139210" cy="296982"/>
          </a:xfrm>
          <a:prstGeom prst="rect">
            <a:avLst/>
          </a:prstGeom>
        </p:spPr>
      </p:pic>
      <p:sp>
        <p:nvSpPr>
          <p:cNvPr id="14"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is a VPC Endpoint?</a:t>
            </a:r>
            <a:endParaRPr lang="en-US" sz="2631" dirty="0"/>
          </a:p>
        </p:txBody>
      </p:sp>
      <p:sp>
        <p:nvSpPr>
          <p:cNvPr id="15" name="Text 1"/>
          <p:cNvSpPr/>
          <p:nvPr/>
        </p:nvSpPr>
        <p:spPr>
          <a:xfrm>
            <a:off x="990277" y="1378521"/>
            <a:ext cx="4652373"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Definition</a:t>
            </a:r>
            <a:endParaRPr lang="en-US" sz="1754" dirty="0"/>
          </a:p>
        </p:txBody>
      </p:sp>
      <p:sp>
        <p:nvSpPr>
          <p:cNvPr id="16" name="Text 2"/>
          <p:cNvSpPr/>
          <p:nvPr/>
        </p:nvSpPr>
        <p:spPr>
          <a:xfrm>
            <a:off x="990277" y="1749748"/>
            <a:ext cx="4652373"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A VPC Endpoint is a virtual network device that enables private connectivity between your VPC and supported AWS services.</a:t>
            </a:r>
            <a:endParaRPr lang="en-US" sz="1315" dirty="0"/>
          </a:p>
        </p:txBody>
      </p:sp>
      <p:sp>
        <p:nvSpPr>
          <p:cNvPr id="17" name="Text 3"/>
          <p:cNvSpPr/>
          <p:nvPr/>
        </p:nvSpPr>
        <p:spPr>
          <a:xfrm>
            <a:off x="779576" y="2752060"/>
            <a:ext cx="583568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The Problem It Solves</a:t>
            </a:r>
            <a:endParaRPr lang="en-US" sz="1754" dirty="0"/>
          </a:p>
        </p:txBody>
      </p:sp>
      <p:sp>
        <p:nvSpPr>
          <p:cNvPr id="18" name="Text 4"/>
          <p:cNvSpPr/>
          <p:nvPr/>
        </p:nvSpPr>
        <p:spPr>
          <a:xfrm>
            <a:off x="779576" y="3123287"/>
            <a:ext cx="4863073"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Before VPC Endpoints, instances in private subnets required:</a:t>
            </a:r>
            <a:endParaRPr lang="en-US" sz="1315" dirty="0"/>
          </a:p>
        </p:txBody>
      </p:sp>
      <p:sp>
        <p:nvSpPr>
          <p:cNvPr id="19" name="Text 5"/>
          <p:cNvSpPr/>
          <p:nvPr/>
        </p:nvSpPr>
        <p:spPr>
          <a:xfrm>
            <a:off x="816699" y="3791496"/>
            <a:ext cx="5791140"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NAT Gateway or Internet Gateway</a:t>
            </a:r>
            <a:endParaRPr lang="en-US" sz="1315" dirty="0"/>
          </a:p>
        </p:txBody>
      </p:sp>
      <p:sp>
        <p:nvSpPr>
          <p:cNvPr id="20" name="Text 6"/>
          <p:cNvSpPr/>
          <p:nvPr/>
        </p:nvSpPr>
        <p:spPr>
          <a:xfrm>
            <a:off x="816699" y="4125600"/>
            <a:ext cx="5791140"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Public internet traversal</a:t>
            </a:r>
            <a:endParaRPr lang="en-US" sz="1315" dirty="0"/>
          </a:p>
        </p:txBody>
      </p:sp>
      <p:sp>
        <p:nvSpPr>
          <p:cNvPr id="21" name="Text 7"/>
          <p:cNvSpPr/>
          <p:nvPr/>
        </p:nvSpPr>
        <p:spPr>
          <a:xfrm>
            <a:off x="816699" y="4459704"/>
            <a:ext cx="5791140"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Additional costs and complexity</a:t>
            </a:r>
            <a:endParaRPr lang="en-US" sz="1315" dirty="0"/>
          </a:p>
        </p:txBody>
      </p:sp>
      <p:sp>
        <p:nvSpPr>
          <p:cNvPr id="22" name="Text 8"/>
          <p:cNvSpPr/>
          <p:nvPr/>
        </p:nvSpPr>
        <p:spPr>
          <a:xfrm>
            <a:off x="6459349" y="1601257"/>
            <a:ext cx="552385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VPC Endpoint Solution</a:t>
            </a:r>
            <a:endParaRPr lang="en-US" sz="1754" dirty="0"/>
          </a:p>
        </p:txBody>
      </p:sp>
      <p:sp>
        <p:nvSpPr>
          <p:cNvPr id="23" name="Text 9"/>
          <p:cNvSpPr/>
          <p:nvPr/>
        </p:nvSpPr>
        <p:spPr>
          <a:xfrm>
            <a:off x="6644962" y="4645318"/>
            <a:ext cx="4417601"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VPC Endpoints eliminate the need for public internet traversal, keeping all communication within the secure AWS network.</a:t>
            </a:r>
            <a:endParaRPr lang="en-US" sz="1315" dirty="0"/>
          </a:p>
        </p:txBody>
      </p:sp>
      <p:sp>
        <p:nvSpPr>
          <p:cNvPr id="24" name="Text 10"/>
          <p:cNvSpPr/>
          <p:nvPr/>
        </p:nvSpPr>
        <p:spPr>
          <a:xfrm>
            <a:off x="1310838" y="6334401"/>
            <a:ext cx="2104509" cy="259859"/>
          </a:xfrm>
          <a:prstGeom prst="rect">
            <a:avLst/>
          </a:prstGeom>
          <a:noFill/>
          <a:ln/>
        </p:spPr>
        <p:txBody>
          <a:bodyPr vert="horz" wrap="square" lIns="0" tIns="0" rIns="0" bIns="0" rtlCol="0" anchor="t"/>
          <a:lstStyle/>
          <a:p>
            <a:pPr algn="ctr">
              <a:lnSpc>
                <a:spcPts val="2046"/>
              </a:lnSpc>
            </a:pPr>
            <a:r>
              <a:rPr lang="en-US" sz="1315" b="1" dirty="0">
                <a:solidFill>
                  <a:srgbClr val="374151"/>
                </a:solidFill>
                <a:latin typeface="ui-sans-serif" pitchFamily="34" charset="0"/>
                <a:ea typeface="ui-sans-serif" pitchFamily="34" charset="-122"/>
                <a:cs typeface="ui-sans-serif" pitchFamily="34" charset="-120"/>
              </a:rPr>
              <a:t>Enhanced Security</a:t>
            </a:r>
            <a:endParaRPr lang="en-US" sz="1315" dirty="0"/>
          </a:p>
        </p:txBody>
      </p:sp>
      <p:sp>
        <p:nvSpPr>
          <p:cNvPr id="25" name="Text 11"/>
          <p:cNvSpPr/>
          <p:nvPr/>
        </p:nvSpPr>
        <p:spPr>
          <a:xfrm>
            <a:off x="4808578" y="6334401"/>
            <a:ext cx="2590700" cy="259859"/>
          </a:xfrm>
          <a:prstGeom prst="rect">
            <a:avLst/>
          </a:prstGeom>
          <a:noFill/>
          <a:ln/>
        </p:spPr>
        <p:txBody>
          <a:bodyPr vert="horz" wrap="square" lIns="0" tIns="0" rIns="0" bIns="0" rtlCol="0" anchor="t"/>
          <a:lstStyle/>
          <a:p>
            <a:pPr algn="ctr">
              <a:lnSpc>
                <a:spcPts val="2046"/>
              </a:lnSpc>
            </a:pPr>
            <a:r>
              <a:rPr lang="en-US" sz="1315" b="1" dirty="0">
                <a:solidFill>
                  <a:srgbClr val="374151"/>
                </a:solidFill>
                <a:latin typeface="ui-sans-serif" pitchFamily="34" charset="0"/>
                <a:ea typeface="ui-sans-serif" pitchFamily="34" charset="-122"/>
                <a:cs typeface="ui-sans-serif" pitchFamily="34" charset="-120"/>
              </a:rPr>
              <a:t>Improved Performance</a:t>
            </a:r>
            <a:endParaRPr lang="en-US" sz="1315" dirty="0"/>
          </a:p>
        </p:txBody>
      </p:sp>
      <p:sp>
        <p:nvSpPr>
          <p:cNvPr id="26" name="Text 12"/>
          <p:cNvSpPr/>
          <p:nvPr/>
        </p:nvSpPr>
        <p:spPr>
          <a:xfrm>
            <a:off x="8825369" y="6334401"/>
            <a:ext cx="1710196" cy="259859"/>
          </a:xfrm>
          <a:prstGeom prst="rect">
            <a:avLst/>
          </a:prstGeom>
          <a:noFill/>
          <a:ln/>
        </p:spPr>
        <p:txBody>
          <a:bodyPr vert="horz" wrap="square" lIns="0" tIns="0" rIns="0" bIns="0" rtlCol="0" anchor="t"/>
          <a:lstStyle/>
          <a:p>
            <a:pPr algn="ctr">
              <a:lnSpc>
                <a:spcPts val="2046"/>
              </a:lnSpc>
            </a:pPr>
            <a:r>
              <a:rPr lang="en-US" sz="1315" b="1" dirty="0">
                <a:solidFill>
                  <a:srgbClr val="374151"/>
                </a:solidFill>
                <a:latin typeface="ui-sans-serif" pitchFamily="34" charset="0"/>
                <a:ea typeface="ui-sans-serif" pitchFamily="34" charset="-122"/>
                <a:cs typeface="ui-sans-serif" pitchFamily="34" charset="-120"/>
              </a:rPr>
              <a:t>Cost Reduction</a:t>
            </a:r>
            <a:endParaRPr lang="en-US" sz="131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155785"/>
            <a:ext cx="10691336" cy="593963"/>
          </a:xfrm>
          <a:prstGeom prst="rect">
            <a:avLst/>
          </a:prstGeom>
        </p:spPr>
      </p:pic>
      <p:pic>
        <p:nvPicPr>
          <p:cNvPr id="7" name="Image 5" descr="preencoded.png"/>
          <p:cNvPicPr>
            <a:picLocks noChangeAspect="1"/>
          </p:cNvPicPr>
          <p:nvPr/>
        </p:nvPicPr>
        <p:blipFill>
          <a:blip r:embed="rId8"/>
          <a:stretch>
            <a:fillRect/>
          </a:stretch>
        </p:blipFill>
        <p:spPr>
          <a:xfrm>
            <a:off x="742454" y="1322837"/>
            <a:ext cx="185613" cy="259859"/>
          </a:xfrm>
          <a:prstGeom prst="rect">
            <a:avLst/>
          </a:prstGeom>
        </p:spPr>
      </p:pic>
      <p:pic>
        <p:nvPicPr>
          <p:cNvPr id="8" name="Image 6" descr="preencoded.png"/>
          <p:cNvPicPr>
            <a:picLocks noChangeAspect="1"/>
          </p:cNvPicPr>
          <p:nvPr/>
        </p:nvPicPr>
        <p:blipFill>
          <a:blip r:embed="rId9"/>
          <a:stretch>
            <a:fillRect/>
          </a:stretch>
        </p:blipFill>
        <p:spPr>
          <a:xfrm>
            <a:off x="593963" y="2343711"/>
            <a:ext cx="10691336" cy="816699"/>
          </a:xfrm>
          <a:prstGeom prst="rect">
            <a:avLst/>
          </a:prstGeom>
        </p:spPr>
      </p:pic>
      <p:pic>
        <p:nvPicPr>
          <p:cNvPr id="9" name="Image 7" descr="preencoded.png"/>
          <p:cNvPicPr>
            <a:picLocks noChangeAspect="1"/>
          </p:cNvPicPr>
          <p:nvPr/>
        </p:nvPicPr>
        <p:blipFill>
          <a:blip r:embed="rId10"/>
          <a:stretch>
            <a:fillRect/>
          </a:stretch>
        </p:blipFill>
        <p:spPr>
          <a:xfrm>
            <a:off x="593963" y="3383146"/>
            <a:ext cx="5234300" cy="1967503"/>
          </a:xfrm>
          <a:prstGeom prst="rect">
            <a:avLst/>
          </a:prstGeom>
        </p:spPr>
      </p:pic>
      <p:pic>
        <p:nvPicPr>
          <p:cNvPr id="10" name="Image 8" descr="preencoded.png"/>
          <p:cNvPicPr>
            <a:picLocks noChangeAspect="1"/>
          </p:cNvPicPr>
          <p:nvPr/>
        </p:nvPicPr>
        <p:blipFill>
          <a:blip r:embed="rId11"/>
          <a:stretch>
            <a:fillRect/>
          </a:stretch>
        </p:blipFill>
        <p:spPr>
          <a:xfrm>
            <a:off x="779576" y="3568760"/>
            <a:ext cx="371227" cy="371227"/>
          </a:xfrm>
          <a:prstGeom prst="rect">
            <a:avLst/>
          </a:prstGeom>
        </p:spPr>
      </p:pic>
      <p:pic>
        <p:nvPicPr>
          <p:cNvPr id="11" name="Image 9" descr="preencoded.png"/>
          <p:cNvPicPr>
            <a:picLocks noChangeAspect="1"/>
          </p:cNvPicPr>
          <p:nvPr/>
        </p:nvPicPr>
        <p:blipFill>
          <a:blip r:embed="rId12"/>
          <a:stretch>
            <a:fillRect/>
          </a:stretch>
        </p:blipFill>
        <p:spPr>
          <a:xfrm>
            <a:off x="872383" y="3624444"/>
            <a:ext cx="185613" cy="259859"/>
          </a:xfrm>
          <a:prstGeom prst="rect">
            <a:avLst/>
          </a:prstGeom>
        </p:spPr>
      </p:pic>
      <p:pic>
        <p:nvPicPr>
          <p:cNvPr id="12" name="Image 10" descr="preencoded.png"/>
          <p:cNvPicPr>
            <a:picLocks noChangeAspect="1"/>
          </p:cNvPicPr>
          <p:nvPr/>
        </p:nvPicPr>
        <p:blipFill>
          <a:blip r:embed="rId13"/>
          <a:stretch>
            <a:fillRect/>
          </a:stretch>
        </p:blipFill>
        <p:spPr>
          <a:xfrm>
            <a:off x="779576" y="4088477"/>
            <a:ext cx="148491" cy="148491"/>
          </a:xfrm>
          <a:prstGeom prst="rect">
            <a:avLst/>
          </a:prstGeom>
        </p:spPr>
      </p:pic>
      <p:pic>
        <p:nvPicPr>
          <p:cNvPr id="13" name="Image 11" descr="preencoded.png"/>
          <p:cNvPicPr>
            <a:picLocks noChangeAspect="1"/>
          </p:cNvPicPr>
          <p:nvPr/>
        </p:nvPicPr>
        <p:blipFill>
          <a:blip r:embed="rId13"/>
          <a:stretch>
            <a:fillRect/>
          </a:stretch>
        </p:blipFill>
        <p:spPr>
          <a:xfrm>
            <a:off x="779576" y="4422582"/>
            <a:ext cx="148491" cy="148491"/>
          </a:xfrm>
          <a:prstGeom prst="rect">
            <a:avLst/>
          </a:prstGeom>
        </p:spPr>
      </p:pic>
      <p:pic>
        <p:nvPicPr>
          <p:cNvPr id="14" name="Image 12" descr="preencoded.png"/>
          <p:cNvPicPr>
            <a:picLocks noChangeAspect="1"/>
          </p:cNvPicPr>
          <p:nvPr/>
        </p:nvPicPr>
        <p:blipFill>
          <a:blip r:embed="rId13"/>
          <a:stretch>
            <a:fillRect/>
          </a:stretch>
        </p:blipFill>
        <p:spPr>
          <a:xfrm>
            <a:off x="779576" y="4756686"/>
            <a:ext cx="148491" cy="148491"/>
          </a:xfrm>
          <a:prstGeom prst="rect">
            <a:avLst/>
          </a:prstGeom>
        </p:spPr>
      </p:pic>
      <p:pic>
        <p:nvPicPr>
          <p:cNvPr id="15" name="Image 13" descr="preencoded.png"/>
          <p:cNvPicPr>
            <a:picLocks noChangeAspect="1"/>
          </p:cNvPicPr>
          <p:nvPr/>
        </p:nvPicPr>
        <p:blipFill>
          <a:blip r:embed="rId10"/>
          <a:stretch>
            <a:fillRect/>
          </a:stretch>
        </p:blipFill>
        <p:spPr>
          <a:xfrm>
            <a:off x="6050999" y="3383146"/>
            <a:ext cx="5234300" cy="1967503"/>
          </a:xfrm>
          <a:prstGeom prst="rect">
            <a:avLst/>
          </a:prstGeom>
        </p:spPr>
      </p:pic>
      <p:pic>
        <p:nvPicPr>
          <p:cNvPr id="16" name="Image 14" descr="preencoded.png"/>
          <p:cNvPicPr>
            <a:picLocks noChangeAspect="1"/>
          </p:cNvPicPr>
          <p:nvPr/>
        </p:nvPicPr>
        <p:blipFill>
          <a:blip r:embed="rId14"/>
          <a:stretch>
            <a:fillRect/>
          </a:stretch>
        </p:blipFill>
        <p:spPr>
          <a:xfrm>
            <a:off x="6236613" y="3568760"/>
            <a:ext cx="371227" cy="371227"/>
          </a:xfrm>
          <a:prstGeom prst="rect">
            <a:avLst/>
          </a:prstGeom>
        </p:spPr>
      </p:pic>
      <p:pic>
        <p:nvPicPr>
          <p:cNvPr id="17" name="Image 15" descr="preencoded.png"/>
          <p:cNvPicPr>
            <a:picLocks noChangeAspect="1"/>
          </p:cNvPicPr>
          <p:nvPr/>
        </p:nvPicPr>
        <p:blipFill>
          <a:blip r:embed="rId12"/>
          <a:stretch>
            <a:fillRect/>
          </a:stretch>
        </p:blipFill>
        <p:spPr>
          <a:xfrm>
            <a:off x="6329420" y="3624444"/>
            <a:ext cx="185613" cy="259859"/>
          </a:xfrm>
          <a:prstGeom prst="rect">
            <a:avLst/>
          </a:prstGeom>
        </p:spPr>
      </p:pic>
      <p:pic>
        <p:nvPicPr>
          <p:cNvPr id="18" name="Image 16" descr="preencoded.png"/>
          <p:cNvPicPr>
            <a:picLocks noChangeAspect="1"/>
          </p:cNvPicPr>
          <p:nvPr/>
        </p:nvPicPr>
        <p:blipFill>
          <a:blip r:embed="rId15"/>
          <a:stretch>
            <a:fillRect/>
          </a:stretch>
        </p:blipFill>
        <p:spPr>
          <a:xfrm>
            <a:off x="6236612" y="4088477"/>
            <a:ext cx="92807" cy="148491"/>
          </a:xfrm>
          <a:prstGeom prst="rect">
            <a:avLst/>
          </a:prstGeom>
        </p:spPr>
      </p:pic>
      <p:pic>
        <p:nvPicPr>
          <p:cNvPr id="19" name="Image 17" descr="preencoded.png"/>
          <p:cNvPicPr>
            <a:picLocks noChangeAspect="1"/>
          </p:cNvPicPr>
          <p:nvPr/>
        </p:nvPicPr>
        <p:blipFill>
          <a:blip r:embed="rId15"/>
          <a:stretch>
            <a:fillRect/>
          </a:stretch>
        </p:blipFill>
        <p:spPr>
          <a:xfrm>
            <a:off x="6236612" y="4422582"/>
            <a:ext cx="92807" cy="148491"/>
          </a:xfrm>
          <a:prstGeom prst="rect">
            <a:avLst/>
          </a:prstGeom>
        </p:spPr>
      </p:pic>
      <p:pic>
        <p:nvPicPr>
          <p:cNvPr id="20" name="Image 18" descr="preencoded.png"/>
          <p:cNvPicPr>
            <a:picLocks noChangeAspect="1"/>
          </p:cNvPicPr>
          <p:nvPr/>
        </p:nvPicPr>
        <p:blipFill>
          <a:blip r:embed="rId15"/>
          <a:stretch>
            <a:fillRect/>
          </a:stretch>
        </p:blipFill>
        <p:spPr>
          <a:xfrm>
            <a:off x="6236612" y="4756686"/>
            <a:ext cx="92807" cy="148491"/>
          </a:xfrm>
          <a:prstGeom prst="rect">
            <a:avLst/>
          </a:prstGeom>
        </p:spPr>
      </p:pic>
      <p:pic>
        <p:nvPicPr>
          <p:cNvPr id="21" name="Image 19" descr="preencoded.png"/>
          <p:cNvPicPr>
            <a:picLocks noChangeAspect="1"/>
          </p:cNvPicPr>
          <p:nvPr/>
        </p:nvPicPr>
        <p:blipFill>
          <a:blip r:embed="rId16"/>
          <a:stretch>
            <a:fillRect/>
          </a:stretch>
        </p:blipFill>
        <p:spPr>
          <a:xfrm>
            <a:off x="593963" y="6055980"/>
            <a:ext cx="10691336" cy="482595"/>
          </a:xfrm>
          <a:prstGeom prst="rect">
            <a:avLst/>
          </a:prstGeom>
        </p:spPr>
      </p:pic>
      <p:pic>
        <p:nvPicPr>
          <p:cNvPr id="22" name="Image 20" descr="preencoded.png"/>
          <p:cNvPicPr>
            <a:picLocks noChangeAspect="1"/>
          </p:cNvPicPr>
          <p:nvPr/>
        </p:nvPicPr>
        <p:blipFill>
          <a:blip r:embed="rId17"/>
          <a:stretch>
            <a:fillRect/>
          </a:stretch>
        </p:blipFill>
        <p:spPr>
          <a:xfrm>
            <a:off x="705332" y="6167348"/>
            <a:ext cx="139210" cy="259859"/>
          </a:xfrm>
          <a:prstGeom prst="rect">
            <a:avLst/>
          </a:prstGeom>
        </p:spPr>
      </p:pic>
      <p:sp>
        <p:nvSpPr>
          <p:cNvPr id="24" name="Text 1"/>
          <p:cNvSpPr/>
          <p:nvPr/>
        </p:nvSpPr>
        <p:spPr>
          <a:xfrm>
            <a:off x="1039435" y="1304275"/>
            <a:ext cx="7653423"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Correct Answer: </a:t>
            </a:r>
            <a:r>
              <a:rPr lang="en-US" sz="1754" b="1" dirty="0">
                <a:solidFill>
                  <a:srgbClr val="374151"/>
                </a:solidFill>
                <a:latin typeface="ui-sans-serif" pitchFamily="34" charset="0"/>
                <a:ea typeface="ui-sans-serif" pitchFamily="34" charset="-122"/>
                <a:cs typeface="ui-sans-serif" pitchFamily="34" charset="-120"/>
              </a:rPr>
              <a:t>C. Internet Protocol Security (IPsec)</a:t>
            </a:r>
            <a:endParaRPr lang="en-US" sz="1754" dirty="0"/>
          </a:p>
        </p:txBody>
      </p:sp>
      <p:sp>
        <p:nvSpPr>
          <p:cNvPr id="25" name="Text 2"/>
          <p:cNvSpPr/>
          <p:nvPr/>
        </p:nvSpPr>
        <p:spPr>
          <a:xfrm>
            <a:off x="593963" y="1972484"/>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6" name="Text 3"/>
          <p:cNvSpPr/>
          <p:nvPr/>
        </p:nvSpPr>
        <p:spPr>
          <a:xfrm>
            <a:off x="742454" y="2492201"/>
            <a:ext cx="10394355"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IPv6 has </a:t>
            </a:r>
            <a:r>
              <a:rPr lang="en-US" sz="1315" b="1" dirty="0">
                <a:solidFill>
                  <a:srgbClr val="374151"/>
                </a:solidFill>
                <a:latin typeface="ui-sans-serif" pitchFamily="34" charset="0"/>
                <a:ea typeface="ui-sans-serif" pitchFamily="34" charset="-122"/>
                <a:cs typeface="ui-sans-serif" pitchFamily="34" charset="-120"/>
              </a:rPr>
              <a:t>built-in Internet Protocol Security (IPsec)</a:t>
            </a:r>
            <a:r>
              <a:rPr lang="en-US" sz="1315" dirty="0">
                <a:solidFill>
                  <a:srgbClr val="374151"/>
                </a:solidFill>
                <a:latin typeface="ui-sans-serif" pitchFamily="34" charset="0"/>
                <a:ea typeface="ui-sans-serif" pitchFamily="34" charset="-122"/>
                <a:cs typeface="ui-sans-serif" pitchFamily="34" charset="-120"/>
              </a:rPr>
              <a:t> as a standard feature, offering authentication and encryption. While IPv4 can use IPsec, it is not mandatory and lacks native security features.</a:t>
            </a:r>
            <a:endParaRPr lang="en-US" sz="1315" dirty="0"/>
          </a:p>
        </p:txBody>
      </p:sp>
      <p:sp>
        <p:nvSpPr>
          <p:cNvPr id="27" name="Text 4"/>
          <p:cNvSpPr/>
          <p:nvPr/>
        </p:nvSpPr>
        <p:spPr>
          <a:xfrm>
            <a:off x="1262172" y="3624444"/>
            <a:ext cx="250299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IPv6 Security Model</a:t>
            </a:r>
            <a:endParaRPr lang="en-US" sz="1461" dirty="0"/>
          </a:p>
        </p:txBody>
      </p:sp>
      <p:sp>
        <p:nvSpPr>
          <p:cNvPr id="28" name="Text 5"/>
          <p:cNvSpPr/>
          <p:nvPr/>
        </p:nvSpPr>
        <p:spPr>
          <a:xfrm>
            <a:off x="1002312" y="4051355"/>
            <a:ext cx="410374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IPsec is </a:t>
            </a:r>
            <a:r>
              <a:rPr lang="en-US" sz="1169" b="1" dirty="0">
                <a:solidFill>
                  <a:srgbClr val="374151"/>
                </a:solidFill>
                <a:latin typeface="ui-sans-serif" pitchFamily="34" charset="0"/>
                <a:ea typeface="ui-sans-serif" pitchFamily="34" charset="-122"/>
                <a:cs typeface="ui-sans-serif" pitchFamily="34" charset="-120"/>
              </a:rPr>
              <a:t>mandatory</a:t>
            </a:r>
            <a:r>
              <a:rPr lang="en-US" sz="1169" dirty="0">
                <a:solidFill>
                  <a:srgbClr val="374151"/>
                </a:solidFill>
                <a:latin typeface="ui-sans-serif" pitchFamily="34" charset="0"/>
                <a:ea typeface="ui-sans-serif" pitchFamily="34" charset="-122"/>
                <a:cs typeface="ui-sans-serif" pitchFamily="34" charset="-120"/>
              </a:rPr>
              <a:t> for IPv6 implementations</a:t>
            </a:r>
            <a:endParaRPr lang="en-US" sz="1169" dirty="0"/>
          </a:p>
        </p:txBody>
      </p:sp>
      <p:sp>
        <p:nvSpPr>
          <p:cNvPr id="29" name="Text 6"/>
          <p:cNvSpPr/>
          <p:nvPr/>
        </p:nvSpPr>
        <p:spPr>
          <a:xfrm>
            <a:off x="1002313" y="4385459"/>
            <a:ext cx="353489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Provides </a:t>
            </a:r>
            <a:r>
              <a:rPr lang="en-US" sz="1169" b="1" dirty="0">
                <a:solidFill>
                  <a:srgbClr val="374151"/>
                </a:solidFill>
                <a:latin typeface="ui-sans-serif" pitchFamily="34" charset="0"/>
                <a:ea typeface="ui-sans-serif" pitchFamily="34" charset="-122"/>
                <a:cs typeface="ui-sans-serif" pitchFamily="34" charset="-120"/>
              </a:rPr>
              <a:t>authentication</a:t>
            </a:r>
            <a:r>
              <a:rPr lang="en-US" sz="1169" dirty="0">
                <a:solidFill>
                  <a:srgbClr val="374151"/>
                </a:solidFill>
                <a:latin typeface="ui-sans-serif" pitchFamily="34" charset="0"/>
                <a:ea typeface="ui-sans-serif" pitchFamily="34" charset="-122"/>
                <a:cs typeface="ui-sans-serif" pitchFamily="34" charset="-120"/>
              </a:rPr>
              <a:t> of data origin</a:t>
            </a:r>
            <a:endParaRPr lang="en-US" sz="1169" dirty="0"/>
          </a:p>
        </p:txBody>
      </p:sp>
      <p:sp>
        <p:nvSpPr>
          <p:cNvPr id="30" name="Text 7"/>
          <p:cNvSpPr/>
          <p:nvPr/>
        </p:nvSpPr>
        <p:spPr>
          <a:xfrm>
            <a:off x="1002313" y="4719563"/>
            <a:ext cx="376302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Offers </a:t>
            </a:r>
            <a:r>
              <a:rPr lang="en-US" sz="1169" b="1" dirty="0">
                <a:solidFill>
                  <a:srgbClr val="374151"/>
                </a:solidFill>
                <a:latin typeface="ui-sans-serif" pitchFamily="34" charset="0"/>
                <a:ea typeface="ui-sans-serif" pitchFamily="34" charset="-122"/>
                <a:cs typeface="ui-sans-serif" pitchFamily="34" charset="-120"/>
              </a:rPr>
              <a:t>encryption</a:t>
            </a:r>
            <a:r>
              <a:rPr lang="en-US" sz="1169" dirty="0">
                <a:solidFill>
                  <a:srgbClr val="374151"/>
                </a:solidFill>
                <a:latin typeface="ui-sans-serif" pitchFamily="34" charset="0"/>
                <a:ea typeface="ui-sans-serif" pitchFamily="34" charset="-122"/>
                <a:cs typeface="ui-sans-serif" pitchFamily="34" charset="-120"/>
              </a:rPr>
              <a:t> for data confidentiality</a:t>
            </a:r>
            <a:endParaRPr lang="en-US" sz="1169" dirty="0"/>
          </a:p>
        </p:txBody>
      </p:sp>
      <p:sp>
        <p:nvSpPr>
          <p:cNvPr id="31" name="Text 8"/>
          <p:cNvSpPr/>
          <p:nvPr/>
        </p:nvSpPr>
        <p:spPr>
          <a:xfrm>
            <a:off x="6719208" y="3624444"/>
            <a:ext cx="250299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IPv4 Security Model</a:t>
            </a:r>
            <a:endParaRPr lang="en-US" sz="1461" dirty="0"/>
          </a:p>
        </p:txBody>
      </p:sp>
      <p:sp>
        <p:nvSpPr>
          <p:cNvPr id="32" name="Text 9"/>
          <p:cNvSpPr/>
          <p:nvPr/>
        </p:nvSpPr>
        <p:spPr>
          <a:xfrm>
            <a:off x="6403664" y="4051355"/>
            <a:ext cx="454782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IPsec is </a:t>
            </a:r>
            <a:r>
              <a:rPr lang="en-US" sz="1169" b="1" dirty="0">
                <a:solidFill>
                  <a:srgbClr val="374151"/>
                </a:solidFill>
                <a:latin typeface="ui-sans-serif" pitchFamily="34" charset="0"/>
                <a:ea typeface="ui-sans-serif" pitchFamily="34" charset="-122"/>
                <a:cs typeface="ui-sans-serif" pitchFamily="34" charset="-120"/>
              </a:rPr>
              <a:t>optional</a:t>
            </a:r>
            <a:r>
              <a:rPr lang="en-US" sz="1169" dirty="0">
                <a:solidFill>
                  <a:srgbClr val="374151"/>
                </a:solidFill>
                <a:latin typeface="ui-sans-serif" pitchFamily="34" charset="0"/>
                <a:ea typeface="ui-sans-serif" pitchFamily="34" charset="-122"/>
                <a:cs typeface="ui-sans-serif" pitchFamily="34" charset="-120"/>
              </a:rPr>
              <a:t> and not universally implemented</a:t>
            </a:r>
            <a:endParaRPr lang="en-US" sz="1169" dirty="0"/>
          </a:p>
        </p:txBody>
      </p:sp>
      <p:sp>
        <p:nvSpPr>
          <p:cNvPr id="33" name="Text 10"/>
          <p:cNvSpPr/>
          <p:nvPr/>
        </p:nvSpPr>
        <p:spPr>
          <a:xfrm>
            <a:off x="6403665" y="4385459"/>
            <a:ext cx="542136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Lacks mandatory authentication in standard implementation</a:t>
            </a:r>
            <a:endParaRPr lang="en-US" sz="1169" dirty="0"/>
          </a:p>
        </p:txBody>
      </p:sp>
      <p:sp>
        <p:nvSpPr>
          <p:cNvPr id="34" name="Text 11"/>
          <p:cNvSpPr/>
          <p:nvPr/>
        </p:nvSpPr>
        <p:spPr>
          <a:xfrm>
            <a:off x="6403665" y="4719564"/>
            <a:ext cx="4696021"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Security features added as extensions rather than core functionality</a:t>
            </a:r>
            <a:endParaRPr lang="en-US" sz="1169" dirty="0"/>
          </a:p>
        </p:txBody>
      </p:sp>
      <p:sp>
        <p:nvSpPr>
          <p:cNvPr id="35" name="Text 12"/>
          <p:cNvSpPr/>
          <p:nvPr/>
        </p:nvSpPr>
        <p:spPr>
          <a:xfrm>
            <a:off x="918787" y="6185910"/>
            <a:ext cx="12184539"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Key Takeaway:</a:t>
            </a:r>
            <a:r>
              <a:rPr lang="en-US" sz="1169" dirty="0">
                <a:solidFill>
                  <a:srgbClr val="374151"/>
                </a:solidFill>
                <a:latin typeface="ui-sans-serif" pitchFamily="34" charset="0"/>
                <a:ea typeface="ui-sans-serif" pitchFamily="34" charset="-122"/>
                <a:cs typeface="ui-sans-serif" pitchFamily="34" charset="-120"/>
              </a:rPr>
              <a:t> IPv6's integrated IPsec provides end-to-end security as a core feature, enhancing network security from the ground up.</a:t>
            </a:r>
            <a:endParaRPr lang="en-US" sz="1169"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1007294"/>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1861116"/>
            <a:ext cx="5197177" cy="4269110"/>
          </a:xfrm>
          <a:prstGeom prst="rect">
            <a:avLst/>
          </a:prstGeom>
        </p:spPr>
      </p:pic>
      <p:pic>
        <p:nvPicPr>
          <p:cNvPr id="6" name="Image 4" descr="preencoded.png"/>
          <p:cNvPicPr>
            <a:picLocks noChangeAspect="1"/>
          </p:cNvPicPr>
          <p:nvPr/>
        </p:nvPicPr>
        <p:blipFill>
          <a:blip r:embed="rId7"/>
          <a:stretch>
            <a:fillRect/>
          </a:stretch>
        </p:blipFill>
        <p:spPr>
          <a:xfrm>
            <a:off x="593963" y="1861116"/>
            <a:ext cx="5197177" cy="593963"/>
          </a:xfrm>
          <a:prstGeom prst="rect">
            <a:avLst/>
          </a:prstGeom>
        </p:spPr>
      </p:pic>
      <p:pic>
        <p:nvPicPr>
          <p:cNvPr id="7" name="Image 5" descr="preencoded.png"/>
          <p:cNvPicPr>
            <a:picLocks noChangeAspect="1"/>
          </p:cNvPicPr>
          <p:nvPr/>
        </p:nvPicPr>
        <p:blipFill>
          <a:blip r:embed="rId8"/>
          <a:stretch>
            <a:fillRect/>
          </a:stretch>
        </p:blipFill>
        <p:spPr>
          <a:xfrm>
            <a:off x="742454" y="2009606"/>
            <a:ext cx="278420" cy="296982"/>
          </a:xfrm>
          <a:prstGeom prst="rect">
            <a:avLst/>
          </a:prstGeom>
        </p:spPr>
      </p:pic>
      <p:pic>
        <p:nvPicPr>
          <p:cNvPr id="8" name="Image 6" descr="preencoded.png"/>
          <p:cNvPicPr>
            <a:picLocks noChangeAspect="1"/>
          </p:cNvPicPr>
          <p:nvPr/>
        </p:nvPicPr>
        <p:blipFill>
          <a:blip r:embed="rId9"/>
          <a:stretch>
            <a:fillRect/>
          </a:stretch>
        </p:blipFill>
        <p:spPr>
          <a:xfrm>
            <a:off x="816699" y="3011919"/>
            <a:ext cx="222736" cy="222736"/>
          </a:xfrm>
          <a:prstGeom prst="rect">
            <a:avLst/>
          </a:prstGeom>
        </p:spPr>
      </p:pic>
      <p:pic>
        <p:nvPicPr>
          <p:cNvPr id="9" name="Image 7" descr="preencoded.png"/>
          <p:cNvPicPr>
            <a:picLocks noChangeAspect="1"/>
          </p:cNvPicPr>
          <p:nvPr/>
        </p:nvPicPr>
        <p:blipFill>
          <a:blip r:embed="rId9"/>
          <a:stretch>
            <a:fillRect/>
          </a:stretch>
        </p:blipFill>
        <p:spPr>
          <a:xfrm>
            <a:off x="816699" y="3346024"/>
            <a:ext cx="222736" cy="222736"/>
          </a:xfrm>
          <a:prstGeom prst="rect">
            <a:avLst/>
          </a:prstGeom>
        </p:spPr>
      </p:pic>
      <p:pic>
        <p:nvPicPr>
          <p:cNvPr id="10" name="Image 8" descr="preencoded.png"/>
          <p:cNvPicPr>
            <a:picLocks noChangeAspect="1"/>
          </p:cNvPicPr>
          <p:nvPr/>
        </p:nvPicPr>
        <p:blipFill>
          <a:blip r:embed="rId10"/>
          <a:stretch>
            <a:fillRect/>
          </a:stretch>
        </p:blipFill>
        <p:spPr>
          <a:xfrm>
            <a:off x="853822" y="3383146"/>
            <a:ext cx="148491" cy="148491"/>
          </a:xfrm>
          <a:prstGeom prst="rect">
            <a:avLst/>
          </a:prstGeom>
        </p:spPr>
      </p:pic>
      <p:pic>
        <p:nvPicPr>
          <p:cNvPr id="11" name="Image 9" descr="preencoded.png"/>
          <p:cNvPicPr>
            <a:picLocks noChangeAspect="1"/>
          </p:cNvPicPr>
          <p:nvPr/>
        </p:nvPicPr>
        <p:blipFill>
          <a:blip r:embed="rId9"/>
          <a:stretch>
            <a:fillRect/>
          </a:stretch>
        </p:blipFill>
        <p:spPr>
          <a:xfrm>
            <a:off x="816699" y="3680128"/>
            <a:ext cx="222736" cy="222736"/>
          </a:xfrm>
          <a:prstGeom prst="rect">
            <a:avLst/>
          </a:prstGeom>
        </p:spPr>
      </p:pic>
      <p:pic>
        <p:nvPicPr>
          <p:cNvPr id="12" name="Image 10" descr="preencoded.png"/>
          <p:cNvPicPr>
            <a:picLocks noChangeAspect="1"/>
          </p:cNvPicPr>
          <p:nvPr/>
        </p:nvPicPr>
        <p:blipFill>
          <a:blip r:embed="rId11"/>
          <a:stretch>
            <a:fillRect/>
          </a:stretch>
        </p:blipFill>
        <p:spPr>
          <a:xfrm>
            <a:off x="881664" y="3717250"/>
            <a:ext cx="92807" cy="148491"/>
          </a:xfrm>
          <a:prstGeom prst="rect">
            <a:avLst/>
          </a:prstGeom>
        </p:spPr>
      </p:pic>
      <p:pic>
        <p:nvPicPr>
          <p:cNvPr id="13" name="Image 11" descr="preencoded.png"/>
          <p:cNvPicPr>
            <a:picLocks noChangeAspect="1"/>
          </p:cNvPicPr>
          <p:nvPr/>
        </p:nvPicPr>
        <p:blipFill>
          <a:blip r:embed="rId12"/>
          <a:stretch>
            <a:fillRect/>
          </a:stretch>
        </p:blipFill>
        <p:spPr>
          <a:xfrm>
            <a:off x="816699" y="4125600"/>
            <a:ext cx="4733144" cy="1187926"/>
          </a:xfrm>
          <a:prstGeom prst="rect">
            <a:avLst/>
          </a:prstGeom>
        </p:spPr>
      </p:pic>
      <p:pic>
        <p:nvPicPr>
          <p:cNvPr id="14" name="Image 12" descr="preencoded.png"/>
          <p:cNvPicPr>
            <a:picLocks noChangeAspect="1"/>
          </p:cNvPicPr>
          <p:nvPr/>
        </p:nvPicPr>
        <p:blipFill>
          <a:blip r:embed="rId6"/>
          <a:stretch>
            <a:fillRect/>
          </a:stretch>
        </p:blipFill>
        <p:spPr>
          <a:xfrm>
            <a:off x="6088122" y="1861116"/>
            <a:ext cx="5197177" cy="4269110"/>
          </a:xfrm>
          <a:prstGeom prst="rect">
            <a:avLst/>
          </a:prstGeom>
        </p:spPr>
      </p:pic>
      <p:pic>
        <p:nvPicPr>
          <p:cNvPr id="15" name="Image 13" descr="preencoded.png"/>
          <p:cNvPicPr>
            <a:picLocks noChangeAspect="1"/>
          </p:cNvPicPr>
          <p:nvPr/>
        </p:nvPicPr>
        <p:blipFill>
          <a:blip r:embed="rId13"/>
          <a:stretch>
            <a:fillRect/>
          </a:stretch>
        </p:blipFill>
        <p:spPr>
          <a:xfrm>
            <a:off x="6088122" y="1861116"/>
            <a:ext cx="5197177" cy="593963"/>
          </a:xfrm>
          <a:prstGeom prst="rect">
            <a:avLst/>
          </a:prstGeom>
        </p:spPr>
      </p:pic>
      <p:pic>
        <p:nvPicPr>
          <p:cNvPr id="16" name="Image 14" descr="preencoded.png"/>
          <p:cNvPicPr>
            <a:picLocks noChangeAspect="1"/>
          </p:cNvPicPr>
          <p:nvPr/>
        </p:nvPicPr>
        <p:blipFill>
          <a:blip r:embed="rId14"/>
          <a:stretch>
            <a:fillRect/>
          </a:stretch>
        </p:blipFill>
        <p:spPr>
          <a:xfrm>
            <a:off x="6236613" y="2009606"/>
            <a:ext cx="167052" cy="296982"/>
          </a:xfrm>
          <a:prstGeom prst="rect">
            <a:avLst/>
          </a:prstGeom>
        </p:spPr>
      </p:pic>
      <p:pic>
        <p:nvPicPr>
          <p:cNvPr id="17" name="Image 15" descr="preencoded.png"/>
          <p:cNvPicPr>
            <a:picLocks noChangeAspect="1"/>
          </p:cNvPicPr>
          <p:nvPr/>
        </p:nvPicPr>
        <p:blipFill>
          <a:blip r:embed="rId15"/>
          <a:stretch>
            <a:fillRect/>
          </a:stretch>
        </p:blipFill>
        <p:spPr>
          <a:xfrm>
            <a:off x="6310858" y="3011919"/>
            <a:ext cx="222736" cy="222736"/>
          </a:xfrm>
          <a:prstGeom prst="rect">
            <a:avLst/>
          </a:prstGeom>
        </p:spPr>
      </p:pic>
      <p:pic>
        <p:nvPicPr>
          <p:cNvPr id="18" name="Image 16" descr="preencoded.png"/>
          <p:cNvPicPr>
            <a:picLocks noChangeAspect="1"/>
          </p:cNvPicPr>
          <p:nvPr/>
        </p:nvPicPr>
        <p:blipFill>
          <a:blip r:embed="rId16"/>
          <a:stretch>
            <a:fillRect/>
          </a:stretch>
        </p:blipFill>
        <p:spPr>
          <a:xfrm>
            <a:off x="6329420" y="3049042"/>
            <a:ext cx="185613" cy="148491"/>
          </a:xfrm>
          <a:prstGeom prst="rect">
            <a:avLst/>
          </a:prstGeom>
        </p:spPr>
      </p:pic>
      <p:pic>
        <p:nvPicPr>
          <p:cNvPr id="19" name="Image 17" descr="preencoded.png"/>
          <p:cNvPicPr>
            <a:picLocks noChangeAspect="1"/>
          </p:cNvPicPr>
          <p:nvPr/>
        </p:nvPicPr>
        <p:blipFill>
          <a:blip r:embed="rId15"/>
          <a:stretch>
            <a:fillRect/>
          </a:stretch>
        </p:blipFill>
        <p:spPr>
          <a:xfrm>
            <a:off x="6310858" y="3346024"/>
            <a:ext cx="222736" cy="222736"/>
          </a:xfrm>
          <a:prstGeom prst="rect">
            <a:avLst/>
          </a:prstGeom>
        </p:spPr>
      </p:pic>
      <p:pic>
        <p:nvPicPr>
          <p:cNvPr id="20" name="Image 18" descr="preencoded.png"/>
          <p:cNvPicPr>
            <a:picLocks noChangeAspect="1"/>
          </p:cNvPicPr>
          <p:nvPr/>
        </p:nvPicPr>
        <p:blipFill>
          <a:blip r:embed="rId17"/>
          <a:stretch>
            <a:fillRect/>
          </a:stretch>
        </p:blipFill>
        <p:spPr>
          <a:xfrm>
            <a:off x="6329420" y="3383146"/>
            <a:ext cx="185613" cy="148491"/>
          </a:xfrm>
          <a:prstGeom prst="rect">
            <a:avLst/>
          </a:prstGeom>
        </p:spPr>
      </p:pic>
      <p:pic>
        <p:nvPicPr>
          <p:cNvPr id="21" name="Image 19" descr="preencoded.png"/>
          <p:cNvPicPr>
            <a:picLocks noChangeAspect="1"/>
          </p:cNvPicPr>
          <p:nvPr/>
        </p:nvPicPr>
        <p:blipFill>
          <a:blip r:embed="rId15"/>
          <a:stretch>
            <a:fillRect/>
          </a:stretch>
        </p:blipFill>
        <p:spPr>
          <a:xfrm>
            <a:off x="6310858" y="3680128"/>
            <a:ext cx="222736" cy="222736"/>
          </a:xfrm>
          <a:prstGeom prst="rect">
            <a:avLst/>
          </a:prstGeom>
        </p:spPr>
      </p:pic>
      <p:pic>
        <p:nvPicPr>
          <p:cNvPr id="22" name="Image 20" descr="preencoded.png"/>
          <p:cNvPicPr>
            <a:picLocks noChangeAspect="1"/>
          </p:cNvPicPr>
          <p:nvPr/>
        </p:nvPicPr>
        <p:blipFill>
          <a:blip r:embed="rId18"/>
          <a:stretch>
            <a:fillRect/>
          </a:stretch>
        </p:blipFill>
        <p:spPr>
          <a:xfrm>
            <a:off x="6347981" y="3717250"/>
            <a:ext cx="148491" cy="148491"/>
          </a:xfrm>
          <a:prstGeom prst="rect">
            <a:avLst/>
          </a:prstGeom>
        </p:spPr>
      </p:pic>
      <p:pic>
        <p:nvPicPr>
          <p:cNvPr id="23" name="Image 21" descr="preencoded.png"/>
          <p:cNvPicPr>
            <a:picLocks noChangeAspect="1"/>
          </p:cNvPicPr>
          <p:nvPr/>
        </p:nvPicPr>
        <p:blipFill>
          <a:blip r:embed="rId19"/>
          <a:stretch>
            <a:fillRect/>
          </a:stretch>
        </p:blipFill>
        <p:spPr>
          <a:xfrm>
            <a:off x="6310858" y="4125600"/>
            <a:ext cx="4733144" cy="1187926"/>
          </a:xfrm>
          <a:prstGeom prst="rect">
            <a:avLst/>
          </a:prstGeom>
        </p:spPr>
      </p:pic>
      <p:sp>
        <p:nvSpPr>
          <p:cNvPr id="24"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Types of VPC Endpoints</a:t>
            </a:r>
            <a:endParaRPr lang="en-US" sz="2631" dirty="0"/>
          </a:p>
        </p:txBody>
      </p:sp>
      <p:sp>
        <p:nvSpPr>
          <p:cNvPr id="25" name="Text 1"/>
          <p:cNvSpPr/>
          <p:nvPr/>
        </p:nvSpPr>
        <p:spPr>
          <a:xfrm>
            <a:off x="593963" y="1378521"/>
            <a:ext cx="1282960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provides two primary types of VPC Endpoints for private connectivity:</a:t>
            </a:r>
            <a:endParaRPr lang="en-US" sz="1461" dirty="0"/>
          </a:p>
        </p:txBody>
      </p:sp>
      <p:sp>
        <p:nvSpPr>
          <p:cNvPr id="26" name="Text 2"/>
          <p:cNvSpPr/>
          <p:nvPr/>
        </p:nvSpPr>
        <p:spPr>
          <a:xfrm>
            <a:off x="1132242" y="2009606"/>
            <a:ext cx="2903053"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Gateway Endpoints</a:t>
            </a:r>
            <a:endParaRPr lang="en-US" sz="1754" dirty="0"/>
          </a:p>
        </p:txBody>
      </p:sp>
      <p:sp>
        <p:nvSpPr>
          <p:cNvPr id="27" name="Text 3"/>
          <p:cNvSpPr/>
          <p:nvPr/>
        </p:nvSpPr>
        <p:spPr>
          <a:xfrm>
            <a:off x="816699" y="2677815"/>
            <a:ext cx="475170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Characteristics:</a:t>
            </a:r>
            <a:endParaRPr lang="en-US" sz="1315" dirty="0"/>
          </a:p>
        </p:txBody>
      </p:sp>
      <p:sp>
        <p:nvSpPr>
          <p:cNvPr id="28" name="Text 4"/>
          <p:cNvSpPr/>
          <p:nvPr/>
        </p:nvSpPr>
        <p:spPr>
          <a:xfrm>
            <a:off x="1150804" y="3011919"/>
            <a:ext cx="245044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For S3 and DynamoDB only</a:t>
            </a:r>
            <a:endParaRPr lang="en-US" sz="1169" dirty="0"/>
          </a:p>
        </p:txBody>
      </p:sp>
      <p:sp>
        <p:nvSpPr>
          <p:cNvPr id="29" name="Text 5"/>
          <p:cNvSpPr/>
          <p:nvPr/>
        </p:nvSpPr>
        <p:spPr>
          <a:xfrm>
            <a:off x="1150804" y="3346024"/>
            <a:ext cx="213548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Uses route table entries</a:t>
            </a:r>
            <a:endParaRPr lang="en-US" sz="1169" dirty="0"/>
          </a:p>
        </p:txBody>
      </p:sp>
      <p:sp>
        <p:nvSpPr>
          <p:cNvPr id="30" name="Text 6"/>
          <p:cNvSpPr/>
          <p:nvPr/>
        </p:nvSpPr>
        <p:spPr>
          <a:xfrm>
            <a:off x="1150804" y="3680128"/>
            <a:ext cx="127620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Free of charge</a:t>
            </a:r>
            <a:endParaRPr lang="en-US" sz="1169" dirty="0"/>
          </a:p>
        </p:txBody>
      </p:sp>
      <p:sp>
        <p:nvSpPr>
          <p:cNvPr id="31" name="Text 7"/>
          <p:cNvSpPr/>
          <p:nvPr/>
        </p:nvSpPr>
        <p:spPr>
          <a:xfrm>
            <a:off x="6515034" y="2009606"/>
            <a:ext cx="296795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Interface Endpoints</a:t>
            </a:r>
            <a:endParaRPr lang="en-US" sz="1754" dirty="0"/>
          </a:p>
        </p:txBody>
      </p:sp>
      <p:sp>
        <p:nvSpPr>
          <p:cNvPr id="32" name="Text 8"/>
          <p:cNvSpPr/>
          <p:nvPr/>
        </p:nvSpPr>
        <p:spPr>
          <a:xfrm>
            <a:off x="6310858" y="2677815"/>
            <a:ext cx="475170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Characteristics:</a:t>
            </a:r>
            <a:endParaRPr lang="en-US" sz="1315" dirty="0"/>
          </a:p>
        </p:txBody>
      </p:sp>
      <p:sp>
        <p:nvSpPr>
          <p:cNvPr id="33" name="Text 9"/>
          <p:cNvSpPr/>
          <p:nvPr/>
        </p:nvSpPr>
        <p:spPr>
          <a:xfrm>
            <a:off x="6644962" y="3011919"/>
            <a:ext cx="244261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Wide array of AWS services</a:t>
            </a:r>
            <a:endParaRPr lang="en-US" sz="1169" dirty="0"/>
          </a:p>
        </p:txBody>
      </p:sp>
      <p:sp>
        <p:nvSpPr>
          <p:cNvPr id="34" name="Text 10"/>
          <p:cNvSpPr/>
          <p:nvPr/>
        </p:nvSpPr>
        <p:spPr>
          <a:xfrm>
            <a:off x="6644962" y="3346024"/>
            <a:ext cx="211877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Uses ENI with private IP</a:t>
            </a:r>
            <a:endParaRPr lang="en-US" sz="1169" dirty="0"/>
          </a:p>
        </p:txBody>
      </p:sp>
      <p:sp>
        <p:nvSpPr>
          <p:cNvPr id="35" name="Text 11"/>
          <p:cNvSpPr/>
          <p:nvPr/>
        </p:nvSpPr>
        <p:spPr>
          <a:xfrm>
            <a:off x="6644963" y="3680128"/>
            <a:ext cx="223240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security groups</a:t>
            </a:r>
            <a:endParaRPr lang="en-US" sz="1169"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7517346"/>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517346"/>
          </a:xfrm>
          <a:prstGeom prst="rect">
            <a:avLst/>
          </a:prstGeom>
        </p:spPr>
      </p:pic>
      <p:pic>
        <p:nvPicPr>
          <p:cNvPr id="4" name="Image 2" descr="preencoded.png"/>
          <p:cNvPicPr>
            <a:picLocks noChangeAspect="1"/>
          </p:cNvPicPr>
          <p:nvPr/>
        </p:nvPicPr>
        <p:blipFill>
          <a:blip r:embed="rId5"/>
          <a:stretch>
            <a:fillRect/>
          </a:stretch>
        </p:blipFill>
        <p:spPr>
          <a:xfrm>
            <a:off x="593963" y="1007294"/>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2826306"/>
            <a:ext cx="5048687" cy="482595"/>
          </a:xfrm>
          <a:prstGeom prst="rect">
            <a:avLst/>
          </a:prstGeom>
        </p:spPr>
      </p:pic>
      <p:pic>
        <p:nvPicPr>
          <p:cNvPr id="6" name="Image 4" descr="preencoded.png"/>
          <p:cNvPicPr>
            <a:picLocks noChangeAspect="1"/>
          </p:cNvPicPr>
          <p:nvPr/>
        </p:nvPicPr>
        <p:blipFill>
          <a:blip r:embed="rId7"/>
          <a:stretch>
            <a:fillRect/>
          </a:stretch>
        </p:blipFill>
        <p:spPr>
          <a:xfrm>
            <a:off x="733173" y="2835586"/>
            <a:ext cx="464034" cy="464034"/>
          </a:xfrm>
          <a:prstGeom prst="rect">
            <a:avLst/>
          </a:prstGeom>
        </p:spPr>
      </p:pic>
      <p:pic>
        <p:nvPicPr>
          <p:cNvPr id="7" name="Image 5" descr="preencoded.png"/>
          <p:cNvPicPr>
            <a:picLocks noChangeAspect="1"/>
          </p:cNvPicPr>
          <p:nvPr/>
        </p:nvPicPr>
        <p:blipFill>
          <a:blip r:embed="rId6"/>
          <a:stretch>
            <a:fillRect/>
          </a:stretch>
        </p:blipFill>
        <p:spPr>
          <a:xfrm>
            <a:off x="593963" y="3448111"/>
            <a:ext cx="5048687" cy="482595"/>
          </a:xfrm>
          <a:prstGeom prst="rect">
            <a:avLst/>
          </a:prstGeom>
        </p:spPr>
      </p:pic>
      <p:pic>
        <p:nvPicPr>
          <p:cNvPr id="8" name="Image 6" descr="preencoded.png"/>
          <p:cNvPicPr>
            <a:picLocks noChangeAspect="1"/>
          </p:cNvPicPr>
          <p:nvPr/>
        </p:nvPicPr>
        <p:blipFill>
          <a:blip r:embed="rId8"/>
          <a:stretch>
            <a:fillRect/>
          </a:stretch>
        </p:blipFill>
        <p:spPr>
          <a:xfrm>
            <a:off x="733173" y="3457392"/>
            <a:ext cx="464034" cy="464034"/>
          </a:xfrm>
          <a:prstGeom prst="rect">
            <a:avLst/>
          </a:prstGeom>
        </p:spPr>
      </p:pic>
      <p:pic>
        <p:nvPicPr>
          <p:cNvPr id="9" name="Image 7" descr="preencoded.png"/>
          <p:cNvPicPr>
            <a:picLocks noChangeAspect="1"/>
          </p:cNvPicPr>
          <p:nvPr/>
        </p:nvPicPr>
        <p:blipFill>
          <a:blip r:embed="rId9"/>
          <a:stretch>
            <a:fillRect/>
          </a:stretch>
        </p:blipFill>
        <p:spPr>
          <a:xfrm>
            <a:off x="872383" y="3559479"/>
            <a:ext cx="185613" cy="259859"/>
          </a:xfrm>
          <a:prstGeom prst="rect">
            <a:avLst/>
          </a:prstGeom>
        </p:spPr>
      </p:pic>
      <p:pic>
        <p:nvPicPr>
          <p:cNvPr id="10" name="Image 8" descr="preencoded.png"/>
          <p:cNvPicPr>
            <a:picLocks noChangeAspect="1"/>
          </p:cNvPicPr>
          <p:nvPr/>
        </p:nvPicPr>
        <p:blipFill>
          <a:blip r:embed="rId6"/>
          <a:stretch>
            <a:fillRect/>
          </a:stretch>
        </p:blipFill>
        <p:spPr>
          <a:xfrm>
            <a:off x="593963" y="4069916"/>
            <a:ext cx="5048687" cy="482595"/>
          </a:xfrm>
          <a:prstGeom prst="rect">
            <a:avLst/>
          </a:prstGeom>
        </p:spPr>
      </p:pic>
      <p:pic>
        <p:nvPicPr>
          <p:cNvPr id="11" name="Image 9" descr="preencoded.png"/>
          <p:cNvPicPr>
            <a:picLocks noChangeAspect="1"/>
          </p:cNvPicPr>
          <p:nvPr/>
        </p:nvPicPr>
        <p:blipFill>
          <a:blip r:embed="rId8"/>
          <a:stretch>
            <a:fillRect/>
          </a:stretch>
        </p:blipFill>
        <p:spPr>
          <a:xfrm>
            <a:off x="733173" y="4079197"/>
            <a:ext cx="464034" cy="464034"/>
          </a:xfrm>
          <a:prstGeom prst="rect">
            <a:avLst/>
          </a:prstGeom>
        </p:spPr>
      </p:pic>
      <p:pic>
        <p:nvPicPr>
          <p:cNvPr id="12" name="Image 10" descr="preencoded.png"/>
          <p:cNvPicPr>
            <a:picLocks noChangeAspect="1"/>
          </p:cNvPicPr>
          <p:nvPr/>
        </p:nvPicPr>
        <p:blipFill>
          <a:blip r:embed="rId10"/>
          <a:stretch>
            <a:fillRect/>
          </a:stretch>
        </p:blipFill>
        <p:spPr>
          <a:xfrm>
            <a:off x="904866" y="4181284"/>
            <a:ext cx="120649" cy="259859"/>
          </a:xfrm>
          <a:prstGeom prst="rect">
            <a:avLst/>
          </a:prstGeom>
        </p:spPr>
      </p:pic>
      <p:pic>
        <p:nvPicPr>
          <p:cNvPr id="13" name="Image 11" descr="preencoded.png"/>
          <p:cNvPicPr>
            <a:picLocks noChangeAspect="1"/>
          </p:cNvPicPr>
          <p:nvPr/>
        </p:nvPicPr>
        <p:blipFill>
          <a:blip r:embed="rId11"/>
          <a:stretch>
            <a:fillRect/>
          </a:stretch>
        </p:blipFill>
        <p:spPr>
          <a:xfrm>
            <a:off x="6236612" y="1378521"/>
            <a:ext cx="5048687" cy="3341043"/>
          </a:xfrm>
          <a:prstGeom prst="rect">
            <a:avLst/>
          </a:prstGeom>
        </p:spPr>
      </p:pic>
      <p:pic>
        <p:nvPicPr>
          <p:cNvPr id="14" name="Image 12" descr="preencoded.png"/>
          <p:cNvPicPr>
            <a:picLocks noChangeAspect="1"/>
          </p:cNvPicPr>
          <p:nvPr/>
        </p:nvPicPr>
        <p:blipFill>
          <a:blip r:embed="rId12"/>
          <a:stretch>
            <a:fillRect/>
          </a:stretch>
        </p:blipFill>
        <p:spPr>
          <a:xfrm>
            <a:off x="6459349" y="2046729"/>
            <a:ext cx="4584653" cy="1930380"/>
          </a:xfrm>
          <a:prstGeom prst="rect">
            <a:avLst/>
          </a:prstGeom>
        </p:spPr>
      </p:pic>
      <p:pic>
        <p:nvPicPr>
          <p:cNvPr id="15" name="Image 13" descr="preencoded.png"/>
          <p:cNvPicPr>
            <a:picLocks noChangeAspect="1"/>
          </p:cNvPicPr>
          <p:nvPr/>
        </p:nvPicPr>
        <p:blipFill>
          <a:blip r:embed="rId13"/>
          <a:stretch>
            <a:fillRect/>
          </a:stretch>
        </p:blipFill>
        <p:spPr>
          <a:xfrm>
            <a:off x="6236612" y="4942299"/>
            <a:ext cx="5048687" cy="1522031"/>
          </a:xfrm>
          <a:prstGeom prst="rect">
            <a:avLst/>
          </a:prstGeom>
        </p:spPr>
      </p:pic>
      <p:pic>
        <p:nvPicPr>
          <p:cNvPr id="16" name="Image 14" descr="preencoded.png"/>
          <p:cNvPicPr>
            <a:picLocks noChangeAspect="1"/>
          </p:cNvPicPr>
          <p:nvPr/>
        </p:nvPicPr>
        <p:blipFill>
          <a:blip r:embed="rId14"/>
          <a:stretch>
            <a:fillRect/>
          </a:stretch>
        </p:blipFill>
        <p:spPr>
          <a:xfrm>
            <a:off x="6422226" y="5165035"/>
            <a:ext cx="167052" cy="296982"/>
          </a:xfrm>
          <a:prstGeom prst="rect">
            <a:avLst/>
          </a:prstGeom>
        </p:spPr>
      </p:pic>
      <p:pic>
        <p:nvPicPr>
          <p:cNvPr id="17" name="Image 15" descr="preencoded.png"/>
          <p:cNvPicPr>
            <a:picLocks noChangeAspect="1"/>
          </p:cNvPicPr>
          <p:nvPr/>
        </p:nvPicPr>
        <p:blipFill>
          <a:blip r:embed="rId15"/>
          <a:stretch>
            <a:fillRect/>
          </a:stretch>
        </p:blipFill>
        <p:spPr>
          <a:xfrm>
            <a:off x="6700646" y="5499140"/>
            <a:ext cx="148491" cy="148491"/>
          </a:xfrm>
          <a:prstGeom prst="rect">
            <a:avLst/>
          </a:prstGeom>
        </p:spPr>
      </p:pic>
      <p:pic>
        <p:nvPicPr>
          <p:cNvPr id="18" name="Image 16" descr="preencoded.png"/>
          <p:cNvPicPr>
            <a:picLocks noChangeAspect="1"/>
          </p:cNvPicPr>
          <p:nvPr/>
        </p:nvPicPr>
        <p:blipFill>
          <a:blip r:embed="rId15"/>
          <a:stretch>
            <a:fillRect/>
          </a:stretch>
        </p:blipFill>
        <p:spPr>
          <a:xfrm>
            <a:off x="6700646" y="5796121"/>
            <a:ext cx="148491" cy="148491"/>
          </a:xfrm>
          <a:prstGeom prst="rect">
            <a:avLst/>
          </a:prstGeom>
        </p:spPr>
      </p:pic>
      <p:pic>
        <p:nvPicPr>
          <p:cNvPr id="19" name="Image 17" descr="preencoded.png"/>
          <p:cNvPicPr>
            <a:picLocks noChangeAspect="1"/>
          </p:cNvPicPr>
          <p:nvPr/>
        </p:nvPicPr>
        <p:blipFill>
          <a:blip r:embed="rId16"/>
          <a:stretch>
            <a:fillRect/>
          </a:stretch>
        </p:blipFill>
        <p:spPr>
          <a:xfrm>
            <a:off x="6700646" y="6093103"/>
            <a:ext cx="148491" cy="148491"/>
          </a:xfrm>
          <a:prstGeom prst="rect">
            <a:avLst/>
          </a:prstGeom>
        </p:spPr>
      </p:pic>
      <p:pic>
        <p:nvPicPr>
          <p:cNvPr id="20" name="Image 18" descr="preencoded.png"/>
          <p:cNvPicPr>
            <a:picLocks noChangeAspect="1"/>
          </p:cNvPicPr>
          <p:nvPr/>
        </p:nvPicPr>
        <p:blipFill>
          <a:blip r:embed="rId17"/>
          <a:stretch>
            <a:fillRect/>
          </a:stretch>
        </p:blipFill>
        <p:spPr>
          <a:xfrm>
            <a:off x="593963" y="6742750"/>
            <a:ext cx="10691336" cy="631086"/>
          </a:xfrm>
          <a:prstGeom prst="rect">
            <a:avLst/>
          </a:prstGeom>
        </p:spPr>
      </p:pic>
      <p:pic>
        <p:nvPicPr>
          <p:cNvPr id="21" name="Image 19" descr="preencoded.png"/>
          <p:cNvPicPr>
            <a:picLocks noChangeAspect="1"/>
          </p:cNvPicPr>
          <p:nvPr/>
        </p:nvPicPr>
        <p:blipFill>
          <a:blip r:embed="rId18"/>
          <a:stretch>
            <a:fillRect/>
          </a:stretch>
        </p:blipFill>
        <p:spPr>
          <a:xfrm>
            <a:off x="742454" y="6970467"/>
            <a:ext cx="315543" cy="334104"/>
          </a:xfrm>
          <a:prstGeom prst="rect">
            <a:avLst/>
          </a:prstGeom>
        </p:spPr>
      </p:pic>
      <p:sp>
        <p:nvSpPr>
          <p:cNvPr id="22"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Gateway Endpoints</a:t>
            </a:r>
            <a:endParaRPr lang="en-US" sz="2631" dirty="0"/>
          </a:p>
        </p:txBody>
      </p:sp>
      <p:sp>
        <p:nvSpPr>
          <p:cNvPr id="23" name="Text 1"/>
          <p:cNvSpPr/>
          <p:nvPr/>
        </p:nvSpPr>
        <p:spPr>
          <a:xfrm>
            <a:off x="593963" y="1378521"/>
            <a:ext cx="5048687"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Gateway Endpoints enable private connectivity to Amazon S3 and DynamoDB, routing traffic through your VPC's route tables without traversing the public internet.</a:t>
            </a:r>
            <a:endParaRPr lang="en-US" sz="1315" dirty="0"/>
          </a:p>
        </p:txBody>
      </p:sp>
      <p:sp>
        <p:nvSpPr>
          <p:cNvPr id="24" name="Text 2"/>
          <p:cNvSpPr/>
          <p:nvPr/>
        </p:nvSpPr>
        <p:spPr>
          <a:xfrm>
            <a:off x="593963" y="2380833"/>
            <a:ext cx="605842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Characteristics</a:t>
            </a:r>
            <a:endParaRPr lang="en-US" sz="1754" dirty="0"/>
          </a:p>
        </p:txBody>
      </p:sp>
      <p:sp>
        <p:nvSpPr>
          <p:cNvPr id="25" name="Text 3"/>
          <p:cNvSpPr/>
          <p:nvPr/>
        </p:nvSpPr>
        <p:spPr>
          <a:xfrm>
            <a:off x="1336417" y="2826306"/>
            <a:ext cx="2892264"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Supported Services</a:t>
            </a:r>
            <a:endParaRPr lang="en-US" sz="1315" dirty="0"/>
          </a:p>
        </p:txBody>
      </p:sp>
      <p:sp>
        <p:nvSpPr>
          <p:cNvPr id="26" name="Text 4"/>
          <p:cNvSpPr/>
          <p:nvPr/>
        </p:nvSpPr>
        <p:spPr>
          <a:xfrm>
            <a:off x="1336417" y="3086165"/>
            <a:ext cx="289226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Amazon S3 and DynamoDB only</a:t>
            </a:r>
            <a:endParaRPr lang="en-US" sz="1169" dirty="0"/>
          </a:p>
        </p:txBody>
      </p:sp>
      <p:sp>
        <p:nvSpPr>
          <p:cNvPr id="27" name="Text 5"/>
          <p:cNvSpPr/>
          <p:nvPr/>
        </p:nvSpPr>
        <p:spPr>
          <a:xfrm>
            <a:off x="1336417" y="3448111"/>
            <a:ext cx="3111868"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Connectivity Method</a:t>
            </a:r>
            <a:endParaRPr lang="en-US" sz="1315" dirty="0"/>
          </a:p>
        </p:txBody>
      </p:sp>
      <p:sp>
        <p:nvSpPr>
          <p:cNvPr id="28" name="Text 6"/>
          <p:cNvSpPr/>
          <p:nvPr/>
        </p:nvSpPr>
        <p:spPr>
          <a:xfrm>
            <a:off x="1336417" y="3707970"/>
            <a:ext cx="311186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Route table entries with prefix lists</a:t>
            </a:r>
            <a:endParaRPr lang="en-US" sz="1169" dirty="0"/>
          </a:p>
        </p:txBody>
      </p:sp>
      <p:sp>
        <p:nvSpPr>
          <p:cNvPr id="29" name="Text 7"/>
          <p:cNvSpPr/>
          <p:nvPr/>
        </p:nvSpPr>
        <p:spPr>
          <a:xfrm>
            <a:off x="1336417" y="4069916"/>
            <a:ext cx="370066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Cost</a:t>
            </a:r>
            <a:endParaRPr lang="en-US" sz="1315" dirty="0"/>
          </a:p>
        </p:txBody>
      </p:sp>
      <p:sp>
        <p:nvSpPr>
          <p:cNvPr id="30" name="Text 8"/>
          <p:cNvSpPr/>
          <p:nvPr/>
        </p:nvSpPr>
        <p:spPr>
          <a:xfrm>
            <a:off x="1336417" y="4329775"/>
            <a:ext cx="444080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Free of charge - no hourly or data processing fees</a:t>
            </a:r>
            <a:endParaRPr lang="en-US" sz="1169" dirty="0"/>
          </a:p>
        </p:txBody>
      </p:sp>
      <p:sp>
        <p:nvSpPr>
          <p:cNvPr id="31" name="Text 9"/>
          <p:cNvSpPr/>
          <p:nvPr/>
        </p:nvSpPr>
        <p:spPr>
          <a:xfrm>
            <a:off x="6459349" y="1601257"/>
            <a:ext cx="552385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How Gateway Endpoints Work</a:t>
            </a:r>
            <a:endParaRPr lang="en-US" sz="1754" dirty="0"/>
          </a:p>
        </p:txBody>
      </p:sp>
      <p:sp>
        <p:nvSpPr>
          <p:cNvPr id="32" name="Text 10"/>
          <p:cNvSpPr/>
          <p:nvPr/>
        </p:nvSpPr>
        <p:spPr>
          <a:xfrm>
            <a:off x="6459349" y="4125600"/>
            <a:ext cx="4603214" cy="371227"/>
          </a:xfrm>
          <a:prstGeom prst="rect">
            <a:avLst/>
          </a:prstGeom>
          <a:noFill/>
          <a:ln/>
        </p:spPr>
        <p:txBody>
          <a:bodyPr vert="horz" wrap="square" lIns="0" tIns="0" rIns="0" bIns="0" rtlCol="0" anchor="t"/>
          <a:lstStyle/>
          <a:p>
            <a:pPr>
              <a:lnSpc>
                <a:spcPts val="1461"/>
              </a:lnSpc>
            </a:pPr>
            <a:r>
              <a:rPr lang="en-US" sz="1023" i="1" dirty="0">
                <a:solidFill>
                  <a:srgbClr val="4B5563"/>
                </a:solidFill>
                <a:latin typeface="ui-sans-serif" pitchFamily="34" charset="0"/>
                <a:ea typeface="ui-sans-serif" pitchFamily="34" charset="-122"/>
                <a:cs typeface="ui-sans-serif" pitchFamily="34" charset="-120"/>
              </a:rPr>
              <a:t>Gateway Endpoint adds route table entries to direct traffic to S3/DynamoDB through the endpoint</a:t>
            </a:r>
            <a:endParaRPr lang="en-US" sz="1023" dirty="0"/>
          </a:p>
        </p:txBody>
      </p:sp>
      <p:sp>
        <p:nvSpPr>
          <p:cNvPr id="33" name="Text 11"/>
          <p:cNvSpPr/>
          <p:nvPr/>
        </p:nvSpPr>
        <p:spPr>
          <a:xfrm>
            <a:off x="6700647" y="5127913"/>
            <a:ext cx="321836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Important Considerations</a:t>
            </a:r>
            <a:endParaRPr lang="en-US" sz="1461" dirty="0"/>
          </a:p>
        </p:txBody>
      </p:sp>
      <p:sp>
        <p:nvSpPr>
          <p:cNvPr id="34" name="Text 12"/>
          <p:cNvSpPr/>
          <p:nvPr/>
        </p:nvSpPr>
        <p:spPr>
          <a:xfrm>
            <a:off x="6737770" y="5462017"/>
            <a:ext cx="3441099"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No security group support</a:t>
            </a:r>
            <a:endParaRPr lang="en-US" sz="1169" dirty="0"/>
          </a:p>
        </p:txBody>
      </p:sp>
      <p:sp>
        <p:nvSpPr>
          <p:cNvPr id="35" name="Text 13"/>
          <p:cNvSpPr/>
          <p:nvPr/>
        </p:nvSpPr>
        <p:spPr>
          <a:xfrm>
            <a:off x="6737770" y="5758999"/>
            <a:ext cx="3441099"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No private DNS support</a:t>
            </a:r>
            <a:endParaRPr lang="en-US" sz="1169" dirty="0"/>
          </a:p>
        </p:txBody>
      </p:sp>
      <p:sp>
        <p:nvSpPr>
          <p:cNvPr id="36" name="Text 14"/>
          <p:cNvSpPr/>
          <p:nvPr/>
        </p:nvSpPr>
        <p:spPr>
          <a:xfrm>
            <a:off x="6737769" y="6055980"/>
            <a:ext cx="2867583"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Free of charge</a:t>
            </a:r>
            <a:endParaRPr lang="en-US" sz="1169" dirty="0"/>
          </a:p>
        </p:txBody>
      </p:sp>
      <p:sp>
        <p:nvSpPr>
          <p:cNvPr id="37" name="Text 15"/>
          <p:cNvSpPr/>
          <p:nvPr/>
        </p:nvSpPr>
        <p:spPr>
          <a:xfrm>
            <a:off x="1206487" y="7007590"/>
            <a:ext cx="965978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Gateway Endpoints are the cost-effective solution for S3 and DynamoDB connectivity</a:t>
            </a:r>
            <a:endParaRPr lang="en-US" sz="1315"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331732"/>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7331732"/>
          </a:xfrm>
          <a:prstGeom prst="rect">
            <a:avLst/>
          </a:prstGeom>
        </p:spPr>
      </p:pic>
      <p:pic>
        <p:nvPicPr>
          <p:cNvPr id="4" name="Image 2" descr="preencoded.png"/>
          <p:cNvPicPr>
            <a:picLocks noChangeAspect="1"/>
          </p:cNvPicPr>
          <p:nvPr/>
        </p:nvPicPr>
        <p:blipFill>
          <a:blip r:embed="rId5"/>
          <a:stretch>
            <a:fillRect/>
          </a:stretch>
        </p:blipFill>
        <p:spPr>
          <a:xfrm>
            <a:off x="593963" y="1007294"/>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2380833"/>
            <a:ext cx="5048687" cy="2709957"/>
          </a:xfrm>
          <a:prstGeom prst="rect">
            <a:avLst/>
          </a:prstGeom>
        </p:spPr>
      </p:pic>
      <p:pic>
        <p:nvPicPr>
          <p:cNvPr id="6" name="Image 4" descr="preencoded.png"/>
          <p:cNvPicPr>
            <a:picLocks noChangeAspect="1"/>
          </p:cNvPicPr>
          <p:nvPr/>
        </p:nvPicPr>
        <p:blipFill>
          <a:blip r:embed="rId7"/>
          <a:stretch>
            <a:fillRect/>
          </a:stretch>
        </p:blipFill>
        <p:spPr>
          <a:xfrm>
            <a:off x="733173" y="2752060"/>
            <a:ext cx="299737" cy="464034"/>
          </a:xfrm>
          <a:prstGeom prst="rect">
            <a:avLst/>
          </a:prstGeom>
        </p:spPr>
      </p:pic>
      <p:pic>
        <p:nvPicPr>
          <p:cNvPr id="7" name="Image 5" descr="preencoded.png"/>
          <p:cNvPicPr>
            <a:picLocks noChangeAspect="1"/>
          </p:cNvPicPr>
          <p:nvPr/>
        </p:nvPicPr>
        <p:blipFill>
          <a:blip r:embed="rId8"/>
          <a:stretch>
            <a:fillRect/>
          </a:stretch>
        </p:blipFill>
        <p:spPr>
          <a:xfrm>
            <a:off x="766961" y="2854148"/>
            <a:ext cx="232017" cy="259859"/>
          </a:xfrm>
          <a:prstGeom prst="rect">
            <a:avLst/>
          </a:prstGeom>
        </p:spPr>
      </p:pic>
      <p:pic>
        <p:nvPicPr>
          <p:cNvPr id="8" name="Image 6" descr="preencoded.png"/>
          <p:cNvPicPr>
            <a:picLocks noChangeAspect="1"/>
          </p:cNvPicPr>
          <p:nvPr/>
        </p:nvPicPr>
        <p:blipFill>
          <a:blip r:embed="rId9"/>
          <a:stretch>
            <a:fillRect/>
          </a:stretch>
        </p:blipFill>
        <p:spPr>
          <a:xfrm>
            <a:off x="733174" y="3568760"/>
            <a:ext cx="266384" cy="464034"/>
          </a:xfrm>
          <a:prstGeom prst="rect">
            <a:avLst/>
          </a:prstGeom>
        </p:spPr>
      </p:pic>
      <p:pic>
        <p:nvPicPr>
          <p:cNvPr id="9" name="Image 7" descr="preencoded.png"/>
          <p:cNvPicPr>
            <a:picLocks noChangeAspect="1"/>
          </p:cNvPicPr>
          <p:nvPr/>
        </p:nvPicPr>
        <p:blipFill>
          <a:blip r:embed="rId10"/>
          <a:stretch>
            <a:fillRect/>
          </a:stretch>
        </p:blipFill>
        <p:spPr>
          <a:xfrm>
            <a:off x="773486" y="3670847"/>
            <a:ext cx="185613" cy="259859"/>
          </a:xfrm>
          <a:prstGeom prst="rect">
            <a:avLst/>
          </a:prstGeom>
        </p:spPr>
      </p:pic>
      <p:pic>
        <p:nvPicPr>
          <p:cNvPr id="10" name="Image 8" descr="preencoded.png"/>
          <p:cNvPicPr>
            <a:picLocks noChangeAspect="1"/>
          </p:cNvPicPr>
          <p:nvPr/>
        </p:nvPicPr>
        <p:blipFill>
          <a:blip r:embed="rId11"/>
          <a:stretch>
            <a:fillRect/>
          </a:stretch>
        </p:blipFill>
        <p:spPr>
          <a:xfrm>
            <a:off x="733173" y="4385459"/>
            <a:ext cx="426041" cy="464034"/>
          </a:xfrm>
          <a:prstGeom prst="rect">
            <a:avLst/>
          </a:prstGeom>
        </p:spPr>
      </p:pic>
      <p:pic>
        <p:nvPicPr>
          <p:cNvPr id="11" name="Image 9" descr="preencoded.png"/>
          <p:cNvPicPr>
            <a:picLocks noChangeAspect="1"/>
          </p:cNvPicPr>
          <p:nvPr/>
        </p:nvPicPr>
        <p:blipFill>
          <a:blip r:embed="rId12"/>
          <a:stretch>
            <a:fillRect/>
          </a:stretch>
        </p:blipFill>
        <p:spPr>
          <a:xfrm>
            <a:off x="853387" y="4487546"/>
            <a:ext cx="185613" cy="259859"/>
          </a:xfrm>
          <a:prstGeom prst="rect">
            <a:avLst/>
          </a:prstGeom>
        </p:spPr>
      </p:pic>
      <p:pic>
        <p:nvPicPr>
          <p:cNvPr id="12" name="Image 10" descr="preencoded.png"/>
          <p:cNvPicPr>
            <a:picLocks noChangeAspect="1"/>
          </p:cNvPicPr>
          <p:nvPr/>
        </p:nvPicPr>
        <p:blipFill>
          <a:blip r:embed="rId13"/>
          <a:stretch>
            <a:fillRect/>
          </a:stretch>
        </p:blipFill>
        <p:spPr>
          <a:xfrm>
            <a:off x="593963" y="5230000"/>
            <a:ext cx="5048687" cy="853822"/>
          </a:xfrm>
          <a:prstGeom prst="rect">
            <a:avLst/>
          </a:prstGeom>
        </p:spPr>
      </p:pic>
      <p:pic>
        <p:nvPicPr>
          <p:cNvPr id="13" name="Image 11" descr="preencoded.png"/>
          <p:cNvPicPr>
            <a:picLocks noChangeAspect="1"/>
          </p:cNvPicPr>
          <p:nvPr/>
        </p:nvPicPr>
        <p:blipFill>
          <a:blip r:embed="rId14"/>
          <a:stretch>
            <a:fillRect/>
          </a:stretch>
        </p:blipFill>
        <p:spPr>
          <a:xfrm>
            <a:off x="733173" y="5601227"/>
            <a:ext cx="464034" cy="464034"/>
          </a:xfrm>
          <a:prstGeom prst="rect">
            <a:avLst/>
          </a:prstGeom>
        </p:spPr>
      </p:pic>
      <p:pic>
        <p:nvPicPr>
          <p:cNvPr id="14" name="Image 12" descr="preencoded.png"/>
          <p:cNvPicPr>
            <a:picLocks noChangeAspect="1"/>
          </p:cNvPicPr>
          <p:nvPr/>
        </p:nvPicPr>
        <p:blipFill>
          <a:blip r:embed="rId15"/>
          <a:stretch>
            <a:fillRect/>
          </a:stretch>
        </p:blipFill>
        <p:spPr>
          <a:xfrm>
            <a:off x="904866" y="5703315"/>
            <a:ext cx="120649" cy="259859"/>
          </a:xfrm>
          <a:prstGeom prst="rect">
            <a:avLst/>
          </a:prstGeom>
        </p:spPr>
      </p:pic>
      <p:pic>
        <p:nvPicPr>
          <p:cNvPr id="15" name="Image 13" descr="preencoded.png"/>
          <p:cNvPicPr>
            <a:picLocks noChangeAspect="1"/>
          </p:cNvPicPr>
          <p:nvPr/>
        </p:nvPicPr>
        <p:blipFill>
          <a:blip r:embed="rId16"/>
          <a:stretch>
            <a:fillRect/>
          </a:stretch>
        </p:blipFill>
        <p:spPr>
          <a:xfrm>
            <a:off x="6236612" y="1378521"/>
            <a:ext cx="5048687" cy="4955880"/>
          </a:xfrm>
          <a:prstGeom prst="rect">
            <a:avLst/>
          </a:prstGeom>
        </p:spPr>
      </p:pic>
      <p:pic>
        <p:nvPicPr>
          <p:cNvPr id="16" name="Image 14" descr="preencoded.png"/>
          <p:cNvPicPr>
            <a:picLocks noChangeAspect="1"/>
          </p:cNvPicPr>
          <p:nvPr/>
        </p:nvPicPr>
        <p:blipFill>
          <a:blip r:embed="rId17"/>
          <a:stretch>
            <a:fillRect/>
          </a:stretch>
        </p:blipFill>
        <p:spPr>
          <a:xfrm>
            <a:off x="6459349" y="2046729"/>
            <a:ext cx="4584653" cy="2375853"/>
          </a:xfrm>
          <a:prstGeom prst="rect">
            <a:avLst/>
          </a:prstGeom>
        </p:spPr>
      </p:pic>
      <p:pic>
        <p:nvPicPr>
          <p:cNvPr id="17" name="Image 15" descr="preencoded.png"/>
          <p:cNvPicPr>
            <a:picLocks noChangeAspect="1"/>
          </p:cNvPicPr>
          <p:nvPr/>
        </p:nvPicPr>
        <p:blipFill>
          <a:blip r:embed="rId18"/>
          <a:stretch>
            <a:fillRect/>
          </a:stretch>
        </p:blipFill>
        <p:spPr>
          <a:xfrm>
            <a:off x="6459349" y="4571072"/>
            <a:ext cx="308293" cy="464034"/>
          </a:xfrm>
          <a:prstGeom prst="rect">
            <a:avLst/>
          </a:prstGeom>
        </p:spPr>
      </p:pic>
      <p:pic>
        <p:nvPicPr>
          <p:cNvPr id="18" name="Image 16" descr="preencoded.png"/>
          <p:cNvPicPr>
            <a:picLocks noChangeAspect="1"/>
          </p:cNvPicPr>
          <p:nvPr/>
        </p:nvPicPr>
        <p:blipFill>
          <a:blip r:embed="rId19"/>
          <a:stretch>
            <a:fillRect/>
          </a:stretch>
        </p:blipFill>
        <p:spPr>
          <a:xfrm>
            <a:off x="6520688" y="4673160"/>
            <a:ext cx="185613" cy="259859"/>
          </a:xfrm>
          <a:prstGeom prst="rect">
            <a:avLst/>
          </a:prstGeom>
        </p:spPr>
      </p:pic>
      <p:pic>
        <p:nvPicPr>
          <p:cNvPr id="19" name="Image 17" descr="preencoded.png"/>
          <p:cNvPicPr>
            <a:picLocks noChangeAspect="1"/>
          </p:cNvPicPr>
          <p:nvPr/>
        </p:nvPicPr>
        <p:blipFill>
          <a:blip r:embed="rId20"/>
          <a:stretch>
            <a:fillRect/>
          </a:stretch>
        </p:blipFill>
        <p:spPr>
          <a:xfrm>
            <a:off x="6459349" y="5387772"/>
            <a:ext cx="355131" cy="464034"/>
          </a:xfrm>
          <a:prstGeom prst="rect">
            <a:avLst/>
          </a:prstGeom>
        </p:spPr>
      </p:pic>
      <p:pic>
        <p:nvPicPr>
          <p:cNvPr id="20" name="Image 18" descr="preencoded.png"/>
          <p:cNvPicPr>
            <a:picLocks noChangeAspect="1"/>
          </p:cNvPicPr>
          <p:nvPr/>
        </p:nvPicPr>
        <p:blipFill>
          <a:blip r:embed="rId21"/>
          <a:stretch>
            <a:fillRect/>
          </a:stretch>
        </p:blipFill>
        <p:spPr>
          <a:xfrm>
            <a:off x="6544035" y="5489859"/>
            <a:ext cx="185613" cy="259859"/>
          </a:xfrm>
          <a:prstGeom prst="rect">
            <a:avLst/>
          </a:prstGeom>
        </p:spPr>
      </p:pic>
      <p:pic>
        <p:nvPicPr>
          <p:cNvPr id="21" name="Image 19" descr="preencoded.png"/>
          <p:cNvPicPr>
            <a:picLocks noChangeAspect="1"/>
          </p:cNvPicPr>
          <p:nvPr/>
        </p:nvPicPr>
        <p:blipFill>
          <a:blip r:embed="rId22"/>
          <a:stretch>
            <a:fillRect/>
          </a:stretch>
        </p:blipFill>
        <p:spPr>
          <a:xfrm>
            <a:off x="1896738" y="6557137"/>
            <a:ext cx="167052" cy="296982"/>
          </a:xfrm>
          <a:prstGeom prst="rect">
            <a:avLst/>
          </a:prstGeom>
        </p:spPr>
      </p:pic>
      <p:pic>
        <p:nvPicPr>
          <p:cNvPr id="22" name="Image 20" descr="preencoded.png"/>
          <p:cNvPicPr>
            <a:picLocks noChangeAspect="1"/>
          </p:cNvPicPr>
          <p:nvPr/>
        </p:nvPicPr>
        <p:blipFill>
          <a:blip r:embed="rId23"/>
          <a:stretch>
            <a:fillRect/>
          </a:stretch>
        </p:blipFill>
        <p:spPr>
          <a:xfrm>
            <a:off x="4674994" y="6557137"/>
            <a:ext cx="222736" cy="296982"/>
          </a:xfrm>
          <a:prstGeom prst="rect">
            <a:avLst/>
          </a:prstGeom>
        </p:spPr>
      </p:pic>
      <p:pic>
        <p:nvPicPr>
          <p:cNvPr id="23" name="Image 21" descr="preencoded.png"/>
          <p:cNvPicPr>
            <a:picLocks noChangeAspect="1"/>
          </p:cNvPicPr>
          <p:nvPr/>
        </p:nvPicPr>
        <p:blipFill>
          <a:blip r:embed="rId24"/>
          <a:stretch>
            <a:fillRect/>
          </a:stretch>
        </p:blipFill>
        <p:spPr>
          <a:xfrm>
            <a:off x="7472538" y="6557137"/>
            <a:ext cx="194894" cy="296982"/>
          </a:xfrm>
          <a:prstGeom prst="rect">
            <a:avLst/>
          </a:prstGeom>
        </p:spPr>
      </p:pic>
      <p:pic>
        <p:nvPicPr>
          <p:cNvPr id="24" name="Image 22" descr="preencoded.png"/>
          <p:cNvPicPr>
            <a:picLocks noChangeAspect="1"/>
          </p:cNvPicPr>
          <p:nvPr/>
        </p:nvPicPr>
        <p:blipFill>
          <a:blip r:embed="rId25"/>
          <a:stretch>
            <a:fillRect/>
          </a:stretch>
        </p:blipFill>
        <p:spPr>
          <a:xfrm>
            <a:off x="10026028" y="6557137"/>
            <a:ext cx="167052" cy="296982"/>
          </a:xfrm>
          <a:prstGeom prst="rect">
            <a:avLst/>
          </a:prstGeom>
        </p:spPr>
      </p:pic>
      <p:sp>
        <p:nvSpPr>
          <p:cNvPr id="25"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Interface Endpoints</a:t>
            </a:r>
            <a:endParaRPr lang="en-US" sz="2631" dirty="0"/>
          </a:p>
        </p:txBody>
      </p:sp>
      <p:sp>
        <p:nvSpPr>
          <p:cNvPr id="26" name="Text 1"/>
          <p:cNvSpPr/>
          <p:nvPr/>
        </p:nvSpPr>
        <p:spPr>
          <a:xfrm>
            <a:off x="593963" y="1378521"/>
            <a:ext cx="5048687"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Interface Endpoints provide private connectivity to a broad range of AWS services, services hosted by other AWS customers (via AWS PrivateLink), and your own services.</a:t>
            </a:r>
            <a:endParaRPr lang="en-US" sz="1315" dirty="0"/>
          </a:p>
        </p:txBody>
      </p:sp>
      <p:sp>
        <p:nvSpPr>
          <p:cNvPr id="27" name="Text 2"/>
          <p:cNvSpPr/>
          <p:nvPr/>
        </p:nvSpPr>
        <p:spPr>
          <a:xfrm>
            <a:off x="733174" y="2380833"/>
            <a:ext cx="490947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Key Features</a:t>
            </a:r>
            <a:endParaRPr lang="en-US" sz="1754" dirty="0"/>
          </a:p>
        </p:txBody>
      </p:sp>
      <p:sp>
        <p:nvSpPr>
          <p:cNvPr id="28" name="Text 3"/>
          <p:cNvSpPr/>
          <p:nvPr/>
        </p:nvSpPr>
        <p:spPr>
          <a:xfrm>
            <a:off x="1172120" y="2752060"/>
            <a:ext cx="447052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ENI-Based Connectivity</a:t>
            </a:r>
            <a:endParaRPr lang="en-US" sz="1315" dirty="0"/>
          </a:p>
        </p:txBody>
      </p:sp>
      <p:sp>
        <p:nvSpPr>
          <p:cNvPr id="29" name="Text 4"/>
          <p:cNvSpPr/>
          <p:nvPr/>
        </p:nvSpPr>
        <p:spPr>
          <a:xfrm>
            <a:off x="1172120" y="3011920"/>
            <a:ext cx="4470529"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Creates an Elastic Network Interface (ENI) with a private IP address in your specified subnets</a:t>
            </a:r>
            <a:endParaRPr lang="en-US" sz="1169" dirty="0"/>
          </a:p>
        </p:txBody>
      </p:sp>
      <p:sp>
        <p:nvSpPr>
          <p:cNvPr id="30" name="Text 5"/>
          <p:cNvSpPr/>
          <p:nvPr/>
        </p:nvSpPr>
        <p:spPr>
          <a:xfrm>
            <a:off x="1138768" y="3568760"/>
            <a:ext cx="450388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Broad Service Support</a:t>
            </a:r>
            <a:endParaRPr lang="en-US" sz="1315" dirty="0"/>
          </a:p>
        </p:txBody>
      </p:sp>
      <p:sp>
        <p:nvSpPr>
          <p:cNvPr id="31" name="Text 6"/>
          <p:cNvSpPr/>
          <p:nvPr/>
        </p:nvSpPr>
        <p:spPr>
          <a:xfrm>
            <a:off x="1138768" y="3828619"/>
            <a:ext cx="450388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over 100 AWS services including API Gateway, CloudWatch, KMS, and custom endpoint services</a:t>
            </a:r>
            <a:endParaRPr lang="en-US" sz="1169" dirty="0"/>
          </a:p>
        </p:txBody>
      </p:sp>
      <p:sp>
        <p:nvSpPr>
          <p:cNvPr id="32" name="Text 7"/>
          <p:cNvSpPr/>
          <p:nvPr/>
        </p:nvSpPr>
        <p:spPr>
          <a:xfrm>
            <a:off x="1298425" y="4385459"/>
            <a:ext cx="4344225"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Enhanced Security</a:t>
            </a:r>
            <a:endParaRPr lang="en-US" sz="1315" dirty="0"/>
          </a:p>
        </p:txBody>
      </p:sp>
      <p:sp>
        <p:nvSpPr>
          <p:cNvPr id="33" name="Text 8"/>
          <p:cNvSpPr/>
          <p:nvPr/>
        </p:nvSpPr>
        <p:spPr>
          <a:xfrm>
            <a:off x="1298425" y="4645318"/>
            <a:ext cx="434422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security groups to control access to the endpoint ENIs</a:t>
            </a:r>
            <a:endParaRPr lang="en-US" sz="1169" dirty="0"/>
          </a:p>
        </p:txBody>
      </p:sp>
      <p:sp>
        <p:nvSpPr>
          <p:cNvPr id="34" name="Text 9"/>
          <p:cNvSpPr/>
          <p:nvPr/>
        </p:nvSpPr>
        <p:spPr>
          <a:xfrm>
            <a:off x="733173" y="5230000"/>
            <a:ext cx="589137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Cost Considerations</a:t>
            </a:r>
            <a:endParaRPr lang="en-US" sz="1754" dirty="0"/>
          </a:p>
        </p:txBody>
      </p:sp>
      <p:sp>
        <p:nvSpPr>
          <p:cNvPr id="35" name="Text 10"/>
          <p:cNvSpPr/>
          <p:nvPr/>
        </p:nvSpPr>
        <p:spPr>
          <a:xfrm>
            <a:off x="1336417" y="5601227"/>
            <a:ext cx="401766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Pay-as-you-go</a:t>
            </a:r>
            <a:endParaRPr lang="en-US" sz="1315" dirty="0"/>
          </a:p>
        </p:txBody>
      </p:sp>
      <p:sp>
        <p:nvSpPr>
          <p:cNvPr id="36" name="Text 11"/>
          <p:cNvSpPr/>
          <p:nvPr/>
        </p:nvSpPr>
        <p:spPr>
          <a:xfrm>
            <a:off x="1336417" y="5861086"/>
            <a:ext cx="482119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Hourly charges for each ENI plus data processing fees</a:t>
            </a:r>
            <a:endParaRPr lang="en-US" sz="1169" dirty="0"/>
          </a:p>
        </p:txBody>
      </p:sp>
      <p:sp>
        <p:nvSpPr>
          <p:cNvPr id="37" name="Text 12"/>
          <p:cNvSpPr/>
          <p:nvPr/>
        </p:nvSpPr>
        <p:spPr>
          <a:xfrm>
            <a:off x="6459349" y="1601257"/>
            <a:ext cx="552385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How Interface Endpoints Work</a:t>
            </a:r>
            <a:endParaRPr lang="en-US" sz="1754" dirty="0"/>
          </a:p>
        </p:txBody>
      </p:sp>
      <p:sp>
        <p:nvSpPr>
          <p:cNvPr id="38" name="Text 13"/>
          <p:cNvSpPr/>
          <p:nvPr/>
        </p:nvSpPr>
        <p:spPr>
          <a:xfrm>
            <a:off x="6906852" y="4571072"/>
            <a:ext cx="4155711"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Private DNS Support</a:t>
            </a:r>
            <a:endParaRPr lang="en-US" sz="1315" dirty="0"/>
          </a:p>
        </p:txBody>
      </p:sp>
      <p:sp>
        <p:nvSpPr>
          <p:cNvPr id="39" name="Text 14"/>
          <p:cNvSpPr/>
          <p:nvPr/>
        </p:nvSpPr>
        <p:spPr>
          <a:xfrm>
            <a:off x="6906852" y="4830932"/>
            <a:ext cx="415571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Supports private hosted zones and split-horizon DNS for seamless service discovery</a:t>
            </a:r>
            <a:endParaRPr lang="en-US" sz="1169" dirty="0"/>
          </a:p>
        </p:txBody>
      </p:sp>
      <p:sp>
        <p:nvSpPr>
          <p:cNvPr id="40" name="Text 15"/>
          <p:cNvSpPr/>
          <p:nvPr/>
        </p:nvSpPr>
        <p:spPr>
          <a:xfrm>
            <a:off x="6953690" y="5387772"/>
            <a:ext cx="4108873"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Traffic Flow</a:t>
            </a:r>
            <a:endParaRPr lang="en-US" sz="1315" dirty="0"/>
          </a:p>
        </p:txBody>
      </p:sp>
      <p:sp>
        <p:nvSpPr>
          <p:cNvPr id="41" name="Text 16"/>
          <p:cNvSpPr/>
          <p:nvPr/>
        </p:nvSpPr>
        <p:spPr>
          <a:xfrm>
            <a:off x="6953690" y="5647631"/>
            <a:ext cx="4108873"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Traffic flows through the ENI, remaining entirely within the AWS network</a:t>
            </a:r>
            <a:endParaRPr lang="en-US" sz="1169" dirty="0"/>
          </a:p>
        </p:txBody>
      </p:sp>
      <p:sp>
        <p:nvSpPr>
          <p:cNvPr id="42" name="Text 17"/>
          <p:cNvSpPr/>
          <p:nvPr/>
        </p:nvSpPr>
        <p:spPr>
          <a:xfrm>
            <a:off x="1047193" y="7007590"/>
            <a:ext cx="1866286" cy="259859"/>
          </a:xfrm>
          <a:prstGeom prst="rect">
            <a:avLst/>
          </a:prstGeom>
          <a:noFill/>
          <a:ln/>
        </p:spPr>
        <p:txBody>
          <a:bodyPr vert="horz" wrap="square" lIns="0" tIns="0" rIns="0" bIns="0" rtlCol="0" anchor="t"/>
          <a:lstStyle/>
          <a:p>
            <a:pPr algn="ctr">
              <a:lnSpc>
                <a:spcPts val="2046"/>
              </a:lnSpc>
            </a:pPr>
            <a:r>
              <a:rPr lang="en-US" sz="1315" b="1" dirty="0">
                <a:solidFill>
                  <a:srgbClr val="374151"/>
                </a:solidFill>
                <a:latin typeface="ui-sans-serif" pitchFamily="34" charset="0"/>
                <a:ea typeface="ui-sans-serif" pitchFamily="34" charset="-122"/>
                <a:cs typeface="ui-sans-serif" pitchFamily="34" charset="-120"/>
              </a:rPr>
              <a:t>AWS PrivateLink</a:t>
            </a:r>
            <a:endParaRPr lang="en-US" sz="1315" dirty="0"/>
          </a:p>
        </p:txBody>
      </p:sp>
      <p:sp>
        <p:nvSpPr>
          <p:cNvPr id="43" name="Text 18"/>
          <p:cNvSpPr/>
          <p:nvPr/>
        </p:nvSpPr>
        <p:spPr>
          <a:xfrm>
            <a:off x="3813284" y="7007590"/>
            <a:ext cx="1946157" cy="259859"/>
          </a:xfrm>
          <a:prstGeom prst="rect">
            <a:avLst/>
          </a:prstGeom>
          <a:noFill/>
          <a:ln/>
        </p:spPr>
        <p:txBody>
          <a:bodyPr vert="horz" wrap="square" lIns="0" tIns="0" rIns="0" bIns="0" rtlCol="0" anchor="t"/>
          <a:lstStyle/>
          <a:p>
            <a:pPr algn="ctr">
              <a:lnSpc>
                <a:spcPts val="2046"/>
              </a:lnSpc>
            </a:pPr>
            <a:r>
              <a:rPr lang="en-US" sz="1315" b="1" dirty="0">
                <a:solidFill>
                  <a:srgbClr val="374151"/>
                </a:solidFill>
                <a:latin typeface="ui-sans-serif" pitchFamily="34" charset="0"/>
                <a:ea typeface="ui-sans-serif" pitchFamily="34" charset="-122"/>
                <a:cs typeface="ui-sans-serif" pitchFamily="34" charset="-120"/>
              </a:rPr>
              <a:t>Multiple Services</a:t>
            </a:r>
            <a:endParaRPr lang="en-US" sz="1315" dirty="0"/>
          </a:p>
        </p:txBody>
      </p:sp>
      <p:sp>
        <p:nvSpPr>
          <p:cNvPr id="44" name="Text 19"/>
          <p:cNvSpPr/>
          <p:nvPr/>
        </p:nvSpPr>
        <p:spPr>
          <a:xfrm>
            <a:off x="6663727" y="7007590"/>
            <a:ext cx="1812516" cy="259859"/>
          </a:xfrm>
          <a:prstGeom prst="rect">
            <a:avLst/>
          </a:prstGeom>
          <a:noFill/>
          <a:ln/>
        </p:spPr>
        <p:txBody>
          <a:bodyPr vert="horz" wrap="square" lIns="0" tIns="0" rIns="0" bIns="0" rtlCol="0" anchor="t"/>
          <a:lstStyle/>
          <a:p>
            <a:pPr algn="ctr">
              <a:lnSpc>
                <a:spcPts val="2046"/>
              </a:lnSpc>
            </a:pPr>
            <a:r>
              <a:rPr lang="en-US" sz="1315" b="1" dirty="0">
                <a:solidFill>
                  <a:srgbClr val="374151"/>
                </a:solidFill>
                <a:latin typeface="ui-sans-serif" pitchFamily="34" charset="0"/>
                <a:ea typeface="ui-sans-serif" pitchFamily="34" charset="-122"/>
                <a:cs typeface="ui-sans-serif" pitchFamily="34" charset="-120"/>
              </a:rPr>
              <a:t>Security Groups</a:t>
            </a:r>
            <a:endParaRPr lang="en-US" sz="1315" dirty="0"/>
          </a:p>
        </p:txBody>
      </p:sp>
      <p:sp>
        <p:nvSpPr>
          <p:cNvPr id="45" name="Text 20"/>
          <p:cNvSpPr/>
          <p:nvPr/>
        </p:nvSpPr>
        <p:spPr>
          <a:xfrm>
            <a:off x="9429325" y="7007590"/>
            <a:ext cx="1360605" cy="259859"/>
          </a:xfrm>
          <a:prstGeom prst="rect">
            <a:avLst/>
          </a:prstGeom>
          <a:noFill/>
          <a:ln/>
        </p:spPr>
        <p:txBody>
          <a:bodyPr vert="horz" wrap="square" lIns="0" tIns="0" rIns="0" bIns="0" rtlCol="0" anchor="t"/>
          <a:lstStyle/>
          <a:p>
            <a:pPr algn="ctr">
              <a:lnSpc>
                <a:spcPts val="2046"/>
              </a:lnSpc>
            </a:pPr>
            <a:r>
              <a:rPr lang="en-US" sz="1315" b="1" dirty="0">
                <a:solidFill>
                  <a:srgbClr val="374151"/>
                </a:solidFill>
                <a:latin typeface="ui-sans-serif" pitchFamily="34" charset="0"/>
                <a:ea typeface="ui-sans-serif" pitchFamily="34" charset="-122"/>
                <a:cs typeface="ui-sans-serif" pitchFamily="34" charset="-120"/>
              </a:rPr>
              <a:t>Private DNS</a:t>
            </a:r>
            <a:endParaRPr lang="en-US" sz="1315"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1007294"/>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1378521"/>
            <a:ext cx="10691336" cy="4120619"/>
          </a:xfrm>
          <a:prstGeom prst="rect">
            <a:avLst/>
          </a:prstGeom>
        </p:spPr>
      </p:pic>
      <p:pic>
        <p:nvPicPr>
          <p:cNvPr id="6" name="Image 4" descr="preencoded.png"/>
          <p:cNvPicPr>
            <a:picLocks noChangeAspect="1"/>
          </p:cNvPicPr>
          <p:nvPr/>
        </p:nvPicPr>
        <p:blipFill>
          <a:blip r:embed="rId7"/>
          <a:stretch>
            <a:fillRect/>
          </a:stretch>
        </p:blipFill>
        <p:spPr>
          <a:xfrm>
            <a:off x="3341043" y="1527011"/>
            <a:ext cx="3132808" cy="519718"/>
          </a:xfrm>
          <a:prstGeom prst="rect">
            <a:avLst/>
          </a:prstGeom>
        </p:spPr>
      </p:pic>
      <p:pic>
        <p:nvPicPr>
          <p:cNvPr id="7" name="Image 5" descr="preencoded.png"/>
          <p:cNvPicPr>
            <a:picLocks noChangeAspect="1"/>
          </p:cNvPicPr>
          <p:nvPr/>
        </p:nvPicPr>
        <p:blipFill>
          <a:blip r:embed="rId8"/>
          <a:stretch>
            <a:fillRect/>
          </a:stretch>
        </p:blipFill>
        <p:spPr>
          <a:xfrm>
            <a:off x="3480252" y="1638379"/>
            <a:ext cx="296982" cy="296982"/>
          </a:xfrm>
          <a:prstGeom prst="rect">
            <a:avLst/>
          </a:prstGeom>
        </p:spPr>
      </p:pic>
      <p:pic>
        <p:nvPicPr>
          <p:cNvPr id="8" name="Image 6" descr="preencoded.png"/>
          <p:cNvPicPr>
            <a:picLocks noChangeAspect="1"/>
          </p:cNvPicPr>
          <p:nvPr/>
        </p:nvPicPr>
        <p:blipFill>
          <a:blip r:embed="rId9"/>
          <a:stretch>
            <a:fillRect/>
          </a:stretch>
        </p:blipFill>
        <p:spPr>
          <a:xfrm>
            <a:off x="3535937" y="1712625"/>
            <a:ext cx="185613" cy="148491"/>
          </a:xfrm>
          <a:prstGeom prst="rect">
            <a:avLst/>
          </a:prstGeom>
        </p:spPr>
      </p:pic>
      <p:pic>
        <p:nvPicPr>
          <p:cNvPr id="9" name="Image 7" descr="preencoded.png"/>
          <p:cNvPicPr>
            <a:picLocks noChangeAspect="1"/>
          </p:cNvPicPr>
          <p:nvPr/>
        </p:nvPicPr>
        <p:blipFill>
          <a:blip r:embed="rId10"/>
          <a:stretch>
            <a:fillRect/>
          </a:stretch>
        </p:blipFill>
        <p:spPr>
          <a:xfrm>
            <a:off x="6473851" y="1527011"/>
            <a:ext cx="4662958" cy="519718"/>
          </a:xfrm>
          <a:prstGeom prst="rect">
            <a:avLst/>
          </a:prstGeom>
        </p:spPr>
      </p:pic>
      <p:pic>
        <p:nvPicPr>
          <p:cNvPr id="10" name="Image 8" descr="preencoded.png"/>
          <p:cNvPicPr>
            <a:picLocks noChangeAspect="1"/>
          </p:cNvPicPr>
          <p:nvPr/>
        </p:nvPicPr>
        <p:blipFill>
          <a:blip r:embed="rId11"/>
          <a:stretch>
            <a:fillRect/>
          </a:stretch>
        </p:blipFill>
        <p:spPr>
          <a:xfrm>
            <a:off x="6613060" y="1638379"/>
            <a:ext cx="296982" cy="296982"/>
          </a:xfrm>
          <a:prstGeom prst="rect">
            <a:avLst/>
          </a:prstGeom>
        </p:spPr>
      </p:pic>
      <p:pic>
        <p:nvPicPr>
          <p:cNvPr id="11" name="Image 9" descr="preencoded.png"/>
          <p:cNvPicPr>
            <a:picLocks noChangeAspect="1"/>
          </p:cNvPicPr>
          <p:nvPr/>
        </p:nvPicPr>
        <p:blipFill>
          <a:blip r:embed="rId12"/>
          <a:stretch>
            <a:fillRect/>
          </a:stretch>
        </p:blipFill>
        <p:spPr>
          <a:xfrm>
            <a:off x="6705867" y="1712625"/>
            <a:ext cx="111368" cy="148491"/>
          </a:xfrm>
          <a:prstGeom prst="rect">
            <a:avLst/>
          </a:prstGeom>
        </p:spPr>
      </p:pic>
      <p:pic>
        <p:nvPicPr>
          <p:cNvPr id="12" name="Image 10" descr="preencoded.png"/>
          <p:cNvPicPr>
            <a:picLocks noChangeAspect="1"/>
          </p:cNvPicPr>
          <p:nvPr/>
        </p:nvPicPr>
        <p:blipFill>
          <a:blip r:embed="rId13"/>
          <a:stretch>
            <a:fillRect/>
          </a:stretch>
        </p:blipFill>
        <p:spPr>
          <a:xfrm>
            <a:off x="742453" y="2046729"/>
            <a:ext cx="2598589" cy="408350"/>
          </a:xfrm>
          <a:prstGeom prst="rect">
            <a:avLst/>
          </a:prstGeom>
        </p:spPr>
      </p:pic>
      <p:pic>
        <p:nvPicPr>
          <p:cNvPr id="13" name="Image 11" descr="preencoded.png"/>
          <p:cNvPicPr>
            <a:picLocks noChangeAspect="1"/>
          </p:cNvPicPr>
          <p:nvPr/>
        </p:nvPicPr>
        <p:blipFill>
          <a:blip r:embed="rId14"/>
          <a:stretch>
            <a:fillRect/>
          </a:stretch>
        </p:blipFill>
        <p:spPr>
          <a:xfrm>
            <a:off x="881664" y="2167378"/>
            <a:ext cx="185613" cy="148491"/>
          </a:xfrm>
          <a:prstGeom prst="rect">
            <a:avLst/>
          </a:prstGeom>
        </p:spPr>
      </p:pic>
      <p:pic>
        <p:nvPicPr>
          <p:cNvPr id="14" name="Image 12" descr="preencoded.png"/>
          <p:cNvPicPr>
            <a:picLocks noChangeAspect="1"/>
          </p:cNvPicPr>
          <p:nvPr/>
        </p:nvPicPr>
        <p:blipFill>
          <a:blip r:embed="rId15"/>
          <a:stretch>
            <a:fillRect/>
          </a:stretch>
        </p:blipFill>
        <p:spPr>
          <a:xfrm>
            <a:off x="3341043" y="2046729"/>
            <a:ext cx="3132808" cy="408350"/>
          </a:xfrm>
          <a:prstGeom prst="rect">
            <a:avLst/>
          </a:prstGeom>
        </p:spPr>
      </p:pic>
      <p:pic>
        <p:nvPicPr>
          <p:cNvPr id="15" name="Image 13" descr="preencoded.png"/>
          <p:cNvPicPr>
            <a:picLocks noChangeAspect="1"/>
          </p:cNvPicPr>
          <p:nvPr/>
        </p:nvPicPr>
        <p:blipFill>
          <a:blip r:embed="rId16"/>
          <a:stretch>
            <a:fillRect/>
          </a:stretch>
        </p:blipFill>
        <p:spPr>
          <a:xfrm>
            <a:off x="6473851" y="2046729"/>
            <a:ext cx="4662958" cy="408350"/>
          </a:xfrm>
          <a:prstGeom prst="rect">
            <a:avLst/>
          </a:prstGeom>
        </p:spPr>
      </p:pic>
      <p:pic>
        <p:nvPicPr>
          <p:cNvPr id="16" name="Image 14" descr="preencoded.png"/>
          <p:cNvPicPr>
            <a:picLocks noChangeAspect="1"/>
          </p:cNvPicPr>
          <p:nvPr/>
        </p:nvPicPr>
        <p:blipFill>
          <a:blip r:embed="rId17"/>
          <a:stretch>
            <a:fillRect/>
          </a:stretch>
        </p:blipFill>
        <p:spPr>
          <a:xfrm>
            <a:off x="742454" y="2455079"/>
            <a:ext cx="10394355" cy="408350"/>
          </a:xfrm>
          <a:prstGeom prst="rect">
            <a:avLst/>
          </a:prstGeom>
        </p:spPr>
      </p:pic>
      <p:pic>
        <p:nvPicPr>
          <p:cNvPr id="17" name="Image 15" descr="preencoded.png"/>
          <p:cNvPicPr>
            <a:picLocks noChangeAspect="1"/>
          </p:cNvPicPr>
          <p:nvPr/>
        </p:nvPicPr>
        <p:blipFill>
          <a:blip r:embed="rId13"/>
          <a:stretch>
            <a:fillRect/>
          </a:stretch>
        </p:blipFill>
        <p:spPr>
          <a:xfrm>
            <a:off x="742453" y="2455079"/>
            <a:ext cx="2598589" cy="408350"/>
          </a:xfrm>
          <a:prstGeom prst="rect">
            <a:avLst/>
          </a:prstGeom>
        </p:spPr>
      </p:pic>
      <p:pic>
        <p:nvPicPr>
          <p:cNvPr id="18" name="Image 16" descr="preencoded.png"/>
          <p:cNvPicPr>
            <a:picLocks noChangeAspect="1"/>
          </p:cNvPicPr>
          <p:nvPr/>
        </p:nvPicPr>
        <p:blipFill>
          <a:blip r:embed="rId18"/>
          <a:stretch>
            <a:fillRect/>
          </a:stretch>
        </p:blipFill>
        <p:spPr>
          <a:xfrm>
            <a:off x="900225" y="2575728"/>
            <a:ext cx="148491" cy="148491"/>
          </a:xfrm>
          <a:prstGeom prst="rect">
            <a:avLst/>
          </a:prstGeom>
        </p:spPr>
      </p:pic>
      <p:pic>
        <p:nvPicPr>
          <p:cNvPr id="19" name="Image 17" descr="preencoded.png"/>
          <p:cNvPicPr>
            <a:picLocks noChangeAspect="1"/>
          </p:cNvPicPr>
          <p:nvPr/>
        </p:nvPicPr>
        <p:blipFill>
          <a:blip r:embed="rId15"/>
          <a:stretch>
            <a:fillRect/>
          </a:stretch>
        </p:blipFill>
        <p:spPr>
          <a:xfrm>
            <a:off x="3341043" y="2455079"/>
            <a:ext cx="3132808" cy="408350"/>
          </a:xfrm>
          <a:prstGeom prst="rect">
            <a:avLst/>
          </a:prstGeom>
        </p:spPr>
      </p:pic>
      <p:pic>
        <p:nvPicPr>
          <p:cNvPr id="20" name="Image 18" descr="preencoded.png"/>
          <p:cNvPicPr>
            <a:picLocks noChangeAspect="1"/>
          </p:cNvPicPr>
          <p:nvPr/>
        </p:nvPicPr>
        <p:blipFill>
          <a:blip r:embed="rId16"/>
          <a:stretch>
            <a:fillRect/>
          </a:stretch>
        </p:blipFill>
        <p:spPr>
          <a:xfrm>
            <a:off x="6473851" y="2455079"/>
            <a:ext cx="4662958" cy="408350"/>
          </a:xfrm>
          <a:prstGeom prst="rect">
            <a:avLst/>
          </a:prstGeom>
        </p:spPr>
      </p:pic>
      <p:pic>
        <p:nvPicPr>
          <p:cNvPr id="21" name="Image 19" descr="preencoded.png"/>
          <p:cNvPicPr>
            <a:picLocks noChangeAspect="1"/>
          </p:cNvPicPr>
          <p:nvPr/>
        </p:nvPicPr>
        <p:blipFill>
          <a:blip r:embed="rId13"/>
          <a:stretch>
            <a:fillRect/>
          </a:stretch>
        </p:blipFill>
        <p:spPr>
          <a:xfrm>
            <a:off x="742453" y="2863428"/>
            <a:ext cx="2598589" cy="408350"/>
          </a:xfrm>
          <a:prstGeom prst="rect">
            <a:avLst/>
          </a:prstGeom>
        </p:spPr>
      </p:pic>
      <p:pic>
        <p:nvPicPr>
          <p:cNvPr id="22" name="Image 20" descr="preencoded.png"/>
          <p:cNvPicPr>
            <a:picLocks noChangeAspect="1"/>
          </p:cNvPicPr>
          <p:nvPr/>
        </p:nvPicPr>
        <p:blipFill>
          <a:blip r:embed="rId19"/>
          <a:stretch>
            <a:fillRect/>
          </a:stretch>
        </p:blipFill>
        <p:spPr>
          <a:xfrm>
            <a:off x="900225" y="2984077"/>
            <a:ext cx="148491" cy="148491"/>
          </a:xfrm>
          <a:prstGeom prst="rect">
            <a:avLst/>
          </a:prstGeom>
        </p:spPr>
      </p:pic>
      <p:pic>
        <p:nvPicPr>
          <p:cNvPr id="23" name="Image 21" descr="preencoded.png"/>
          <p:cNvPicPr>
            <a:picLocks noChangeAspect="1"/>
          </p:cNvPicPr>
          <p:nvPr/>
        </p:nvPicPr>
        <p:blipFill>
          <a:blip r:embed="rId15"/>
          <a:stretch>
            <a:fillRect/>
          </a:stretch>
        </p:blipFill>
        <p:spPr>
          <a:xfrm>
            <a:off x="3341043" y="2863428"/>
            <a:ext cx="3132808" cy="408350"/>
          </a:xfrm>
          <a:prstGeom prst="rect">
            <a:avLst/>
          </a:prstGeom>
        </p:spPr>
      </p:pic>
      <p:pic>
        <p:nvPicPr>
          <p:cNvPr id="24" name="Image 22" descr="preencoded.png"/>
          <p:cNvPicPr>
            <a:picLocks noChangeAspect="1"/>
          </p:cNvPicPr>
          <p:nvPr/>
        </p:nvPicPr>
        <p:blipFill>
          <a:blip r:embed="rId20"/>
          <a:stretch>
            <a:fillRect/>
          </a:stretch>
        </p:blipFill>
        <p:spPr>
          <a:xfrm>
            <a:off x="3480252" y="2984077"/>
            <a:ext cx="148491" cy="148491"/>
          </a:xfrm>
          <a:prstGeom prst="rect">
            <a:avLst/>
          </a:prstGeom>
        </p:spPr>
      </p:pic>
      <p:pic>
        <p:nvPicPr>
          <p:cNvPr id="25" name="Image 23" descr="preencoded.png"/>
          <p:cNvPicPr>
            <a:picLocks noChangeAspect="1"/>
          </p:cNvPicPr>
          <p:nvPr/>
        </p:nvPicPr>
        <p:blipFill>
          <a:blip r:embed="rId16"/>
          <a:stretch>
            <a:fillRect/>
          </a:stretch>
        </p:blipFill>
        <p:spPr>
          <a:xfrm>
            <a:off x="6473851" y="2863428"/>
            <a:ext cx="4662958" cy="408350"/>
          </a:xfrm>
          <a:prstGeom prst="rect">
            <a:avLst/>
          </a:prstGeom>
        </p:spPr>
      </p:pic>
      <p:pic>
        <p:nvPicPr>
          <p:cNvPr id="26" name="Image 24" descr="preencoded.png"/>
          <p:cNvPicPr>
            <a:picLocks noChangeAspect="1"/>
          </p:cNvPicPr>
          <p:nvPr/>
        </p:nvPicPr>
        <p:blipFill>
          <a:blip r:embed="rId21"/>
          <a:stretch>
            <a:fillRect/>
          </a:stretch>
        </p:blipFill>
        <p:spPr>
          <a:xfrm>
            <a:off x="6613060" y="2984077"/>
            <a:ext cx="148491" cy="148491"/>
          </a:xfrm>
          <a:prstGeom prst="rect">
            <a:avLst/>
          </a:prstGeom>
        </p:spPr>
      </p:pic>
      <p:pic>
        <p:nvPicPr>
          <p:cNvPr id="27" name="Image 25" descr="preencoded.png"/>
          <p:cNvPicPr>
            <a:picLocks noChangeAspect="1"/>
          </p:cNvPicPr>
          <p:nvPr/>
        </p:nvPicPr>
        <p:blipFill>
          <a:blip r:embed="rId22"/>
          <a:stretch>
            <a:fillRect/>
          </a:stretch>
        </p:blipFill>
        <p:spPr>
          <a:xfrm>
            <a:off x="742454" y="3271778"/>
            <a:ext cx="10394355" cy="408350"/>
          </a:xfrm>
          <a:prstGeom prst="rect">
            <a:avLst/>
          </a:prstGeom>
        </p:spPr>
      </p:pic>
      <p:pic>
        <p:nvPicPr>
          <p:cNvPr id="28" name="Image 26" descr="preencoded.png"/>
          <p:cNvPicPr>
            <a:picLocks noChangeAspect="1"/>
          </p:cNvPicPr>
          <p:nvPr/>
        </p:nvPicPr>
        <p:blipFill>
          <a:blip r:embed="rId13"/>
          <a:stretch>
            <a:fillRect/>
          </a:stretch>
        </p:blipFill>
        <p:spPr>
          <a:xfrm>
            <a:off x="742453" y="3271778"/>
            <a:ext cx="2598589" cy="408350"/>
          </a:xfrm>
          <a:prstGeom prst="rect">
            <a:avLst/>
          </a:prstGeom>
        </p:spPr>
      </p:pic>
      <p:pic>
        <p:nvPicPr>
          <p:cNvPr id="29" name="Image 27" descr="preencoded.png"/>
          <p:cNvPicPr>
            <a:picLocks noChangeAspect="1"/>
          </p:cNvPicPr>
          <p:nvPr/>
        </p:nvPicPr>
        <p:blipFill>
          <a:blip r:embed="rId23"/>
          <a:stretch>
            <a:fillRect/>
          </a:stretch>
        </p:blipFill>
        <p:spPr>
          <a:xfrm>
            <a:off x="900225" y="3392427"/>
            <a:ext cx="148491" cy="148491"/>
          </a:xfrm>
          <a:prstGeom prst="rect">
            <a:avLst/>
          </a:prstGeom>
        </p:spPr>
      </p:pic>
      <p:pic>
        <p:nvPicPr>
          <p:cNvPr id="30" name="Image 28" descr="preencoded.png"/>
          <p:cNvPicPr>
            <a:picLocks noChangeAspect="1"/>
          </p:cNvPicPr>
          <p:nvPr/>
        </p:nvPicPr>
        <p:blipFill>
          <a:blip r:embed="rId15"/>
          <a:stretch>
            <a:fillRect/>
          </a:stretch>
        </p:blipFill>
        <p:spPr>
          <a:xfrm>
            <a:off x="3341043" y="3271778"/>
            <a:ext cx="3132808" cy="408350"/>
          </a:xfrm>
          <a:prstGeom prst="rect">
            <a:avLst/>
          </a:prstGeom>
        </p:spPr>
      </p:pic>
      <p:pic>
        <p:nvPicPr>
          <p:cNvPr id="31" name="Image 29" descr="preencoded.png"/>
          <p:cNvPicPr>
            <a:picLocks noChangeAspect="1"/>
          </p:cNvPicPr>
          <p:nvPr/>
        </p:nvPicPr>
        <p:blipFill>
          <a:blip r:embed="rId20"/>
          <a:stretch>
            <a:fillRect/>
          </a:stretch>
        </p:blipFill>
        <p:spPr>
          <a:xfrm>
            <a:off x="3480252" y="3392427"/>
            <a:ext cx="148491" cy="148491"/>
          </a:xfrm>
          <a:prstGeom prst="rect">
            <a:avLst/>
          </a:prstGeom>
        </p:spPr>
      </p:pic>
      <p:pic>
        <p:nvPicPr>
          <p:cNvPr id="32" name="Image 30" descr="preencoded.png"/>
          <p:cNvPicPr>
            <a:picLocks noChangeAspect="1"/>
          </p:cNvPicPr>
          <p:nvPr/>
        </p:nvPicPr>
        <p:blipFill>
          <a:blip r:embed="rId16"/>
          <a:stretch>
            <a:fillRect/>
          </a:stretch>
        </p:blipFill>
        <p:spPr>
          <a:xfrm>
            <a:off x="6473851" y="3271778"/>
            <a:ext cx="4662958" cy="408350"/>
          </a:xfrm>
          <a:prstGeom prst="rect">
            <a:avLst/>
          </a:prstGeom>
        </p:spPr>
      </p:pic>
      <p:pic>
        <p:nvPicPr>
          <p:cNvPr id="33" name="Image 31" descr="preencoded.png"/>
          <p:cNvPicPr>
            <a:picLocks noChangeAspect="1"/>
          </p:cNvPicPr>
          <p:nvPr/>
        </p:nvPicPr>
        <p:blipFill>
          <a:blip r:embed="rId21"/>
          <a:stretch>
            <a:fillRect/>
          </a:stretch>
        </p:blipFill>
        <p:spPr>
          <a:xfrm>
            <a:off x="6613060" y="3392427"/>
            <a:ext cx="148491" cy="148491"/>
          </a:xfrm>
          <a:prstGeom prst="rect">
            <a:avLst/>
          </a:prstGeom>
        </p:spPr>
      </p:pic>
      <p:pic>
        <p:nvPicPr>
          <p:cNvPr id="34" name="Image 32" descr="preencoded.png"/>
          <p:cNvPicPr>
            <a:picLocks noChangeAspect="1"/>
          </p:cNvPicPr>
          <p:nvPr/>
        </p:nvPicPr>
        <p:blipFill>
          <a:blip r:embed="rId24"/>
          <a:stretch>
            <a:fillRect/>
          </a:stretch>
        </p:blipFill>
        <p:spPr>
          <a:xfrm>
            <a:off x="742453" y="3680128"/>
            <a:ext cx="2598589" cy="631086"/>
          </a:xfrm>
          <a:prstGeom prst="rect">
            <a:avLst/>
          </a:prstGeom>
        </p:spPr>
      </p:pic>
      <p:pic>
        <p:nvPicPr>
          <p:cNvPr id="35" name="Image 33" descr="preencoded.png"/>
          <p:cNvPicPr>
            <a:picLocks noChangeAspect="1"/>
          </p:cNvPicPr>
          <p:nvPr/>
        </p:nvPicPr>
        <p:blipFill>
          <a:blip r:embed="rId25"/>
          <a:stretch>
            <a:fillRect/>
          </a:stretch>
        </p:blipFill>
        <p:spPr>
          <a:xfrm>
            <a:off x="889494" y="3912145"/>
            <a:ext cx="148491" cy="148491"/>
          </a:xfrm>
          <a:prstGeom prst="rect">
            <a:avLst/>
          </a:prstGeom>
        </p:spPr>
      </p:pic>
      <p:pic>
        <p:nvPicPr>
          <p:cNvPr id="36" name="Image 34" descr="preencoded.png"/>
          <p:cNvPicPr>
            <a:picLocks noChangeAspect="1"/>
          </p:cNvPicPr>
          <p:nvPr/>
        </p:nvPicPr>
        <p:blipFill>
          <a:blip r:embed="rId26"/>
          <a:stretch>
            <a:fillRect/>
          </a:stretch>
        </p:blipFill>
        <p:spPr>
          <a:xfrm>
            <a:off x="3341043" y="3680128"/>
            <a:ext cx="3132808" cy="631086"/>
          </a:xfrm>
          <a:prstGeom prst="rect">
            <a:avLst/>
          </a:prstGeom>
        </p:spPr>
      </p:pic>
      <p:pic>
        <p:nvPicPr>
          <p:cNvPr id="37" name="Image 35" descr="preencoded.png"/>
          <p:cNvPicPr>
            <a:picLocks noChangeAspect="1"/>
          </p:cNvPicPr>
          <p:nvPr/>
        </p:nvPicPr>
        <p:blipFill>
          <a:blip r:embed="rId27"/>
          <a:stretch>
            <a:fillRect/>
          </a:stretch>
        </p:blipFill>
        <p:spPr>
          <a:xfrm>
            <a:off x="3480252" y="3912145"/>
            <a:ext cx="148491" cy="148491"/>
          </a:xfrm>
          <a:prstGeom prst="rect">
            <a:avLst/>
          </a:prstGeom>
        </p:spPr>
      </p:pic>
      <p:pic>
        <p:nvPicPr>
          <p:cNvPr id="38" name="Image 36" descr="preencoded.png"/>
          <p:cNvPicPr>
            <a:picLocks noChangeAspect="1"/>
          </p:cNvPicPr>
          <p:nvPr/>
        </p:nvPicPr>
        <p:blipFill>
          <a:blip r:embed="rId28"/>
          <a:stretch>
            <a:fillRect/>
          </a:stretch>
        </p:blipFill>
        <p:spPr>
          <a:xfrm>
            <a:off x="6473851" y="3680128"/>
            <a:ext cx="4662958" cy="631086"/>
          </a:xfrm>
          <a:prstGeom prst="rect">
            <a:avLst/>
          </a:prstGeom>
        </p:spPr>
      </p:pic>
      <p:pic>
        <p:nvPicPr>
          <p:cNvPr id="39" name="Image 37" descr="preencoded.png"/>
          <p:cNvPicPr>
            <a:picLocks noChangeAspect="1"/>
          </p:cNvPicPr>
          <p:nvPr/>
        </p:nvPicPr>
        <p:blipFill>
          <a:blip r:embed="rId21"/>
          <a:stretch>
            <a:fillRect/>
          </a:stretch>
        </p:blipFill>
        <p:spPr>
          <a:xfrm>
            <a:off x="6613060" y="3912145"/>
            <a:ext cx="148491" cy="148491"/>
          </a:xfrm>
          <a:prstGeom prst="rect">
            <a:avLst/>
          </a:prstGeom>
        </p:spPr>
      </p:pic>
      <p:pic>
        <p:nvPicPr>
          <p:cNvPr id="40" name="Image 38" descr="preencoded.png"/>
          <p:cNvPicPr>
            <a:picLocks noChangeAspect="1"/>
          </p:cNvPicPr>
          <p:nvPr/>
        </p:nvPicPr>
        <p:blipFill>
          <a:blip r:embed="rId22"/>
          <a:stretch>
            <a:fillRect/>
          </a:stretch>
        </p:blipFill>
        <p:spPr>
          <a:xfrm>
            <a:off x="742454" y="4311214"/>
            <a:ext cx="10394355" cy="408350"/>
          </a:xfrm>
          <a:prstGeom prst="rect">
            <a:avLst/>
          </a:prstGeom>
        </p:spPr>
      </p:pic>
      <p:pic>
        <p:nvPicPr>
          <p:cNvPr id="41" name="Image 39" descr="preencoded.png"/>
          <p:cNvPicPr>
            <a:picLocks noChangeAspect="1"/>
          </p:cNvPicPr>
          <p:nvPr/>
        </p:nvPicPr>
        <p:blipFill>
          <a:blip r:embed="rId13"/>
          <a:stretch>
            <a:fillRect/>
          </a:stretch>
        </p:blipFill>
        <p:spPr>
          <a:xfrm>
            <a:off x="742453" y="4311214"/>
            <a:ext cx="2598589" cy="408350"/>
          </a:xfrm>
          <a:prstGeom prst="rect">
            <a:avLst/>
          </a:prstGeom>
        </p:spPr>
      </p:pic>
      <p:pic>
        <p:nvPicPr>
          <p:cNvPr id="42" name="Image 40" descr="preencoded.png"/>
          <p:cNvPicPr>
            <a:picLocks noChangeAspect="1"/>
          </p:cNvPicPr>
          <p:nvPr/>
        </p:nvPicPr>
        <p:blipFill>
          <a:blip r:embed="rId29"/>
          <a:stretch>
            <a:fillRect/>
          </a:stretch>
        </p:blipFill>
        <p:spPr>
          <a:xfrm>
            <a:off x="928067" y="4431862"/>
            <a:ext cx="92807" cy="148491"/>
          </a:xfrm>
          <a:prstGeom prst="rect">
            <a:avLst/>
          </a:prstGeom>
        </p:spPr>
      </p:pic>
      <p:pic>
        <p:nvPicPr>
          <p:cNvPr id="43" name="Image 41" descr="preencoded.png"/>
          <p:cNvPicPr>
            <a:picLocks noChangeAspect="1"/>
          </p:cNvPicPr>
          <p:nvPr/>
        </p:nvPicPr>
        <p:blipFill>
          <a:blip r:embed="rId15"/>
          <a:stretch>
            <a:fillRect/>
          </a:stretch>
        </p:blipFill>
        <p:spPr>
          <a:xfrm>
            <a:off x="3341043" y="4311214"/>
            <a:ext cx="3132808" cy="408350"/>
          </a:xfrm>
          <a:prstGeom prst="rect">
            <a:avLst/>
          </a:prstGeom>
        </p:spPr>
      </p:pic>
      <p:pic>
        <p:nvPicPr>
          <p:cNvPr id="44" name="Image 42" descr="preencoded.png"/>
          <p:cNvPicPr>
            <a:picLocks noChangeAspect="1"/>
          </p:cNvPicPr>
          <p:nvPr/>
        </p:nvPicPr>
        <p:blipFill>
          <a:blip r:embed="rId30"/>
          <a:stretch>
            <a:fillRect/>
          </a:stretch>
        </p:blipFill>
        <p:spPr>
          <a:xfrm>
            <a:off x="3480252" y="4431862"/>
            <a:ext cx="148491" cy="148491"/>
          </a:xfrm>
          <a:prstGeom prst="rect">
            <a:avLst/>
          </a:prstGeom>
        </p:spPr>
      </p:pic>
      <p:pic>
        <p:nvPicPr>
          <p:cNvPr id="45" name="Image 43" descr="preencoded.png"/>
          <p:cNvPicPr>
            <a:picLocks noChangeAspect="1"/>
          </p:cNvPicPr>
          <p:nvPr/>
        </p:nvPicPr>
        <p:blipFill>
          <a:blip r:embed="rId16"/>
          <a:stretch>
            <a:fillRect/>
          </a:stretch>
        </p:blipFill>
        <p:spPr>
          <a:xfrm>
            <a:off x="6473851" y="4311214"/>
            <a:ext cx="4662958" cy="408350"/>
          </a:xfrm>
          <a:prstGeom prst="rect">
            <a:avLst/>
          </a:prstGeom>
        </p:spPr>
      </p:pic>
      <p:pic>
        <p:nvPicPr>
          <p:cNvPr id="46" name="Image 44" descr="preencoded.png"/>
          <p:cNvPicPr>
            <a:picLocks noChangeAspect="1"/>
          </p:cNvPicPr>
          <p:nvPr/>
        </p:nvPicPr>
        <p:blipFill>
          <a:blip r:embed="rId21"/>
          <a:stretch>
            <a:fillRect/>
          </a:stretch>
        </p:blipFill>
        <p:spPr>
          <a:xfrm>
            <a:off x="6613060" y="4431862"/>
            <a:ext cx="148491" cy="148491"/>
          </a:xfrm>
          <a:prstGeom prst="rect">
            <a:avLst/>
          </a:prstGeom>
        </p:spPr>
      </p:pic>
      <p:pic>
        <p:nvPicPr>
          <p:cNvPr id="47" name="Image 45" descr="preencoded.png"/>
          <p:cNvPicPr>
            <a:picLocks noChangeAspect="1"/>
          </p:cNvPicPr>
          <p:nvPr/>
        </p:nvPicPr>
        <p:blipFill>
          <a:blip r:embed="rId24"/>
          <a:stretch>
            <a:fillRect/>
          </a:stretch>
        </p:blipFill>
        <p:spPr>
          <a:xfrm>
            <a:off x="742453" y="4719563"/>
            <a:ext cx="2598589" cy="631086"/>
          </a:xfrm>
          <a:prstGeom prst="rect">
            <a:avLst/>
          </a:prstGeom>
        </p:spPr>
      </p:pic>
      <p:pic>
        <p:nvPicPr>
          <p:cNvPr id="48" name="Image 46" descr="preencoded.png"/>
          <p:cNvPicPr>
            <a:picLocks noChangeAspect="1"/>
          </p:cNvPicPr>
          <p:nvPr/>
        </p:nvPicPr>
        <p:blipFill>
          <a:blip r:embed="rId31"/>
          <a:stretch>
            <a:fillRect/>
          </a:stretch>
        </p:blipFill>
        <p:spPr>
          <a:xfrm>
            <a:off x="898340" y="4951580"/>
            <a:ext cx="148491" cy="148491"/>
          </a:xfrm>
          <a:prstGeom prst="rect">
            <a:avLst/>
          </a:prstGeom>
        </p:spPr>
      </p:pic>
      <p:pic>
        <p:nvPicPr>
          <p:cNvPr id="49" name="Image 47" descr="preencoded.png"/>
          <p:cNvPicPr>
            <a:picLocks noChangeAspect="1"/>
          </p:cNvPicPr>
          <p:nvPr/>
        </p:nvPicPr>
        <p:blipFill>
          <a:blip r:embed="rId26"/>
          <a:stretch>
            <a:fillRect/>
          </a:stretch>
        </p:blipFill>
        <p:spPr>
          <a:xfrm>
            <a:off x="3341043" y="4719563"/>
            <a:ext cx="3132808" cy="631086"/>
          </a:xfrm>
          <a:prstGeom prst="rect">
            <a:avLst/>
          </a:prstGeom>
        </p:spPr>
      </p:pic>
      <p:pic>
        <p:nvPicPr>
          <p:cNvPr id="50" name="Image 48" descr="preencoded.png"/>
          <p:cNvPicPr>
            <a:picLocks noChangeAspect="1"/>
          </p:cNvPicPr>
          <p:nvPr/>
        </p:nvPicPr>
        <p:blipFill>
          <a:blip r:embed="rId27"/>
          <a:stretch>
            <a:fillRect/>
          </a:stretch>
        </p:blipFill>
        <p:spPr>
          <a:xfrm>
            <a:off x="3480252" y="4951580"/>
            <a:ext cx="148491" cy="148491"/>
          </a:xfrm>
          <a:prstGeom prst="rect">
            <a:avLst/>
          </a:prstGeom>
        </p:spPr>
      </p:pic>
      <p:pic>
        <p:nvPicPr>
          <p:cNvPr id="51" name="Image 49" descr="preencoded.png"/>
          <p:cNvPicPr>
            <a:picLocks noChangeAspect="1"/>
          </p:cNvPicPr>
          <p:nvPr/>
        </p:nvPicPr>
        <p:blipFill>
          <a:blip r:embed="rId28"/>
          <a:stretch>
            <a:fillRect/>
          </a:stretch>
        </p:blipFill>
        <p:spPr>
          <a:xfrm>
            <a:off x="6473851" y="4719563"/>
            <a:ext cx="4662958" cy="631086"/>
          </a:xfrm>
          <a:prstGeom prst="rect">
            <a:avLst/>
          </a:prstGeom>
        </p:spPr>
      </p:pic>
      <p:pic>
        <p:nvPicPr>
          <p:cNvPr id="52" name="Image 50" descr="preencoded.png"/>
          <p:cNvPicPr>
            <a:picLocks noChangeAspect="1"/>
          </p:cNvPicPr>
          <p:nvPr/>
        </p:nvPicPr>
        <p:blipFill>
          <a:blip r:embed="rId21"/>
          <a:stretch>
            <a:fillRect/>
          </a:stretch>
        </p:blipFill>
        <p:spPr>
          <a:xfrm>
            <a:off x="6613060" y="4951580"/>
            <a:ext cx="148491" cy="148491"/>
          </a:xfrm>
          <a:prstGeom prst="rect">
            <a:avLst/>
          </a:prstGeom>
        </p:spPr>
      </p:pic>
      <p:pic>
        <p:nvPicPr>
          <p:cNvPr id="53" name="Image 51" descr="preencoded.png"/>
          <p:cNvPicPr>
            <a:picLocks noChangeAspect="1"/>
          </p:cNvPicPr>
          <p:nvPr/>
        </p:nvPicPr>
        <p:blipFill>
          <a:blip r:embed="rId32"/>
          <a:stretch>
            <a:fillRect/>
          </a:stretch>
        </p:blipFill>
        <p:spPr>
          <a:xfrm>
            <a:off x="-1" y="5944612"/>
            <a:ext cx="11879263" cy="816699"/>
          </a:xfrm>
          <a:prstGeom prst="rect">
            <a:avLst/>
          </a:prstGeom>
        </p:spPr>
      </p:pic>
      <p:pic>
        <p:nvPicPr>
          <p:cNvPr id="54" name="Image 52" descr="preencoded.png"/>
          <p:cNvPicPr>
            <a:picLocks noChangeAspect="1"/>
          </p:cNvPicPr>
          <p:nvPr/>
        </p:nvPicPr>
        <p:blipFill>
          <a:blip r:embed="rId33"/>
          <a:stretch>
            <a:fillRect/>
          </a:stretch>
        </p:blipFill>
        <p:spPr>
          <a:xfrm>
            <a:off x="593963" y="6167348"/>
            <a:ext cx="260004" cy="371227"/>
          </a:xfrm>
          <a:prstGeom prst="rect">
            <a:avLst/>
          </a:prstGeom>
        </p:spPr>
      </p:pic>
      <p:pic>
        <p:nvPicPr>
          <p:cNvPr id="55" name="Image 53" descr="preencoded.png"/>
          <p:cNvPicPr>
            <a:picLocks noChangeAspect="1"/>
          </p:cNvPicPr>
          <p:nvPr/>
        </p:nvPicPr>
        <p:blipFill>
          <a:blip r:embed="rId34"/>
          <a:stretch>
            <a:fillRect/>
          </a:stretch>
        </p:blipFill>
        <p:spPr>
          <a:xfrm>
            <a:off x="668208" y="6278716"/>
            <a:ext cx="111368" cy="148491"/>
          </a:xfrm>
          <a:prstGeom prst="rect">
            <a:avLst/>
          </a:prstGeom>
        </p:spPr>
      </p:pic>
      <p:sp>
        <p:nvSpPr>
          <p:cNvPr id="56"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Gateway vs. Interface Endpoints: Comparison</a:t>
            </a:r>
            <a:endParaRPr lang="en-US" sz="2631" dirty="0"/>
          </a:p>
        </p:txBody>
      </p:sp>
      <p:sp>
        <p:nvSpPr>
          <p:cNvPr id="57" name="Text 1"/>
          <p:cNvSpPr/>
          <p:nvPr/>
        </p:nvSpPr>
        <p:spPr>
          <a:xfrm>
            <a:off x="881664" y="1527011"/>
            <a:ext cx="2598589" cy="519718"/>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Feature</a:t>
            </a:r>
            <a:endParaRPr lang="en-US" sz="1169" dirty="0"/>
          </a:p>
        </p:txBody>
      </p:sp>
      <p:sp>
        <p:nvSpPr>
          <p:cNvPr id="58" name="Text 2"/>
          <p:cNvSpPr/>
          <p:nvPr/>
        </p:nvSpPr>
        <p:spPr>
          <a:xfrm>
            <a:off x="3888602" y="1675502"/>
            <a:ext cx="1829395" cy="222736"/>
          </a:xfrm>
          <a:prstGeom prst="rect">
            <a:avLst/>
          </a:prstGeom>
          <a:noFill/>
          <a:ln/>
        </p:spPr>
        <p:txBody>
          <a:bodyPr vert="horz" wrap="square" lIns="0" tIns="0" rIns="0" bIns="0" rtlCol="0" anchor="t"/>
          <a:lstStyle/>
          <a:p>
            <a:pPr>
              <a:lnSpc>
                <a:spcPts val="1754"/>
              </a:lnSpc>
            </a:pPr>
            <a:r>
              <a:rPr lang="en-US" sz="1169" b="1" dirty="0">
                <a:solidFill>
                  <a:srgbClr val="15803D"/>
                </a:solidFill>
                <a:latin typeface="ui-sans-serif" pitchFamily="34" charset="0"/>
                <a:ea typeface="ui-sans-serif" pitchFamily="34" charset="-122"/>
                <a:cs typeface="ui-sans-serif" pitchFamily="34" charset="-120"/>
              </a:rPr>
              <a:t>Gateway Endpoint</a:t>
            </a:r>
            <a:endParaRPr lang="en-US" sz="1169" dirty="0"/>
          </a:p>
        </p:txBody>
      </p:sp>
      <p:sp>
        <p:nvSpPr>
          <p:cNvPr id="59" name="Text 3"/>
          <p:cNvSpPr/>
          <p:nvPr/>
        </p:nvSpPr>
        <p:spPr>
          <a:xfrm>
            <a:off x="7021410" y="1675502"/>
            <a:ext cx="1872550" cy="222736"/>
          </a:xfrm>
          <a:prstGeom prst="rect">
            <a:avLst/>
          </a:prstGeom>
          <a:noFill/>
          <a:ln/>
        </p:spPr>
        <p:txBody>
          <a:bodyPr vert="horz" wrap="square" lIns="0" tIns="0" rIns="0" bIns="0" rtlCol="0" anchor="t"/>
          <a:lstStyle/>
          <a:p>
            <a:pPr>
              <a:lnSpc>
                <a:spcPts val="1754"/>
              </a:lnSpc>
            </a:pPr>
            <a:r>
              <a:rPr lang="en-US" sz="1169" b="1" dirty="0">
                <a:solidFill>
                  <a:srgbClr val="C2410C"/>
                </a:solidFill>
                <a:latin typeface="ui-sans-serif" pitchFamily="34" charset="0"/>
                <a:ea typeface="ui-sans-serif" pitchFamily="34" charset="-122"/>
                <a:cs typeface="ui-sans-serif" pitchFamily="34" charset="-120"/>
              </a:rPr>
              <a:t>Interface Endpoint</a:t>
            </a:r>
            <a:endParaRPr lang="en-US" sz="1169" dirty="0"/>
          </a:p>
        </p:txBody>
      </p:sp>
      <p:sp>
        <p:nvSpPr>
          <p:cNvPr id="60" name="Text 4"/>
          <p:cNvSpPr/>
          <p:nvPr/>
        </p:nvSpPr>
        <p:spPr>
          <a:xfrm>
            <a:off x="1141523" y="2139536"/>
            <a:ext cx="2784202"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Supported Services</a:t>
            </a:r>
            <a:endParaRPr lang="en-US" sz="1169" dirty="0"/>
          </a:p>
        </p:txBody>
      </p:sp>
      <p:sp>
        <p:nvSpPr>
          <p:cNvPr id="61" name="Text 5"/>
          <p:cNvSpPr/>
          <p:nvPr/>
        </p:nvSpPr>
        <p:spPr>
          <a:xfrm>
            <a:off x="3480253" y="2046729"/>
            <a:ext cx="3759369"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Amazon S3 and DynamoDB only</a:t>
            </a:r>
            <a:endParaRPr lang="en-US" sz="1169" dirty="0"/>
          </a:p>
        </p:txBody>
      </p:sp>
      <p:sp>
        <p:nvSpPr>
          <p:cNvPr id="62" name="Text 6"/>
          <p:cNvSpPr/>
          <p:nvPr/>
        </p:nvSpPr>
        <p:spPr>
          <a:xfrm>
            <a:off x="6613060" y="2046729"/>
            <a:ext cx="5595551"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Most AWS services and private VPC endpoint services</a:t>
            </a:r>
            <a:endParaRPr lang="en-US" sz="1169" dirty="0"/>
          </a:p>
        </p:txBody>
      </p:sp>
      <p:sp>
        <p:nvSpPr>
          <p:cNvPr id="63" name="Text 7"/>
          <p:cNvSpPr/>
          <p:nvPr/>
        </p:nvSpPr>
        <p:spPr>
          <a:xfrm>
            <a:off x="1141523" y="2547886"/>
            <a:ext cx="2784202"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Connectivity Method</a:t>
            </a:r>
            <a:endParaRPr lang="en-US" sz="1169" dirty="0"/>
          </a:p>
        </p:txBody>
      </p:sp>
      <p:sp>
        <p:nvSpPr>
          <p:cNvPr id="64" name="Text 8"/>
          <p:cNvSpPr/>
          <p:nvPr/>
        </p:nvSpPr>
        <p:spPr>
          <a:xfrm>
            <a:off x="3480253" y="2455079"/>
            <a:ext cx="3759369"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Route table entries with prefix lists</a:t>
            </a:r>
            <a:endParaRPr lang="en-US" sz="1169" dirty="0"/>
          </a:p>
        </p:txBody>
      </p:sp>
      <p:sp>
        <p:nvSpPr>
          <p:cNvPr id="65" name="Text 9"/>
          <p:cNvSpPr/>
          <p:nvPr/>
        </p:nvSpPr>
        <p:spPr>
          <a:xfrm>
            <a:off x="6613060" y="2455079"/>
            <a:ext cx="5595551"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ENI-based with private IP per subnet</a:t>
            </a:r>
            <a:endParaRPr lang="en-US" sz="1169" dirty="0"/>
          </a:p>
        </p:txBody>
      </p:sp>
      <p:sp>
        <p:nvSpPr>
          <p:cNvPr id="66" name="Text 10"/>
          <p:cNvSpPr/>
          <p:nvPr/>
        </p:nvSpPr>
        <p:spPr>
          <a:xfrm>
            <a:off x="1141523" y="2956235"/>
            <a:ext cx="2784202"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Private DNS Support</a:t>
            </a:r>
            <a:endParaRPr lang="en-US" sz="1169" dirty="0"/>
          </a:p>
        </p:txBody>
      </p:sp>
      <p:sp>
        <p:nvSpPr>
          <p:cNvPr id="67" name="Text 11"/>
          <p:cNvSpPr/>
          <p:nvPr/>
        </p:nvSpPr>
        <p:spPr>
          <a:xfrm>
            <a:off x="3628744" y="2863428"/>
            <a:ext cx="3132808"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 No</a:t>
            </a:r>
            <a:endParaRPr lang="en-US" sz="1169" dirty="0"/>
          </a:p>
        </p:txBody>
      </p:sp>
      <p:sp>
        <p:nvSpPr>
          <p:cNvPr id="68" name="Text 12"/>
          <p:cNvSpPr/>
          <p:nvPr/>
        </p:nvSpPr>
        <p:spPr>
          <a:xfrm>
            <a:off x="6761552" y="2863428"/>
            <a:ext cx="4662958"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 Yes</a:t>
            </a:r>
            <a:endParaRPr lang="en-US" sz="1169" dirty="0"/>
          </a:p>
        </p:txBody>
      </p:sp>
      <p:sp>
        <p:nvSpPr>
          <p:cNvPr id="69" name="Text 13"/>
          <p:cNvSpPr/>
          <p:nvPr/>
        </p:nvSpPr>
        <p:spPr>
          <a:xfrm>
            <a:off x="1141523" y="3364585"/>
            <a:ext cx="2784202"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Security Group Support</a:t>
            </a:r>
            <a:endParaRPr lang="en-US" sz="1169" dirty="0"/>
          </a:p>
        </p:txBody>
      </p:sp>
      <p:sp>
        <p:nvSpPr>
          <p:cNvPr id="70" name="Text 14"/>
          <p:cNvSpPr/>
          <p:nvPr/>
        </p:nvSpPr>
        <p:spPr>
          <a:xfrm>
            <a:off x="3628744" y="3271778"/>
            <a:ext cx="3132808"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 No</a:t>
            </a:r>
            <a:endParaRPr lang="en-US" sz="1169" dirty="0"/>
          </a:p>
        </p:txBody>
      </p:sp>
      <p:sp>
        <p:nvSpPr>
          <p:cNvPr id="71" name="Text 15"/>
          <p:cNvSpPr/>
          <p:nvPr/>
        </p:nvSpPr>
        <p:spPr>
          <a:xfrm>
            <a:off x="6761552" y="3271778"/>
            <a:ext cx="4662958"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 Yes</a:t>
            </a:r>
            <a:endParaRPr lang="en-US" sz="1169" dirty="0"/>
          </a:p>
        </p:txBody>
      </p:sp>
      <p:sp>
        <p:nvSpPr>
          <p:cNvPr id="72" name="Text 16"/>
          <p:cNvSpPr/>
          <p:nvPr/>
        </p:nvSpPr>
        <p:spPr>
          <a:xfrm>
            <a:off x="1120061" y="3772935"/>
            <a:ext cx="2320168"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Cross-VPC/On-Prem Support</a:t>
            </a:r>
            <a:endParaRPr lang="en-US" sz="1169" dirty="0"/>
          </a:p>
        </p:txBody>
      </p:sp>
      <p:sp>
        <p:nvSpPr>
          <p:cNvPr id="73" name="Text 17"/>
          <p:cNvSpPr/>
          <p:nvPr/>
        </p:nvSpPr>
        <p:spPr>
          <a:xfrm>
            <a:off x="3628744" y="3680128"/>
            <a:ext cx="3132808" cy="63108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 No</a:t>
            </a:r>
            <a:endParaRPr lang="en-US" sz="1169" dirty="0"/>
          </a:p>
        </p:txBody>
      </p:sp>
      <p:sp>
        <p:nvSpPr>
          <p:cNvPr id="74" name="Text 18"/>
          <p:cNvSpPr/>
          <p:nvPr/>
        </p:nvSpPr>
        <p:spPr>
          <a:xfrm>
            <a:off x="6761551" y="3680128"/>
            <a:ext cx="5595551" cy="63108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 Yes (via peering, Direct Connect)</a:t>
            </a:r>
            <a:endParaRPr lang="en-US" sz="1169" dirty="0"/>
          </a:p>
        </p:txBody>
      </p:sp>
      <p:sp>
        <p:nvSpPr>
          <p:cNvPr id="75" name="Text 19"/>
          <p:cNvSpPr/>
          <p:nvPr/>
        </p:nvSpPr>
        <p:spPr>
          <a:xfrm>
            <a:off x="1141523" y="4404021"/>
            <a:ext cx="2320168"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Cost</a:t>
            </a:r>
            <a:endParaRPr lang="en-US" sz="1169" dirty="0"/>
          </a:p>
        </p:txBody>
      </p:sp>
      <p:sp>
        <p:nvSpPr>
          <p:cNvPr id="76" name="Text 20"/>
          <p:cNvSpPr/>
          <p:nvPr/>
        </p:nvSpPr>
        <p:spPr>
          <a:xfrm>
            <a:off x="3628744" y="4311214"/>
            <a:ext cx="3132808"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 Free</a:t>
            </a:r>
            <a:endParaRPr lang="en-US" sz="1169" dirty="0"/>
          </a:p>
        </p:txBody>
      </p:sp>
      <p:sp>
        <p:nvSpPr>
          <p:cNvPr id="77" name="Text 21"/>
          <p:cNvSpPr/>
          <p:nvPr/>
        </p:nvSpPr>
        <p:spPr>
          <a:xfrm>
            <a:off x="6761551" y="4311214"/>
            <a:ext cx="5595551" cy="408350"/>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 Hourly + data processing charges</a:t>
            </a:r>
            <a:endParaRPr lang="en-US" sz="1169" dirty="0"/>
          </a:p>
        </p:txBody>
      </p:sp>
      <p:sp>
        <p:nvSpPr>
          <p:cNvPr id="78" name="Text 22"/>
          <p:cNvSpPr/>
          <p:nvPr/>
        </p:nvSpPr>
        <p:spPr>
          <a:xfrm>
            <a:off x="1137897" y="4812370"/>
            <a:ext cx="2320168" cy="445472"/>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Availability Zone Specific</a:t>
            </a:r>
            <a:endParaRPr lang="en-US" sz="1169" dirty="0"/>
          </a:p>
        </p:txBody>
      </p:sp>
      <p:sp>
        <p:nvSpPr>
          <p:cNvPr id="79" name="Text 23"/>
          <p:cNvSpPr/>
          <p:nvPr/>
        </p:nvSpPr>
        <p:spPr>
          <a:xfrm>
            <a:off x="3628744" y="4719563"/>
            <a:ext cx="3132808" cy="63108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 No (VPC-wide)</a:t>
            </a:r>
            <a:endParaRPr lang="en-US" sz="1169" dirty="0"/>
          </a:p>
        </p:txBody>
      </p:sp>
      <p:sp>
        <p:nvSpPr>
          <p:cNvPr id="80" name="Text 24"/>
          <p:cNvSpPr/>
          <p:nvPr/>
        </p:nvSpPr>
        <p:spPr>
          <a:xfrm>
            <a:off x="6761552" y="4719563"/>
            <a:ext cx="4662958" cy="63108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 Yes (one subnet per AZ)</a:t>
            </a:r>
            <a:endParaRPr lang="en-US" sz="1169" dirty="0"/>
          </a:p>
        </p:txBody>
      </p:sp>
      <p:sp>
        <p:nvSpPr>
          <p:cNvPr id="81" name="Text 25"/>
          <p:cNvSpPr/>
          <p:nvPr/>
        </p:nvSpPr>
        <p:spPr>
          <a:xfrm>
            <a:off x="1002458" y="6093103"/>
            <a:ext cx="10282841"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Takeaway:</a:t>
            </a:r>
            <a:r>
              <a:rPr lang="en-US" sz="1315" dirty="0">
                <a:solidFill>
                  <a:srgbClr val="374151"/>
                </a:solidFill>
                <a:latin typeface="ui-sans-serif" pitchFamily="34" charset="0"/>
                <a:ea typeface="ui-sans-serif" pitchFamily="34" charset="-122"/>
                <a:cs typeface="ui-sans-serif" pitchFamily="34" charset="-120"/>
              </a:rPr>
              <a:t> Choose Gateway Endpoints for S3 and DynamoDB for cost-free connectivity. Use Interface Endpoints for broader service compatibility and advanced features.</a:t>
            </a:r>
            <a:endParaRPr lang="en-US" sz="131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1007294"/>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1378521"/>
            <a:ext cx="5234300" cy="1336417"/>
          </a:xfrm>
          <a:prstGeom prst="rect">
            <a:avLst/>
          </a:prstGeom>
        </p:spPr>
      </p:pic>
      <p:pic>
        <p:nvPicPr>
          <p:cNvPr id="6" name="Image 4" descr="preencoded.png"/>
          <p:cNvPicPr>
            <a:picLocks noChangeAspect="1"/>
          </p:cNvPicPr>
          <p:nvPr/>
        </p:nvPicPr>
        <p:blipFill>
          <a:blip r:embed="rId7"/>
          <a:stretch>
            <a:fillRect/>
          </a:stretch>
        </p:blipFill>
        <p:spPr>
          <a:xfrm>
            <a:off x="816699" y="1601257"/>
            <a:ext cx="556840" cy="556840"/>
          </a:xfrm>
          <a:prstGeom prst="rect">
            <a:avLst/>
          </a:prstGeom>
        </p:spPr>
      </p:pic>
      <p:pic>
        <p:nvPicPr>
          <p:cNvPr id="7" name="Image 5" descr="preencoded.png"/>
          <p:cNvPicPr>
            <a:picLocks noChangeAspect="1"/>
          </p:cNvPicPr>
          <p:nvPr/>
        </p:nvPicPr>
        <p:blipFill>
          <a:blip r:embed="rId8"/>
          <a:stretch>
            <a:fillRect/>
          </a:stretch>
        </p:blipFill>
        <p:spPr>
          <a:xfrm>
            <a:off x="983751" y="1731186"/>
            <a:ext cx="222736" cy="296982"/>
          </a:xfrm>
          <a:prstGeom prst="rect">
            <a:avLst/>
          </a:prstGeom>
        </p:spPr>
      </p:pic>
      <p:pic>
        <p:nvPicPr>
          <p:cNvPr id="8" name="Image 6" descr="preencoded.png"/>
          <p:cNvPicPr>
            <a:picLocks noChangeAspect="1"/>
          </p:cNvPicPr>
          <p:nvPr/>
        </p:nvPicPr>
        <p:blipFill>
          <a:blip r:embed="rId9"/>
          <a:stretch>
            <a:fillRect/>
          </a:stretch>
        </p:blipFill>
        <p:spPr>
          <a:xfrm>
            <a:off x="1522030" y="2009606"/>
            <a:ext cx="148491" cy="148491"/>
          </a:xfrm>
          <a:prstGeom prst="rect">
            <a:avLst/>
          </a:prstGeom>
        </p:spPr>
      </p:pic>
      <p:pic>
        <p:nvPicPr>
          <p:cNvPr id="9" name="Image 7" descr="preencoded.png"/>
          <p:cNvPicPr>
            <a:picLocks noChangeAspect="1"/>
          </p:cNvPicPr>
          <p:nvPr/>
        </p:nvPicPr>
        <p:blipFill>
          <a:blip r:embed="rId9"/>
          <a:stretch>
            <a:fillRect/>
          </a:stretch>
        </p:blipFill>
        <p:spPr>
          <a:xfrm>
            <a:off x="1522030" y="2306588"/>
            <a:ext cx="148491" cy="148491"/>
          </a:xfrm>
          <a:prstGeom prst="rect">
            <a:avLst/>
          </a:prstGeom>
        </p:spPr>
      </p:pic>
      <p:pic>
        <p:nvPicPr>
          <p:cNvPr id="10" name="Image 8" descr="preencoded.png"/>
          <p:cNvPicPr>
            <a:picLocks noChangeAspect="1"/>
          </p:cNvPicPr>
          <p:nvPr/>
        </p:nvPicPr>
        <p:blipFill>
          <a:blip r:embed="rId10"/>
          <a:stretch>
            <a:fillRect/>
          </a:stretch>
        </p:blipFill>
        <p:spPr>
          <a:xfrm>
            <a:off x="6050999" y="1378521"/>
            <a:ext cx="5234300" cy="1336417"/>
          </a:xfrm>
          <a:prstGeom prst="rect">
            <a:avLst/>
          </a:prstGeom>
        </p:spPr>
      </p:pic>
      <p:pic>
        <p:nvPicPr>
          <p:cNvPr id="11" name="Image 9" descr="preencoded.png"/>
          <p:cNvPicPr>
            <a:picLocks noChangeAspect="1"/>
          </p:cNvPicPr>
          <p:nvPr/>
        </p:nvPicPr>
        <p:blipFill>
          <a:blip r:embed="rId11"/>
          <a:stretch>
            <a:fillRect/>
          </a:stretch>
        </p:blipFill>
        <p:spPr>
          <a:xfrm>
            <a:off x="6273735" y="1601257"/>
            <a:ext cx="556840" cy="556840"/>
          </a:xfrm>
          <a:prstGeom prst="rect">
            <a:avLst/>
          </a:prstGeom>
        </p:spPr>
      </p:pic>
      <p:pic>
        <p:nvPicPr>
          <p:cNvPr id="12" name="Image 10" descr="preencoded.png"/>
          <p:cNvPicPr>
            <a:picLocks noChangeAspect="1"/>
          </p:cNvPicPr>
          <p:nvPr/>
        </p:nvPicPr>
        <p:blipFill>
          <a:blip r:embed="rId12"/>
          <a:stretch>
            <a:fillRect/>
          </a:stretch>
        </p:blipFill>
        <p:spPr>
          <a:xfrm>
            <a:off x="6468629" y="1731186"/>
            <a:ext cx="167052" cy="296982"/>
          </a:xfrm>
          <a:prstGeom prst="rect">
            <a:avLst/>
          </a:prstGeom>
        </p:spPr>
      </p:pic>
      <p:pic>
        <p:nvPicPr>
          <p:cNvPr id="13" name="Image 11" descr="preencoded.png"/>
          <p:cNvPicPr>
            <a:picLocks noChangeAspect="1"/>
          </p:cNvPicPr>
          <p:nvPr/>
        </p:nvPicPr>
        <p:blipFill>
          <a:blip r:embed="rId13"/>
          <a:stretch>
            <a:fillRect/>
          </a:stretch>
        </p:blipFill>
        <p:spPr>
          <a:xfrm>
            <a:off x="6979066" y="2009606"/>
            <a:ext cx="148491" cy="148491"/>
          </a:xfrm>
          <a:prstGeom prst="rect">
            <a:avLst/>
          </a:prstGeom>
        </p:spPr>
      </p:pic>
      <p:pic>
        <p:nvPicPr>
          <p:cNvPr id="14" name="Image 12" descr="preencoded.png"/>
          <p:cNvPicPr>
            <a:picLocks noChangeAspect="1"/>
          </p:cNvPicPr>
          <p:nvPr/>
        </p:nvPicPr>
        <p:blipFill>
          <a:blip r:embed="rId13"/>
          <a:stretch>
            <a:fillRect/>
          </a:stretch>
        </p:blipFill>
        <p:spPr>
          <a:xfrm>
            <a:off x="6979066" y="2306588"/>
            <a:ext cx="148491" cy="148491"/>
          </a:xfrm>
          <a:prstGeom prst="rect">
            <a:avLst/>
          </a:prstGeom>
        </p:spPr>
      </p:pic>
      <p:pic>
        <p:nvPicPr>
          <p:cNvPr id="15" name="Image 13" descr="preencoded.png"/>
          <p:cNvPicPr>
            <a:picLocks noChangeAspect="1"/>
          </p:cNvPicPr>
          <p:nvPr/>
        </p:nvPicPr>
        <p:blipFill>
          <a:blip r:embed="rId6"/>
          <a:stretch>
            <a:fillRect/>
          </a:stretch>
        </p:blipFill>
        <p:spPr>
          <a:xfrm>
            <a:off x="593963" y="2937674"/>
            <a:ext cx="5234300" cy="1336417"/>
          </a:xfrm>
          <a:prstGeom prst="rect">
            <a:avLst/>
          </a:prstGeom>
        </p:spPr>
      </p:pic>
      <p:pic>
        <p:nvPicPr>
          <p:cNvPr id="16" name="Image 14" descr="preencoded.png"/>
          <p:cNvPicPr>
            <a:picLocks noChangeAspect="1"/>
          </p:cNvPicPr>
          <p:nvPr/>
        </p:nvPicPr>
        <p:blipFill>
          <a:blip r:embed="rId14"/>
          <a:stretch>
            <a:fillRect/>
          </a:stretch>
        </p:blipFill>
        <p:spPr>
          <a:xfrm>
            <a:off x="816699" y="3160410"/>
            <a:ext cx="556840" cy="556840"/>
          </a:xfrm>
          <a:prstGeom prst="rect">
            <a:avLst/>
          </a:prstGeom>
        </p:spPr>
      </p:pic>
      <p:pic>
        <p:nvPicPr>
          <p:cNvPr id="17" name="Image 15" descr="preencoded.png"/>
          <p:cNvPicPr>
            <a:picLocks noChangeAspect="1"/>
          </p:cNvPicPr>
          <p:nvPr/>
        </p:nvPicPr>
        <p:blipFill>
          <a:blip r:embed="rId15"/>
          <a:stretch>
            <a:fillRect/>
          </a:stretch>
        </p:blipFill>
        <p:spPr>
          <a:xfrm>
            <a:off x="1025515" y="3290339"/>
            <a:ext cx="139210" cy="296982"/>
          </a:xfrm>
          <a:prstGeom prst="rect">
            <a:avLst/>
          </a:prstGeom>
        </p:spPr>
      </p:pic>
      <p:pic>
        <p:nvPicPr>
          <p:cNvPr id="18" name="Image 16" descr="preencoded.png"/>
          <p:cNvPicPr>
            <a:picLocks noChangeAspect="1"/>
          </p:cNvPicPr>
          <p:nvPr/>
        </p:nvPicPr>
        <p:blipFill>
          <a:blip r:embed="rId9"/>
          <a:stretch>
            <a:fillRect/>
          </a:stretch>
        </p:blipFill>
        <p:spPr>
          <a:xfrm>
            <a:off x="1522030" y="3568760"/>
            <a:ext cx="148491" cy="148491"/>
          </a:xfrm>
          <a:prstGeom prst="rect">
            <a:avLst/>
          </a:prstGeom>
        </p:spPr>
      </p:pic>
      <p:pic>
        <p:nvPicPr>
          <p:cNvPr id="19" name="Image 17" descr="preencoded.png"/>
          <p:cNvPicPr>
            <a:picLocks noChangeAspect="1"/>
          </p:cNvPicPr>
          <p:nvPr/>
        </p:nvPicPr>
        <p:blipFill>
          <a:blip r:embed="rId9"/>
          <a:stretch>
            <a:fillRect/>
          </a:stretch>
        </p:blipFill>
        <p:spPr>
          <a:xfrm>
            <a:off x="1522030" y="3865741"/>
            <a:ext cx="148491" cy="148491"/>
          </a:xfrm>
          <a:prstGeom prst="rect">
            <a:avLst/>
          </a:prstGeom>
        </p:spPr>
      </p:pic>
      <p:pic>
        <p:nvPicPr>
          <p:cNvPr id="20" name="Image 18" descr="preencoded.png"/>
          <p:cNvPicPr>
            <a:picLocks noChangeAspect="1"/>
          </p:cNvPicPr>
          <p:nvPr/>
        </p:nvPicPr>
        <p:blipFill>
          <a:blip r:embed="rId10"/>
          <a:stretch>
            <a:fillRect/>
          </a:stretch>
        </p:blipFill>
        <p:spPr>
          <a:xfrm>
            <a:off x="6050999" y="2937674"/>
            <a:ext cx="5234300" cy="1336417"/>
          </a:xfrm>
          <a:prstGeom prst="rect">
            <a:avLst/>
          </a:prstGeom>
        </p:spPr>
      </p:pic>
      <p:pic>
        <p:nvPicPr>
          <p:cNvPr id="21" name="Image 19" descr="preencoded.png"/>
          <p:cNvPicPr>
            <a:picLocks noChangeAspect="1"/>
          </p:cNvPicPr>
          <p:nvPr/>
        </p:nvPicPr>
        <p:blipFill>
          <a:blip r:embed="rId16"/>
          <a:stretch>
            <a:fillRect/>
          </a:stretch>
        </p:blipFill>
        <p:spPr>
          <a:xfrm>
            <a:off x="6273735" y="3160410"/>
            <a:ext cx="556840" cy="556840"/>
          </a:xfrm>
          <a:prstGeom prst="rect">
            <a:avLst/>
          </a:prstGeom>
        </p:spPr>
      </p:pic>
      <p:pic>
        <p:nvPicPr>
          <p:cNvPr id="22" name="Image 20" descr="preencoded.png"/>
          <p:cNvPicPr>
            <a:picLocks noChangeAspect="1"/>
          </p:cNvPicPr>
          <p:nvPr/>
        </p:nvPicPr>
        <p:blipFill>
          <a:blip r:embed="rId17"/>
          <a:stretch>
            <a:fillRect/>
          </a:stretch>
        </p:blipFill>
        <p:spPr>
          <a:xfrm>
            <a:off x="6426867" y="3290339"/>
            <a:ext cx="250578" cy="296982"/>
          </a:xfrm>
          <a:prstGeom prst="rect">
            <a:avLst/>
          </a:prstGeom>
        </p:spPr>
      </p:pic>
      <p:pic>
        <p:nvPicPr>
          <p:cNvPr id="23" name="Image 21" descr="preencoded.png"/>
          <p:cNvPicPr>
            <a:picLocks noChangeAspect="1"/>
          </p:cNvPicPr>
          <p:nvPr/>
        </p:nvPicPr>
        <p:blipFill>
          <a:blip r:embed="rId13"/>
          <a:stretch>
            <a:fillRect/>
          </a:stretch>
        </p:blipFill>
        <p:spPr>
          <a:xfrm>
            <a:off x="6979066" y="3568760"/>
            <a:ext cx="148491" cy="148491"/>
          </a:xfrm>
          <a:prstGeom prst="rect">
            <a:avLst/>
          </a:prstGeom>
        </p:spPr>
      </p:pic>
      <p:pic>
        <p:nvPicPr>
          <p:cNvPr id="24" name="Image 22" descr="preencoded.png"/>
          <p:cNvPicPr>
            <a:picLocks noChangeAspect="1"/>
          </p:cNvPicPr>
          <p:nvPr/>
        </p:nvPicPr>
        <p:blipFill>
          <a:blip r:embed="rId13"/>
          <a:stretch>
            <a:fillRect/>
          </a:stretch>
        </p:blipFill>
        <p:spPr>
          <a:xfrm>
            <a:off x="6979066" y="3865741"/>
            <a:ext cx="148491" cy="148491"/>
          </a:xfrm>
          <a:prstGeom prst="rect">
            <a:avLst/>
          </a:prstGeom>
        </p:spPr>
      </p:pic>
      <p:pic>
        <p:nvPicPr>
          <p:cNvPr id="25" name="Image 23" descr="preencoded.png"/>
          <p:cNvPicPr>
            <a:picLocks noChangeAspect="1"/>
          </p:cNvPicPr>
          <p:nvPr/>
        </p:nvPicPr>
        <p:blipFill>
          <a:blip r:embed="rId18"/>
          <a:stretch>
            <a:fillRect/>
          </a:stretch>
        </p:blipFill>
        <p:spPr>
          <a:xfrm>
            <a:off x="593963" y="4496827"/>
            <a:ext cx="10691336" cy="742454"/>
          </a:xfrm>
          <a:prstGeom prst="rect">
            <a:avLst/>
          </a:prstGeom>
        </p:spPr>
      </p:pic>
      <p:sp>
        <p:nvSpPr>
          <p:cNvPr id="26"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Benefits of VPC Endpoints</a:t>
            </a:r>
            <a:endParaRPr lang="en-US" sz="2631" dirty="0"/>
          </a:p>
        </p:txBody>
      </p:sp>
      <p:sp>
        <p:nvSpPr>
          <p:cNvPr id="27" name="Text 1"/>
          <p:cNvSpPr/>
          <p:nvPr/>
        </p:nvSpPr>
        <p:spPr>
          <a:xfrm>
            <a:off x="1522030" y="1601257"/>
            <a:ext cx="3630600"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Enhanced Security</a:t>
            </a:r>
            <a:endParaRPr lang="en-US" sz="1754" dirty="0"/>
          </a:p>
        </p:txBody>
      </p:sp>
      <p:sp>
        <p:nvSpPr>
          <p:cNvPr id="28" name="Text 2"/>
          <p:cNvSpPr/>
          <p:nvPr/>
        </p:nvSpPr>
        <p:spPr>
          <a:xfrm>
            <a:off x="1744766" y="1972484"/>
            <a:ext cx="314458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Traffic remains within AWS network</a:t>
            </a:r>
            <a:endParaRPr lang="en-US" sz="1169" dirty="0"/>
          </a:p>
        </p:txBody>
      </p:sp>
      <p:sp>
        <p:nvSpPr>
          <p:cNvPr id="29" name="Text 3"/>
          <p:cNvSpPr/>
          <p:nvPr/>
        </p:nvSpPr>
        <p:spPr>
          <a:xfrm>
            <a:off x="1744767" y="2269466"/>
            <a:ext cx="336331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Reduced exposure to external threats</a:t>
            </a:r>
            <a:endParaRPr lang="en-US" sz="1169" dirty="0"/>
          </a:p>
        </p:txBody>
      </p:sp>
      <p:sp>
        <p:nvSpPr>
          <p:cNvPr id="30" name="Text 4"/>
          <p:cNvSpPr/>
          <p:nvPr/>
        </p:nvSpPr>
        <p:spPr>
          <a:xfrm>
            <a:off x="6979067" y="1601257"/>
            <a:ext cx="3454325"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Improved Performance</a:t>
            </a:r>
            <a:endParaRPr lang="en-US" sz="1754" dirty="0"/>
          </a:p>
        </p:txBody>
      </p:sp>
      <p:sp>
        <p:nvSpPr>
          <p:cNvPr id="31" name="Text 5"/>
          <p:cNvSpPr/>
          <p:nvPr/>
        </p:nvSpPr>
        <p:spPr>
          <a:xfrm>
            <a:off x="7201803" y="1972484"/>
            <a:ext cx="226373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Reduced network latency</a:t>
            </a:r>
            <a:endParaRPr lang="en-US" sz="1169" dirty="0"/>
          </a:p>
        </p:txBody>
      </p:sp>
      <p:sp>
        <p:nvSpPr>
          <p:cNvPr id="32" name="Text 6"/>
          <p:cNvSpPr/>
          <p:nvPr/>
        </p:nvSpPr>
        <p:spPr>
          <a:xfrm>
            <a:off x="7201803" y="2269466"/>
            <a:ext cx="244644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Faster application response</a:t>
            </a:r>
            <a:endParaRPr lang="en-US" sz="1169" dirty="0"/>
          </a:p>
        </p:txBody>
      </p:sp>
      <p:sp>
        <p:nvSpPr>
          <p:cNvPr id="33" name="Text 7"/>
          <p:cNvSpPr/>
          <p:nvPr/>
        </p:nvSpPr>
        <p:spPr>
          <a:xfrm>
            <a:off x="1522030" y="3160410"/>
            <a:ext cx="4401475"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Cost Optimization</a:t>
            </a:r>
            <a:endParaRPr lang="en-US" sz="1754" dirty="0"/>
          </a:p>
        </p:txBody>
      </p:sp>
      <p:sp>
        <p:nvSpPr>
          <p:cNvPr id="34" name="Text 8"/>
          <p:cNvSpPr/>
          <p:nvPr/>
        </p:nvSpPr>
        <p:spPr>
          <a:xfrm>
            <a:off x="1744766" y="3531637"/>
            <a:ext cx="413419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Gateway Endpoints for S3/DynamoDB are free</a:t>
            </a:r>
            <a:endParaRPr lang="en-US" sz="1169" dirty="0"/>
          </a:p>
        </p:txBody>
      </p:sp>
      <p:sp>
        <p:nvSpPr>
          <p:cNvPr id="35" name="Text 9"/>
          <p:cNvSpPr/>
          <p:nvPr/>
        </p:nvSpPr>
        <p:spPr>
          <a:xfrm>
            <a:off x="1744767" y="3828619"/>
            <a:ext cx="235125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Avoids NAT Gateway costs</a:t>
            </a:r>
            <a:endParaRPr lang="en-US" sz="1169" dirty="0"/>
          </a:p>
        </p:txBody>
      </p:sp>
      <p:sp>
        <p:nvSpPr>
          <p:cNvPr id="36" name="Text 10"/>
          <p:cNvSpPr/>
          <p:nvPr/>
        </p:nvSpPr>
        <p:spPr>
          <a:xfrm>
            <a:off x="6979067" y="3160410"/>
            <a:ext cx="40423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Simplified Architecture</a:t>
            </a:r>
            <a:endParaRPr lang="en-US" sz="1754" dirty="0"/>
          </a:p>
        </p:txBody>
      </p:sp>
      <p:sp>
        <p:nvSpPr>
          <p:cNvPr id="37" name="Text 11"/>
          <p:cNvSpPr/>
          <p:nvPr/>
        </p:nvSpPr>
        <p:spPr>
          <a:xfrm>
            <a:off x="7201803" y="3531637"/>
            <a:ext cx="377503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Eliminates Internet Gateways/NAT devices</a:t>
            </a:r>
            <a:endParaRPr lang="en-US" sz="1169" dirty="0"/>
          </a:p>
        </p:txBody>
      </p:sp>
      <p:sp>
        <p:nvSpPr>
          <p:cNvPr id="38" name="Text 12"/>
          <p:cNvSpPr/>
          <p:nvPr/>
        </p:nvSpPr>
        <p:spPr>
          <a:xfrm>
            <a:off x="7201803" y="3828619"/>
            <a:ext cx="229105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Simplifies network design</a:t>
            </a:r>
            <a:endParaRPr lang="en-US" sz="1169"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8352606"/>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8041731"/>
          </a:xfrm>
          <a:prstGeom prst="rect">
            <a:avLst/>
          </a:prstGeom>
        </p:spPr>
      </p:pic>
      <p:pic>
        <p:nvPicPr>
          <p:cNvPr id="4" name="Image 2" descr="preencoded.png"/>
          <p:cNvPicPr>
            <a:picLocks noChangeAspect="1"/>
          </p:cNvPicPr>
          <p:nvPr/>
        </p:nvPicPr>
        <p:blipFill>
          <a:blip r:embed="rId5"/>
          <a:stretch>
            <a:fillRect/>
          </a:stretch>
        </p:blipFill>
        <p:spPr>
          <a:xfrm>
            <a:off x="593963" y="1007294"/>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1406363"/>
            <a:ext cx="278420" cy="222736"/>
          </a:xfrm>
          <a:prstGeom prst="rect">
            <a:avLst/>
          </a:prstGeom>
        </p:spPr>
      </p:pic>
      <p:pic>
        <p:nvPicPr>
          <p:cNvPr id="6" name="Image 4" descr="preencoded.png"/>
          <p:cNvPicPr>
            <a:picLocks noChangeAspect="1"/>
          </p:cNvPicPr>
          <p:nvPr/>
        </p:nvPicPr>
        <p:blipFill>
          <a:blip r:embed="rId7"/>
          <a:stretch>
            <a:fillRect/>
          </a:stretch>
        </p:blipFill>
        <p:spPr>
          <a:xfrm>
            <a:off x="593963" y="5424894"/>
            <a:ext cx="3979524" cy="2004626"/>
          </a:xfrm>
          <a:prstGeom prst="rect">
            <a:avLst/>
          </a:prstGeom>
        </p:spPr>
      </p:pic>
      <p:pic>
        <p:nvPicPr>
          <p:cNvPr id="7" name="Image 5" descr="preencoded.png"/>
          <p:cNvPicPr>
            <a:picLocks noChangeAspect="1"/>
          </p:cNvPicPr>
          <p:nvPr/>
        </p:nvPicPr>
        <p:blipFill>
          <a:blip r:embed="rId8"/>
          <a:stretch>
            <a:fillRect/>
          </a:stretch>
        </p:blipFill>
        <p:spPr>
          <a:xfrm>
            <a:off x="733173" y="5452737"/>
            <a:ext cx="222736" cy="222736"/>
          </a:xfrm>
          <a:prstGeom prst="rect">
            <a:avLst/>
          </a:prstGeom>
        </p:spPr>
      </p:pic>
      <p:pic>
        <p:nvPicPr>
          <p:cNvPr id="8" name="Image 6" descr="preencoded.png"/>
          <p:cNvPicPr>
            <a:picLocks noChangeAspect="1"/>
          </p:cNvPicPr>
          <p:nvPr/>
        </p:nvPicPr>
        <p:blipFill>
          <a:blip r:embed="rId9"/>
          <a:stretch>
            <a:fillRect/>
          </a:stretch>
        </p:blipFill>
        <p:spPr>
          <a:xfrm>
            <a:off x="733174" y="5861086"/>
            <a:ext cx="83526" cy="167052"/>
          </a:xfrm>
          <a:prstGeom prst="rect">
            <a:avLst/>
          </a:prstGeom>
        </p:spPr>
      </p:pic>
      <p:pic>
        <p:nvPicPr>
          <p:cNvPr id="9" name="Image 7" descr="preencoded.png"/>
          <p:cNvPicPr>
            <a:picLocks noChangeAspect="1"/>
          </p:cNvPicPr>
          <p:nvPr/>
        </p:nvPicPr>
        <p:blipFill>
          <a:blip r:embed="rId9"/>
          <a:stretch>
            <a:fillRect/>
          </a:stretch>
        </p:blipFill>
        <p:spPr>
          <a:xfrm>
            <a:off x="733174" y="6195191"/>
            <a:ext cx="83526" cy="167052"/>
          </a:xfrm>
          <a:prstGeom prst="rect">
            <a:avLst/>
          </a:prstGeom>
        </p:spPr>
      </p:pic>
      <p:pic>
        <p:nvPicPr>
          <p:cNvPr id="10" name="Image 8" descr="preencoded.png"/>
          <p:cNvPicPr>
            <a:picLocks noChangeAspect="1"/>
          </p:cNvPicPr>
          <p:nvPr/>
        </p:nvPicPr>
        <p:blipFill>
          <a:blip r:embed="rId9"/>
          <a:stretch>
            <a:fillRect/>
          </a:stretch>
        </p:blipFill>
        <p:spPr>
          <a:xfrm>
            <a:off x="733174" y="6529295"/>
            <a:ext cx="83526" cy="167052"/>
          </a:xfrm>
          <a:prstGeom prst="rect">
            <a:avLst/>
          </a:prstGeom>
        </p:spPr>
      </p:pic>
      <p:pic>
        <p:nvPicPr>
          <p:cNvPr id="11" name="Image 9" descr="preencoded.png"/>
          <p:cNvPicPr>
            <a:picLocks noChangeAspect="1"/>
          </p:cNvPicPr>
          <p:nvPr/>
        </p:nvPicPr>
        <p:blipFill>
          <a:blip r:embed="rId9"/>
          <a:stretch>
            <a:fillRect/>
          </a:stretch>
        </p:blipFill>
        <p:spPr>
          <a:xfrm>
            <a:off x="733174" y="6942625"/>
            <a:ext cx="83526" cy="167052"/>
          </a:xfrm>
          <a:prstGeom prst="rect">
            <a:avLst/>
          </a:prstGeom>
        </p:spPr>
      </p:pic>
      <p:pic>
        <p:nvPicPr>
          <p:cNvPr id="12" name="Image 10" descr="preencoded.png"/>
          <p:cNvPicPr>
            <a:picLocks noChangeAspect="1"/>
          </p:cNvPicPr>
          <p:nvPr/>
        </p:nvPicPr>
        <p:blipFill>
          <a:blip r:embed="rId9"/>
          <a:stretch>
            <a:fillRect/>
          </a:stretch>
        </p:blipFill>
        <p:spPr>
          <a:xfrm>
            <a:off x="733174" y="7276730"/>
            <a:ext cx="83526" cy="167052"/>
          </a:xfrm>
          <a:prstGeom prst="rect">
            <a:avLst/>
          </a:prstGeom>
        </p:spPr>
      </p:pic>
      <p:pic>
        <p:nvPicPr>
          <p:cNvPr id="13" name="Image 11" descr="preencoded.png"/>
          <p:cNvPicPr>
            <a:picLocks noChangeAspect="1"/>
          </p:cNvPicPr>
          <p:nvPr/>
        </p:nvPicPr>
        <p:blipFill>
          <a:blip r:embed="rId10"/>
          <a:stretch>
            <a:fillRect/>
          </a:stretch>
        </p:blipFill>
        <p:spPr>
          <a:xfrm>
            <a:off x="5167450" y="1378521"/>
            <a:ext cx="6117704" cy="6050999"/>
          </a:xfrm>
          <a:prstGeom prst="rect">
            <a:avLst/>
          </a:prstGeom>
        </p:spPr>
      </p:pic>
      <p:pic>
        <p:nvPicPr>
          <p:cNvPr id="14" name="Image 12" descr="preencoded.png"/>
          <p:cNvPicPr>
            <a:picLocks noChangeAspect="1"/>
          </p:cNvPicPr>
          <p:nvPr/>
        </p:nvPicPr>
        <p:blipFill>
          <a:blip r:embed="rId11"/>
          <a:stretch>
            <a:fillRect/>
          </a:stretch>
        </p:blipFill>
        <p:spPr>
          <a:xfrm>
            <a:off x="5390187" y="2046729"/>
            <a:ext cx="5651930" cy="3563779"/>
          </a:xfrm>
          <a:prstGeom prst="rect">
            <a:avLst/>
          </a:prstGeom>
        </p:spPr>
      </p:pic>
      <p:sp>
        <p:nvSpPr>
          <p:cNvPr id="17"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How Gateway Endpoints Work</a:t>
            </a:r>
            <a:endParaRPr lang="en-US" sz="2631" dirty="0"/>
          </a:p>
        </p:txBody>
      </p:sp>
      <p:sp>
        <p:nvSpPr>
          <p:cNvPr id="18" name="Text 1"/>
          <p:cNvSpPr/>
          <p:nvPr/>
        </p:nvSpPr>
        <p:spPr>
          <a:xfrm>
            <a:off x="946629" y="1378521"/>
            <a:ext cx="4775428"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Technical Implementation</a:t>
            </a:r>
            <a:endParaRPr lang="en-US" sz="1754" dirty="0"/>
          </a:p>
        </p:txBody>
      </p:sp>
      <p:sp>
        <p:nvSpPr>
          <p:cNvPr id="19" name="Text 2"/>
          <p:cNvSpPr/>
          <p:nvPr/>
        </p:nvSpPr>
        <p:spPr>
          <a:xfrm>
            <a:off x="593963" y="1786870"/>
            <a:ext cx="3979524"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When a Gateway Endpoint is created for Amazon S3 or DynamoDB:</a:t>
            </a:r>
            <a:endParaRPr lang="en-US" sz="1315" dirty="0"/>
          </a:p>
        </p:txBody>
      </p:sp>
      <p:sp>
        <p:nvSpPr>
          <p:cNvPr id="20" name="Text 3"/>
          <p:cNvSpPr/>
          <p:nvPr/>
        </p:nvSpPr>
        <p:spPr>
          <a:xfrm>
            <a:off x="631086" y="2455079"/>
            <a:ext cx="3942401" cy="779577"/>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Specific route table entries are automatically added to your VPC's route tables</a:t>
            </a:r>
            <a:endParaRPr lang="en-US" sz="1315" dirty="0"/>
          </a:p>
        </p:txBody>
      </p:sp>
      <p:sp>
        <p:nvSpPr>
          <p:cNvPr id="21" name="Text 4"/>
          <p:cNvSpPr/>
          <p:nvPr/>
        </p:nvSpPr>
        <p:spPr>
          <a:xfrm>
            <a:off x="631086" y="3346023"/>
            <a:ext cx="3942401" cy="519718"/>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These entries direct traffic for the service's prefix list through the Gateway Endpoint</a:t>
            </a:r>
            <a:endParaRPr lang="en-US" sz="1315" dirty="0"/>
          </a:p>
        </p:txBody>
      </p:sp>
      <p:sp>
        <p:nvSpPr>
          <p:cNvPr id="22" name="Text 5"/>
          <p:cNvSpPr/>
          <p:nvPr/>
        </p:nvSpPr>
        <p:spPr>
          <a:xfrm>
            <a:off x="631086" y="3977109"/>
            <a:ext cx="3942401" cy="519718"/>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Instances in associated subnets can access S3/DynamoDB privately</a:t>
            </a:r>
            <a:endParaRPr lang="en-US" sz="1315" dirty="0"/>
          </a:p>
        </p:txBody>
      </p:sp>
      <p:sp>
        <p:nvSpPr>
          <p:cNvPr id="23" name="Text 6"/>
          <p:cNvSpPr/>
          <p:nvPr/>
        </p:nvSpPr>
        <p:spPr>
          <a:xfrm>
            <a:off x="631086" y="4608195"/>
            <a:ext cx="3942401" cy="519718"/>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No Internet Gateway or NAT device is required</a:t>
            </a:r>
            <a:endParaRPr lang="en-US" sz="1315" dirty="0"/>
          </a:p>
        </p:txBody>
      </p:sp>
      <p:sp>
        <p:nvSpPr>
          <p:cNvPr id="24" name="Text 7"/>
          <p:cNvSpPr/>
          <p:nvPr/>
        </p:nvSpPr>
        <p:spPr>
          <a:xfrm>
            <a:off x="1030155" y="5424894"/>
            <a:ext cx="460837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 Key Characteristics</a:t>
            </a:r>
            <a:endParaRPr lang="en-US" sz="1754" dirty="0"/>
          </a:p>
        </p:txBody>
      </p:sp>
      <p:sp>
        <p:nvSpPr>
          <p:cNvPr id="25" name="Text 8"/>
          <p:cNvSpPr/>
          <p:nvPr/>
        </p:nvSpPr>
        <p:spPr>
          <a:xfrm>
            <a:off x="705331" y="5833244"/>
            <a:ext cx="4025927"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 Free of charge</a:t>
            </a:r>
            <a:endParaRPr lang="en-US" sz="1315" dirty="0"/>
          </a:p>
        </p:txBody>
      </p:sp>
      <p:sp>
        <p:nvSpPr>
          <p:cNvPr id="26" name="Text 9"/>
          <p:cNvSpPr/>
          <p:nvPr/>
        </p:nvSpPr>
        <p:spPr>
          <a:xfrm>
            <a:off x="705331" y="6167348"/>
            <a:ext cx="4831112"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 Specifically for Amazon S3 and DynamoDB</a:t>
            </a:r>
            <a:endParaRPr lang="en-US" sz="1315" dirty="0"/>
          </a:p>
        </p:txBody>
      </p:sp>
      <p:sp>
        <p:nvSpPr>
          <p:cNvPr id="27" name="Text 10"/>
          <p:cNvSpPr/>
          <p:nvPr/>
        </p:nvSpPr>
        <p:spPr>
          <a:xfrm>
            <a:off x="705331" y="6501453"/>
            <a:ext cx="4831112"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 Uses route table entries</a:t>
            </a:r>
            <a:endParaRPr lang="en-US" sz="1315" dirty="0"/>
          </a:p>
        </p:txBody>
      </p:sp>
      <p:sp>
        <p:nvSpPr>
          <p:cNvPr id="28" name="Text 11"/>
          <p:cNvSpPr/>
          <p:nvPr/>
        </p:nvSpPr>
        <p:spPr>
          <a:xfrm>
            <a:off x="705331" y="6807714"/>
            <a:ext cx="4831112"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 Does not support security groups</a:t>
            </a:r>
            <a:endParaRPr lang="en-US" sz="1315" dirty="0"/>
          </a:p>
        </p:txBody>
      </p:sp>
      <p:sp>
        <p:nvSpPr>
          <p:cNvPr id="29" name="Text 12"/>
          <p:cNvSpPr/>
          <p:nvPr/>
        </p:nvSpPr>
        <p:spPr>
          <a:xfrm>
            <a:off x="705331" y="7139668"/>
            <a:ext cx="4831112" cy="259859"/>
          </a:xfrm>
          <a:prstGeom prst="rect">
            <a:avLst/>
          </a:prstGeom>
          <a:noFill/>
          <a:ln/>
        </p:spPr>
        <p:txBody>
          <a:bodyPr vert="horz" wrap="square" lIns="0" tIns="0" rIns="0" bIns="0" rtlCol="0" anchor="t"/>
          <a:lstStyle/>
          <a:p>
            <a:pPr marL="334087" indent="-334087">
              <a:lnSpc>
                <a:spcPts val="2046"/>
              </a:lnSpc>
              <a:buSzPct val="100000"/>
              <a:buChar char="•"/>
            </a:pPr>
            <a:r>
              <a:rPr lang="en-US" sz="1315" dirty="0">
                <a:solidFill>
                  <a:srgbClr val="4B5563"/>
                </a:solidFill>
                <a:latin typeface="ui-sans-serif" pitchFamily="34" charset="0"/>
                <a:ea typeface="ui-sans-serif" pitchFamily="34" charset="-122"/>
                <a:cs typeface="ui-sans-serif" pitchFamily="34" charset="-120"/>
              </a:rPr>
              <a:t> Does not support private DNS</a:t>
            </a:r>
            <a:endParaRPr lang="en-US" sz="1315" dirty="0"/>
          </a:p>
        </p:txBody>
      </p:sp>
      <p:sp>
        <p:nvSpPr>
          <p:cNvPr id="30" name="Text 13"/>
          <p:cNvSpPr/>
          <p:nvPr/>
        </p:nvSpPr>
        <p:spPr>
          <a:xfrm>
            <a:off x="4822963" y="1601257"/>
            <a:ext cx="6806678" cy="296982"/>
          </a:xfrm>
          <a:prstGeom prst="rect">
            <a:avLst/>
          </a:prstGeom>
          <a:noFill/>
          <a:ln/>
        </p:spPr>
        <p:txBody>
          <a:bodyPr vert="horz" wrap="square" lIns="0" tIns="0" rIns="0" bIns="0" rtlCol="0" anchor="t"/>
          <a:lstStyle/>
          <a:p>
            <a:pPr algn="ctr">
              <a:lnSpc>
                <a:spcPts val="2338"/>
              </a:lnSpc>
            </a:pPr>
            <a:r>
              <a:rPr lang="en-US" sz="1754" b="1" dirty="0">
                <a:solidFill>
                  <a:srgbClr val="374151"/>
                </a:solidFill>
                <a:latin typeface="ui-sans-serif" pitchFamily="34" charset="0"/>
                <a:ea typeface="ui-sans-serif" pitchFamily="34" charset="-122"/>
                <a:cs typeface="ui-sans-serif" pitchFamily="34" charset="-120"/>
              </a:rPr>
              <a:t>Route Table Implementation</a:t>
            </a:r>
            <a:endParaRPr lang="en-US" sz="1754"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8296922"/>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8296922"/>
          </a:xfrm>
          <a:prstGeom prst="rect">
            <a:avLst/>
          </a:prstGeom>
        </p:spPr>
      </p:pic>
      <p:pic>
        <p:nvPicPr>
          <p:cNvPr id="4" name="Image 2" descr="preencoded.png"/>
          <p:cNvPicPr>
            <a:picLocks noChangeAspect="1"/>
          </p:cNvPicPr>
          <p:nvPr/>
        </p:nvPicPr>
        <p:blipFill>
          <a:blip r:embed="rId5"/>
          <a:stretch>
            <a:fillRect/>
          </a:stretch>
        </p:blipFill>
        <p:spPr>
          <a:xfrm>
            <a:off x="593963" y="1007294"/>
            <a:ext cx="742454" cy="37123"/>
          </a:xfrm>
          <a:prstGeom prst="rect">
            <a:avLst/>
          </a:prstGeom>
        </p:spPr>
      </p:pic>
      <p:pic>
        <p:nvPicPr>
          <p:cNvPr id="5" name="Image 3" descr="preencoded.png"/>
          <p:cNvPicPr>
            <a:picLocks noChangeAspect="1"/>
          </p:cNvPicPr>
          <p:nvPr/>
        </p:nvPicPr>
        <p:blipFill>
          <a:blip r:embed="rId6"/>
          <a:stretch>
            <a:fillRect/>
          </a:stretch>
        </p:blipFill>
        <p:spPr>
          <a:xfrm>
            <a:off x="593963" y="1378521"/>
            <a:ext cx="5048687" cy="890945"/>
          </a:xfrm>
          <a:prstGeom prst="rect">
            <a:avLst/>
          </a:prstGeom>
        </p:spPr>
      </p:pic>
      <p:pic>
        <p:nvPicPr>
          <p:cNvPr id="6" name="Image 4" descr="preencoded.png"/>
          <p:cNvPicPr>
            <a:picLocks noChangeAspect="1"/>
          </p:cNvPicPr>
          <p:nvPr/>
        </p:nvPicPr>
        <p:blipFill>
          <a:blip r:embed="rId7"/>
          <a:stretch>
            <a:fillRect/>
          </a:stretch>
        </p:blipFill>
        <p:spPr>
          <a:xfrm>
            <a:off x="593963" y="2408675"/>
            <a:ext cx="5048687" cy="1150804"/>
          </a:xfrm>
          <a:prstGeom prst="rect">
            <a:avLst/>
          </a:prstGeom>
        </p:spPr>
      </p:pic>
      <p:pic>
        <p:nvPicPr>
          <p:cNvPr id="7" name="Image 5" descr="preencoded.png"/>
          <p:cNvPicPr>
            <a:picLocks noChangeAspect="1"/>
          </p:cNvPicPr>
          <p:nvPr/>
        </p:nvPicPr>
        <p:blipFill>
          <a:blip r:embed="rId7"/>
          <a:stretch>
            <a:fillRect/>
          </a:stretch>
        </p:blipFill>
        <p:spPr>
          <a:xfrm>
            <a:off x="593963" y="3698689"/>
            <a:ext cx="5048687" cy="1150804"/>
          </a:xfrm>
          <a:prstGeom prst="rect">
            <a:avLst/>
          </a:prstGeom>
        </p:spPr>
      </p:pic>
      <p:pic>
        <p:nvPicPr>
          <p:cNvPr id="8" name="Image 6" descr="preencoded.png"/>
          <p:cNvPicPr>
            <a:picLocks noChangeAspect="1"/>
          </p:cNvPicPr>
          <p:nvPr/>
        </p:nvPicPr>
        <p:blipFill>
          <a:blip r:embed="rId8"/>
          <a:stretch>
            <a:fillRect/>
          </a:stretch>
        </p:blipFill>
        <p:spPr>
          <a:xfrm>
            <a:off x="593963" y="4988703"/>
            <a:ext cx="5048687" cy="1540592"/>
          </a:xfrm>
          <a:prstGeom prst="rect">
            <a:avLst/>
          </a:prstGeom>
        </p:spPr>
      </p:pic>
      <p:pic>
        <p:nvPicPr>
          <p:cNvPr id="9" name="Image 7" descr="preencoded.png"/>
          <p:cNvPicPr>
            <a:picLocks noChangeAspect="1"/>
          </p:cNvPicPr>
          <p:nvPr/>
        </p:nvPicPr>
        <p:blipFill>
          <a:blip r:embed="rId9"/>
          <a:stretch>
            <a:fillRect/>
          </a:stretch>
        </p:blipFill>
        <p:spPr>
          <a:xfrm>
            <a:off x="733173" y="5462017"/>
            <a:ext cx="232017" cy="259859"/>
          </a:xfrm>
          <a:prstGeom prst="rect">
            <a:avLst/>
          </a:prstGeom>
        </p:spPr>
      </p:pic>
      <p:pic>
        <p:nvPicPr>
          <p:cNvPr id="10" name="Image 8" descr="preencoded.png"/>
          <p:cNvPicPr>
            <a:picLocks noChangeAspect="1"/>
          </p:cNvPicPr>
          <p:nvPr/>
        </p:nvPicPr>
        <p:blipFill>
          <a:blip r:embed="rId10"/>
          <a:stretch>
            <a:fillRect/>
          </a:stretch>
        </p:blipFill>
        <p:spPr>
          <a:xfrm>
            <a:off x="733173" y="6130226"/>
            <a:ext cx="185613" cy="259859"/>
          </a:xfrm>
          <a:prstGeom prst="rect">
            <a:avLst/>
          </a:prstGeom>
        </p:spPr>
      </p:pic>
      <p:pic>
        <p:nvPicPr>
          <p:cNvPr id="11" name="Image 9" descr="preencoded.png"/>
          <p:cNvPicPr>
            <a:picLocks noChangeAspect="1"/>
          </p:cNvPicPr>
          <p:nvPr/>
        </p:nvPicPr>
        <p:blipFill>
          <a:blip r:embed="rId11"/>
          <a:stretch>
            <a:fillRect/>
          </a:stretch>
        </p:blipFill>
        <p:spPr>
          <a:xfrm>
            <a:off x="6236612" y="1378521"/>
            <a:ext cx="5048687" cy="6032438"/>
          </a:xfrm>
          <a:prstGeom prst="rect">
            <a:avLst/>
          </a:prstGeom>
        </p:spPr>
      </p:pic>
      <p:pic>
        <p:nvPicPr>
          <p:cNvPr id="12" name="Image 10" descr="preencoded.png"/>
          <p:cNvPicPr>
            <a:picLocks noChangeAspect="1"/>
          </p:cNvPicPr>
          <p:nvPr/>
        </p:nvPicPr>
        <p:blipFill>
          <a:blip r:embed="rId12"/>
          <a:stretch>
            <a:fillRect/>
          </a:stretch>
        </p:blipFill>
        <p:spPr>
          <a:xfrm>
            <a:off x="6459349" y="2046729"/>
            <a:ext cx="4584653" cy="3563779"/>
          </a:xfrm>
          <a:prstGeom prst="rect">
            <a:avLst/>
          </a:prstGeom>
        </p:spPr>
      </p:pic>
      <p:pic>
        <p:nvPicPr>
          <p:cNvPr id="13" name="Image 11" descr="preencoded.png"/>
          <p:cNvPicPr>
            <a:picLocks noChangeAspect="1"/>
          </p:cNvPicPr>
          <p:nvPr/>
        </p:nvPicPr>
        <p:blipFill>
          <a:blip r:embed="rId13"/>
          <a:stretch>
            <a:fillRect/>
          </a:stretch>
        </p:blipFill>
        <p:spPr>
          <a:xfrm>
            <a:off x="6459349" y="5758999"/>
            <a:ext cx="4603214" cy="1410662"/>
          </a:xfrm>
          <a:prstGeom prst="rect">
            <a:avLst/>
          </a:prstGeom>
        </p:spPr>
      </p:pic>
      <p:pic>
        <p:nvPicPr>
          <p:cNvPr id="14" name="Image 12" descr="preencoded.png"/>
          <p:cNvPicPr>
            <a:picLocks noChangeAspect="1"/>
          </p:cNvPicPr>
          <p:nvPr/>
        </p:nvPicPr>
        <p:blipFill>
          <a:blip r:embed="rId14"/>
          <a:stretch>
            <a:fillRect/>
          </a:stretch>
        </p:blipFill>
        <p:spPr>
          <a:xfrm>
            <a:off x="2422546" y="7712921"/>
            <a:ext cx="185613" cy="259859"/>
          </a:xfrm>
          <a:prstGeom prst="rect">
            <a:avLst/>
          </a:prstGeom>
        </p:spPr>
      </p:pic>
      <p:pic>
        <p:nvPicPr>
          <p:cNvPr id="15" name="Image 13" descr="preencoded.png"/>
          <p:cNvPicPr>
            <a:picLocks noChangeAspect="1"/>
          </p:cNvPicPr>
          <p:nvPr/>
        </p:nvPicPr>
        <p:blipFill>
          <a:blip r:embed="rId14"/>
          <a:stretch>
            <a:fillRect/>
          </a:stretch>
        </p:blipFill>
        <p:spPr>
          <a:xfrm>
            <a:off x="5961818" y="7712921"/>
            <a:ext cx="185613" cy="259859"/>
          </a:xfrm>
          <a:prstGeom prst="rect">
            <a:avLst/>
          </a:prstGeom>
        </p:spPr>
      </p:pic>
      <p:pic>
        <p:nvPicPr>
          <p:cNvPr id="16" name="Image 14" descr="preencoded.png"/>
          <p:cNvPicPr>
            <a:picLocks noChangeAspect="1"/>
          </p:cNvPicPr>
          <p:nvPr/>
        </p:nvPicPr>
        <p:blipFill>
          <a:blip r:embed="rId14"/>
          <a:stretch>
            <a:fillRect/>
          </a:stretch>
        </p:blipFill>
        <p:spPr>
          <a:xfrm>
            <a:off x="9385951" y="7712921"/>
            <a:ext cx="185613" cy="259859"/>
          </a:xfrm>
          <a:prstGeom prst="rect">
            <a:avLst/>
          </a:prstGeom>
        </p:spPr>
      </p:pic>
      <p:sp>
        <p:nvSpPr>
          <p:cNvPr id="17"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How Interface Endpoints Work</a:t>
            </a:r>
            <a:endParaRPr lang="en-US" sz="2631" dirty="0"/>
          </a:p>
        </p:txBody>
      </p:sp>
      <p:sp>
        <p:nvSpPr>
          <p:cNvPr id="18" name="Text 1"/>
          <p:cNvSpPr/>
          <p:nvPr/>
        </p:nvSpPr>
        <p:spPr>
          <a:xfrm>
            <a:off x="733174" y="1378521"/>
            <a:ext cx="490947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1. ENI Creation</a:t>
            </a:r>
            <a:endParaRPr lang="en-US" sz="1754" dirty="0"/>
          </a:p>
        </p:txBody>
      </p:sp>
      <p:sp>
        <p:nvSpPr>
          <p:cNvPr id="19" name="Text 2"/>
          <p:cNvSpPr/>
          <p:nvPr/>
        </p:nvSpPr>
        <p:spPr>
          <a:xfrm>
            <a:off x="733174" y="1749748"/>
            <a:ext cx="4909476"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Interface Endpoints create an Elastic Network Interface (ENI) with a private IP address in your specified subnets.</a:t>
            </a:r>
            <a:endParaRPr lang="en-US" sz="1315" dirty="0"/>
          </a:p>
        </p:txBody>
      </p:sp>
      <p:sp>
        <p:nvSpPr>
          <p:cNvPr id="20" name="Text 3"/>
          <p:cNvSpPr/>
          <p:nvPr/>
        </p:nvSpPr>
        <p:spPr>
          <a:xfrm>
            <a:off x="733174" y="2408675"/>
            <a:ext cx="490947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2. DNS Resolution</a:t>
            </a:r>
            <a:endParaRPr lang="en-US" sz="1754" dirty="0"/>
          </a:p>
        </p:txBody>
      </p:sp>
      <p:sp>
        <p:nvSpPr>
          <p:cNvPr id="21" name="Text 4"/>
          <p:cNvSpPr/>
          <p:nvPr/>
        </p:nvSpPr>
        <p:spPr>
          <a:xfrm>
            <a:off x="733174" y="2779902"/>
            <a:ext cx="4909476"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When an instance attempts to access a supported AWS service, DNS resolution returns a private IP address associated with the endpoint's ENI.</a:t>
            </a:r>
            <a:endParaRPr lang="en-US" sz="1315" dirty="0"/>
          </a:p>
        </p:txBody>
      </p:sp>
      <p:sp>
        <p:nvSpPr>
          <p:cNvPr id="22" name="Text 5"/>
          <p:cNvSpPr/>
          <p:nvPr/>
        </p:nvSpPr>
        <p:spPr>
          <a:xfrm>
            <a:off x="733173" y="3698689"/>
            <a:ext cx="5891372"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3. Traffic Routing</a:t>
            </a:r>
            <a:endParaRPr lang="en-US" sz="1754" dirty="0"/>
          </a:p>
        </p:txBody>
      </p:sp>
      <p:sp>
        <p:nvSpPr>
          <p:cNvPr id="23" name="Text 6"/>
          <p:cNvSpPr/>
          <p:nvPr/>
        </p:nvSpPr>
        <p:spPr>
          <a:xfrm>
            <a:off x="733174" y="4069916"/>
            <a:ext cx="4909476"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Traffic flows through the private ENI within the VPC, staying entirely within the AWS network and routed internally to the target service.</a:t>
            </a:r>
            <a:endParaRPr lang="en-US" sz="1315" dirty="0"/>
          </a:p>
        </p:txBody>
      </p:sp>
      <p:sp>
        <p:nvSpPr>
          <p:cNvPr id="24" name="Text 7"/>
          <p:cNvSpPr/>
          <p:nvPr/>
        </p:nvSpPr>
        <p:spPr>
          <a:xfrm>
            <a:off x="733173" y="5127913"/>
            <a:ext cx="477026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Components</a:t>
            </a:r>
            <a:endParaRPr lang="en-US" sz="1461" dirty="0"/>
          </a:p>
        </p:txBody>
      </p:sp>
      <p:sp>
        <p:nvSpPr>
          <p:cNvPr id="25" name="Text 8"/>
          <p:cNvSpPr/>
          <p:nvPr/>
        </p:nvSpPr>
        <p:spPr>
          <a:xfrm>
            <a:off x="1076558" y="5462017"/>
            <a:ext cx="4544688" cy="259859"/>
          </a:xfrm>
          <a:prstGeom prst="rect">
            <a:avLst/>
          </a:prstGeom>
          <a:noFill/>
          <a:ln/>
        </p:spPr>
        <p:txBody>
          <a:bodyPr vert="horz" wrap="square" lIns="0" tIns="0" rIns="0" bIns="0" rtlCol="0" anchor="t"/>
          <a:lstStyle/>
          <a:p>
            <a:pPr>
              <a:lnSpc>
                <a:spcPts val="2046"/>
              </a:lnSpc>
            </a:pPr>
            <a:r>
              <a:rPr lang="en-US" sz="1315" b="1" dirty="0">
                <a:solidFill>
                  <a:srgbClr val="4B5563"/>
                </a:solidFill>
                <a:latin typeface="ui-sans-serif" pitchFamily="34" charset="0"/>
                <a:ea typeface="ui-sans-serif" pitchFamily="34" charset="-122"/>
                <a:cs typeface="ui-sans-serif" pitchFamily="34" charset="-120"/>
              </a:rPr>
              <a:t>ENI:</a:t>
            </a:r>
            <a:r>
              <a:rPr lang="en-US" sz="1315" dirty="0">
                <a:solidFill>
                  <a:srgbClr val="4B5563"/>
                </a:solidFill>
                <a:latin typeface="ui-sans-serif" pitchFamily="34" charset="0"/>
                <a:ea typeface="ui-sans-serif" pitchFamily="34" charset="-122"/>
                <a:cs typeface="ui-sans-serif" pitchFamily="34" charset="-120"/>
              </a:rPr>
              <a:t> Elastic Network Interface with private IP</a:t>
            </a:r>
            <a:endParaRPr lang="en-US" sz="1315" dirty="0"/>
          </a:p>
        </p:txBody>
      </p:sp>
      <p:sp>
        <p:nvSpPr>
          <p:cNvPr id="26" name="Text 9"/>
          <p:cNvSpPr/>
          <p:nvPr/>
        </p:nvSpPr>
        <p:spPr>
          <a:xfrm>
            <a:off x="844541" y="5796121"/>
            <a:ext cx="3475380" cy="259859"/>
          </a:xfrm>
          <a:prstGeom prst="rect">
            <a:avLst/>
          </a:prstGeom>
          <a:noFill/>
          <a:ln/>
        </p:spPr>
        <p:txBody>
          <a:bodyPr vert="horz" wrap="square" lIns="0" tIns="0" rIns="0" bIns="0" rtlCol="0" anchor="t"/>
          <a:lstStyle/>
          <a:p>
            <a:pPr>
              <a:lnSpc>
                <a:spcPts val="2046"/>
              </a:lnSpc>
            </a:pPr>
            <a:r>
              <a:rPr lang="en-US" sz="1315" b="1" dirty="0">
                <a:solidFill>
                  <a:srgbClr val="4B5563"/>
                </a:solidFill>
                <a:latin typeface="ui-sans-serif" pitchFamily="34" charset="0"/>
                <a:ea typeface="ui-sans-serif" pitchFamily="34" charset="-122"/>
                <a:cs typeface="ui-sans-serif" pitchFamily="34" charset="-120"/>
              </a:rPr>
              <a:t>DNS:</a:t>
            </a:r>
            <a:r>
              <a:rPr lang="en-US" sz="1315" dirty="0">
                <a:solidFill>
                  <a:srgbClr val="4B5563"/>
                </a:solidFill>
                <a:latin typeface="ui-sans-serif" pitchFamily="34" charset="0"/>
                <a:ea typeface="ui-sans-serif" pitchFamily="34" charset="-122"/>
                <a:cs typeface="ui-sans-serif" pitchFamily="34" charset="-120"/>
              </a:rPr>
              <a:t> Private IP address resolution</a:t>
            </a:r>
            <a:endParaRPr lang="en-US" sz="1315" dirty="0"/>
          </a:p>
        </p:txBody>
      </p:sp>
      <p:sp>
        <p:nvSpPr>
          <p:cNvPr id="27" name="Text 10"/>
          <p:cNvSpPr/>
          <p:nvPr/>
        </p:nvSpPr>
        <p:spPr>
          <a:xfrm>
            <a:off x="1030155" y="6130226"/>
            <a:ext cx="3975318" cy="259859"/>
          </a:xfrm>
          <a:prstGeom prst="rect">
            <a:avLst/>
          </a:prstGeom>
          <a:noFill/>
          <a:ln/>
        </p:spPr>
        <p:txBody>
          <a:bodyPr vert="horz" wrap="square" lIns="0" tIns="0" rIns="0" bIns="0" rtlCol="0" anchor="t"/>
          <a:lstStyle/>
          <a:p>
            <a:pPr>
              <a:lnSpc>
                <a:spcPts val="2046"/>
              </a:lnSpc>
            </a:pPr>
            <a:r>
              <a:rPr lang="en-US" sz="1315" b="1" dirty="0">
                <a:solidFill>
                  <a:srgbClr val="4B5563"/>
                </a:solidFill>
                <a:latin typeface="ui-sans-serif" pitchFamily="34" charset="0"/>
                <a:ea typeface="ui-sans-serif" pitchFamily="34" charset="-122"/>
                <a:cs typeface="ui-sans-serif" pitchFamily="34" charset="-120"/>
              </a:rPr>
              <a:t>Routing:</a:t>
            </a:r>
            <a:r>
              <a:rPr lang="en-US" sz="1315" dirty="0">
                <a:solidFill>
                  <a:srgbClr val="4B5563"/>
                </a:solidFill>
                <a:latin typeface="ui-sans-serif" pitchFamily="34" charset="0"/>
                <a:ea typeface="ui-sans-serif" pitchFamily="34" charset="-122"/>
                <a:cs typeface="ui-sans-serif" pitchFamily="34" charset="-120"/>
              </a:rPr>
              <a:t> Internal AWS network routing</a:t>
            </a:r>
            <a:endParaRPr lang="en-US" sz="1315" dirty="0"/>
          </a:p>
        </p:txBody>
      </p:sp>
      <p:sp>
        <p:nvSpPr>
          <p:cNvPr id="28" name="Text 11"/>
          <p:cNvSpPr/>
          <p:nvPr/>
        </p:nvSpPr>
        <p:spPr>
          <a:xfrm>
            <a:off x="6459349" y="1601257"/>
            <a:ext cx="552385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Interface Endpoint Flow</a:t>
            </a:r>
            <a:endParaRPr lang="en-US" sz="1754" dirty="0"/>
          </a:p>
        </p:txBody>
      </p:sp>
      <p:sp>
        <p:nvSpPr>
          <p:cNvPr id="29" name="Text 12"/>
          <p:cNvSpPr/>
          <p:nvPr/>
        </p:nvSpPr>
        <p:spPr>
          <a:xfrm>
            <a:off x="6607839" y="5907490"/>
            <a:ext cx="430623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Cost Considerations</a:t>
            </a:r>
            <a:endParaRPr lang="en-US" sz="1461" dirty="0"/>
          </a:p>
        </p:txBody>
      </p:sp>
      <p:sp>
        <p:nvSpPr>
          <p:cNvPr id="30" name="Text 13"/>
          <p:cNvSpPr/>
          <p:nvPr/>
        </p:nvSpPr>
        <p:spPr>
          <a:xfrm>
            <a:off x="6607839" y="6241594"/>
            <a:ext cx="4306233"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Interface Endpoints incur hourly charges and data processing fees, unlike Gateway Endpoints which are free.</a:t>
            </a:r>
            <a:endParaRPr lang="en-US" sz="1315" dirty="0"/>
          </a:p>
        </p:txBody>
      </p:sp>
      <p:sp>
        <p:nvSpPr>
          <p:cNvPr id="31" name="Text 14"/>
          <p:cNvSpPr/>
          <p:nvPr/>
        </p:nvSpPr>
        <p:spPr>
          <a:xfrm>
            <a:off x="1064768" y="8009903"/>
            <a:ext cx="2901313"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Powered by AWS PrivateLink</a:t>
            </a:r>
            <a:endParaRPr lang="en-US" sz="1169" dirty="0"/>
          </a:p>
        </p:txBody>
      </p:sp>
      <p:sp>
        <p:nvSpPr>
          <p:cNvPr id="32" name="Text 15"/>
          <p:cNvSpPr/>
          <p:nvPr/>
        </p:nvSpPr>
        <p:spPr>
          <a:xfrm>
            <a:off x="4968438" y="8009903"/>
            <a:ext cx="2172373"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Private IP Addressing</a:t>
            </a:r>
            <a:endParaRPr lang="en-US" sz="1169" dirty="0"/>
          </a:p>
        </p:txBody>
      </p:sp>
      <p:sp>
        <p:nvSpPr>
          <p:cNvPr id="33" name="Text 16"/>
          <p:cNvSpPr/>
          <p:nvPr/>
        </p:nvSpPr>
        <p:spPr>
          <a:xfrm>
            <a:off x="8166182" y="8009903"/>
            <a:ext cx="2625154" cy="222736"/>
          </a:xfrm>
          <a:prstGeom prst="rect">
            <a:avLst/>
          </a:prstGeom>
          <a:noFill/>
          <a:ln/>
        </p:spPr>
        <p:txBody>
          <a:bodyPr vert="horz" wrap="square" lIns="0" tIns="0" rIns="0" bIns="0" rtlCol="0" anchor="t"/>
          <a:lstStyle/>
          <a:p>
            <a:pPr algn="ctr">
              <a:lnSpc>
                <a:spcPts val="1754"/>
              </a:lnSpc>
            </a:pPr>
            <a:r>
              <a:rPr lang="en-US" sz="1169" b="1" dirty="0">
                <a:solidFill>
                  <a:srgbClr val="374151"/>
                </a:solidFill>
                <a:latin typeface="ui-sans-serif" pitchFamily="34" charset="0"/>
                <a:ea typeface="ui-sans-serif" pitchFamily="34" charset="-122"/>
                <a:cs typeface="ui-sans-serif" pitchFamily="34" charset="-120"/>
              </a:rPr>
              <a:t>Fully Within AWS Network</a:t>
            </a:r>
            <a:endParaRPr lang="en-US" sz="1169"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2195220"/>
            <a:ext cx="5234300" cy="816699"/>
          </a:xfrm>
          <a:prstGeom prst="rect">
            <a:avLst/>
          </a:prstGeom>
        </p:spPr>
      </p:pic>
      <p:pic>
        <p:nvPicPr>
          <p:cNvPr id="7" name="Image 5" descr="preencoded.png"/>
          <p:cNvPicPr>
            <a:picLocks noChangeAspect="1"/>
          </p:cNvPicPr>
          <p:nvPr/>
        </p:nvPicPr>
        <p:blipFill>
          <a:blip r:embed="rId8"/>
          <a:stretch>
            <a:fillRect/>
          </a:stretch>
        </p:blipFill>
        <p:spPr>
          <a:xfrm>
            <a:off x="742453" y="2343711"/>
            <a:ext cx="296982" cy="296982"/>
          </a:xfrm>
          <a:prstGeom prst="rect">
            <a:avLst/>
          </a:prstGeom>
        </p:spPr>
      </p:pic>
      <p:pic>
        <p:nvPicPr>
          <p:cNvPr id="8" name="Image 6" descr="preencoded.png"/>
          <p:cNvPicPr>
            <a:picLocks noChangeAspect="1"/>
          </p:cNvPicPr>
          <p:nvPr/>
        </p:nvPicPr>
        <p:blipFill>
          <a:blip r:embed="rId9"/>
          <a:stretch>
            <a:fillRect/>
          </a:stretch>
        </p:blipFill>
        <p:spPr>
          <a:xfrm>
            <a:off x="1150803" y="2705657"/>
            <a:ext cx="167052" cy="129929"/>
          </a:xfrm>
          <a:prstGeom prst="rect">
            <a:avLst/>
          </a:prstGeom>
        </p:spPr>
      </p:pic>
      <p:pic>
        <p:nvPicPr>
          <p:cNvPr id="9" name="Image 7" descr="preencoded.png"/>
          <p:cNvPicPr>
            <a:picLocks noChangeAspect="1"/>
          </p:cNvPicPr>
          <p:nvPr/>
        </p:nvPicPr>
        <p:blipFill>
          <a:blip r:embed="rId7"/>
          <a:stretch>
            <a:fillRect/>
          </a:stretch>
        </p:blipFill>
        <p:spPr>
          <a:xfrm>
            <a:off x="6050999" y="2195220"/>
            <a:ext cx="5234300" cy="816699"/>
          </a:xfrm>
          <a:prstGeom prst="rect">
            <a:avLst/>
          </a:prstGeom>
        </p:spPr>
      </p:pic>
      <p:pic>
        <p:nvPicPr>
          <p:cNvPr id="10" name="Image 8" descr="preencoded.png"/>
          <p:cNvPicPr>
            <a:picLocks noChangeAspect="1"/>
          </p:cNvPicPr>
          <p:nvPr/>
        </p:nvPicPr>
        <p:blipFill>
          <a:blip r:embed="rId10"/>
          <a:stretch>
            <a:fillRect/>
          </a:stretch>
        </p:blipFill>
        <p:spPr>
          <a:xfrm>
            <a:off x="6199490" y="2343711"/>
            <a:ext cx="296982" cy="296982"/>
          </a:xfrm>
          <a:prstGeom prst="rect">
            <a:avLst/>
          </a:prstGeom>
        </p:spPr>
      </p:pic>
      <p:pic>
        <p:nvPicPr>
          <p:cNvPr id="11" name="Image 9" descr="preencoded.png"/>
          <p:cNvPicPr>
            <a:picLocks noChangeAspect="1"/>
          </p:cNvPicPr>
          <p:nvPr/>
        </p:nvPicPr>
        <p:blipFill>
          <a:blip r:embed="rId11"/>
          <a:stretch>
            <a:fillRect/>
          </a:stretch>
        </p:blipFill>
        <p:spPr>
          <a:xfrm>
            <a:off x="6607840" y="2705657"/>
            <a:ext cx="167052" cy="129929"/>
          </a:xfrm>
          <a:prstGeom prst="rect">
            <a:avLst/>
          </a:prstGeom>
        </p:spPr>
      </p:pic>
      <p:pic>
        <p:nvPicPr>
          <p:cNvPr id="12" name="Image 10" descr="preencoded.png"/>
          <p:cNvPicPr>
            <a:picLocks noChangeAspect="1"/>
          </p:cNvPicPr>
          <p:nvPr/>
        </p:nvPicPr>
        <p:blipFill>
          <a:blip r:embed="rId12"/>
          <a:stretch>
            <a:fillRect/>
          </a:stretch>
        </p:blipFill>
        <p:spPr>
          <a:xfrm>
            <a:off x="593963" y="3234655"/>
            <a:ext cx="5234300" cy="1002313"/>
          </a:xfrm>
          <a:prstGeom prst="rect">
            <a:avLst/>
          </a:prstGeom>
        </p:spPr>
      </p:pic>
      <p:pic>
        <p:nvPicPr>
          <p:cNvPr id="13" name="Image 11" descr="preencoded.png"/>
          <p:cNvPicPr>
            <a:picLocks noChangeAspect="1"/>
          </p:cNvPicPr>
          <p:nvPr/>
        </p:nvPicPr>
        <p:blipFill>
          <a:blip r:embed="rId13"/>
          <a:stretch>
            <a:fillRect/>
          </a:stretch>
        </p:blipFill>
        <p:spPr>
          <a:xfrm>
            <a:off x="742453" y="3383146"/>
            <a:ext cx="296982" cy="296982"/>
          </a:xfrm>
          <a:prstGeom prst="rect">
            <a:avLst/>
          </a:prstGeom>
        </p:spPr>
      </p:pic>
      <p:pic>
        <p:nvPicPr>
          <p:cNvPr id="14" name="Image 12" descr="preencoded.png"/>
          <p:cNvPicPr>
            <a:picLocks noChangeAspect="1"/>
          </p:cNvPicPr>
          <p:nvPr/>
        </p:nvPicPr>
        <p:blipFill>
          <a:blip r:embed="rId14"/>
          <a:stretch>
            <a:fillRect/>
          </a:stretch>
        </p:blipFill>
        <p:spPr>
          <a:xfrm>
            <a:off x="1150803" y="3837900"/>
            <a:ext cx="167052" cy="129929"/>
          </a:xfrm>
          <a:prstGeom prst="rect">
            <a:avLst/>
          </a:prstGeom>
        </p:spPr>
      </p:pic>
      <p:pic>
        <p:nvPicPr>
          <p:cNvPr id="15" name="Image 13" descr="preencoded.png"/>
          <p:cNvPicPr>
            <a:picLocks noChangeAspect="1"/>
          </p:cNvPicPr>
          <p:nvPr/>
        </p:nvPicPr>
        <p:blipFill>
          <a:blip r:embed="rId15"/>
          <a:stretch>
            <a:fillRect/>
          </a:stretch>
        </p:blipFill>
        <p:spPr>
          <a:xfrm>
            <a:off x="6050999" y="3234655"/>
            <a:ext cx="5234300" cy="1002313"/>
          </a:xfrm>
          <a:prstGeom prst="rect">
            <a:avLst/>
          </a:prstGeom>
        </p:spPr>
      </p:pic>
      <p:pic>
        <p:nvPicPr>
          <p:cNvPr id="16" name="Image 14" descr="preencoded.png"/>
          <p:cNvPicPr>
            <a:picLocks noChangeAspect="1"/>
          </p:cNvPicPr>
          <p:nvPr/>
        </p:nvPicPr>
        <p:blipFill>
          <a:blip r:embed="rId16"/>
          <a:stretch>
            <a:fillRect/>
          </a:stretch>
        </p:blipFill>
        <p:spPr>
          <a:xfrm>
            <a:off x="6199490" y="3383146"/>
            <a:ext cx="296982" cy="296982"/>
          </a:xfrm>
          <a:prstGeom prst="rect">
            <a:avLst/>
          </a:prstGeom>
        </p:spPr>
      </p:pic>
      <p:pic>
        <p:nvPicPr>
          <p:cNvPr id="17" name="Image 15" descr="preencoded.png"/>
          <p:cNvPicPr>
            <a:picLocks noChangeAspect="1"/>
          </p:cNvPicPr>
          <p:nvPr/>
        </p:nvPicPr>
        <p:blipFill>
          <a:blip r:embed="rId17"/>
          <a:stretch>
            <a:fillRect/>
          </a:stretch>
        </p:blipFill>
        <p:spPr>
          <a:xfrm>
            <a:off x="6607840" y="3745093"/>
            <a:ext cx="167052" cy="129929"/>
          </a:xfrm>
          <a:prstGeom prst="rect">
            <a:avLst/>
          </a:prstGeom>
        </p:spPr>
      </p:pic>
      <p:pic>
        <p:nvPicPr>
          <p:cNvPr id="18" name="Image 16" descr="preencoded.png"/>
          <p:cNvPicPr>
            <a:picLocks noChangeAspect="1"/>
          </p:cNvPicPr>
          <p:nvPr/>
        </p:nvPicPr>
        <p:blipFill>
          <a:blip r:embed="rId18"/>
          <a:stretch>
            <a:fillRect/>
          </a:stretch>
        </p:blipFill>
        <p:spPr>
          <a:xfrm>
            <a:off x="8278507" y="1861116"/>
            <a:ext cx="2858302" cy="1447785"/>
          </a:xfrm>
          <a:prstGeom prst="rect">
            <a:avLst/>
          </a:prstGeom>
        </p:spPr>
      </p:pic>
      <p:sp>
        <p:nvSpPr>
          <p:cNvPr id="20" name="Text 0"/>
          <p:cNvSpPr/>
          <p:nvPr/>
        </p:nvSpPr>
        <p:spPr>
          <a:xfrm>
            <a:off x="816699" y="469015"/>
            <a:ext cx="6938232"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a:t>
            </a:r>
            <a:endParaRPr lang="en-US" sz="2192" dirty="0"/>
          </a:p>
        </p:txBody>
      </p:sp>
      <p:sp>
        <p:nvSpPr>
          <p:cNvPr id="21" name="Text 1"/>
          <p:cNvSpPr/>
          <p:nvPr/>
        </p:nvSpPr>
        <p:spPr>
          <a:xfrm>
            <a:off x="593963" y="1304275"/>
            <a:ext cx="1069133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type of AWS VPC Endpoint is specifically designed for connecting to Amazon S3 and DynamoDB without incurring additional cost?</a:t>
            </a:r>
            <a:endParaRPr lang="en-US" sz="1754" dirty="0"/>
          </a:p>
        </p:txBody>
      </p:sp>
      <p:sp>
        <p:nvSpPr>
          <p:cNvPr id="22" name="Text 2"/>
          <p:cNvSpPr/>
          <p:nvPr/>
        </p:nvSpPr>
        <p:spPr>
          <a:xfrm>
            <a:off x="833375" y="234371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3"/>
          <p:cNvSpPr/>
          <p:nvPr/>
        </p:nvSpPr>
        <p:spPr>
          <a:xfrm>
            <a:off x="1150803" y="2343711"/>
            <a:ext cx="452896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Interface Endpoint</a:t>
            </a:r>
            <a:endParaRPr lang="en-US" sz="1315" dirty="0"/>
          </a:p>
        </p:txBody>
      </p:sp>
      <p:sp>
        <p:nvSpPr>
          <p:cNvPr id="24" name="Text 4"/>
          <p:cNvSpPr/>
          <p:nvPr/>
        </p:nvSpPr>
        <p:spPr>
          <a:xfrm>
            <a:off x="1392101" y="2677815"/>
            <a:ext cx="4679895"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Connects to multiple AWS services but has associated costs</a:t>
            </a:r>
            <a:endParaRPr lang="en-US" sz="1023" dirty="0"/>
          </a:p>
        </p:txBody>
      </p:sp>
      <p:sp>
        <p:nvSpPr>
          <p:cNvPr id="25" name="Text 5"/>
          <p:cNvSpPr/>
          <p:nvPr/>
        </p:nvSpPr>
        <p:spPr>
          <a:xfrm>
            <a:off x="6291281" y="234371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607839" y="2343711"/>
            <a:ext cx="543476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Gateway Load Balancer Endpoint</a:t>
            </a:r>
            <a:endParaRPr lang="en-US" sz="1315" dirty="0"/>
          </a:p>
        </p:txBody>
      </p:sp>
      <p:sp>
        <p:nvSpPr>
          <p:cNvPr id="27" name="Text 7"/>
          <p:cNvSpPr/>
          <p:nvPr/>
        </p:nvSpPr>
        <p:spPr>
          <a:xfrm>
            <a:off x="6849137" y="2677815"/>
            <a:ext cx="442618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For use with Network Load Balancers, not S3/DynamoDB</a:t>
            </a:r>
            <a:endParaRPr lang="en-US" sz="1023" dirty="0"/>
          </a:p>
        </p:txBody>
      </p:sp>
      <p:sp>
        <p:nvSpPr>
          <p:cNvPr id="28" name="Text 8"/>
          <p:cNvSpPr/>
          <p:nvPr/>
        </p:nvSpPr>
        <p:spPr>
          <a:xfrm>
            <a:off x="836421" y="3383146"/>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9"/>
          <p:cNvSpPr/>
          <p:nvPr/>
        </p:nvSpPr>
        <p:spPr>
          <a:xfrm>
            <a:off x="1150803" y="3383146"/>
            <a:ext cx="452896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Gateway Endpoint</a:t>
            </a:r>
            <a:endParaRPr lang="en-US" sz="1315" dirty="0"/>
          </a:p>
        </p:txBody>
      </p:sp>
      <p:sp>
        <p:nvSpPr>
          <p:cNvPr id="30" name="Text 10"/>
          <p:cNvSpPr/>
          <p:nvPr/>
        </p:nvSpPr>
        <p:spPr>
          <a:xfrm>
            <a:off x="1426498" y="3754372"/>
            <a:ext cx="4287671" cy="371227"/>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Specifically designed for S3 and DynamoDB, no additional </a:t>
            </a:r>
            <a:r>
              <a:rPr lang="en-US" sz="1023" dirty="0" err="1">
                <a:solidFill>
                  <a:srgbClr val="6B7280"/>
                </a:solidFill>
                <a:latin typeface="ui-sans-serif" pitchFamily="34" charset="0"/>
                <a:ea typeface="ui-sans-serif" pitchFamily="34" charset="-122"/>
                <a:cs typeface="ui-sans-serif" pitchFamily="34" charset="-120"/>
              </a:rPr>
              <a:t>chargess</a:t>
            </a:r>
            <a:endParaRPr lang="en-US" sz="1023" dirty="0"/>
          </a:p>
        </p:txBody>
      </p:sp>
      <p:sp>
        <p:nvSpPr>
          <p:cNvPr id="31" name="Text 11"/>
          <p:cNvSpPr/>
          <p:nvPr/>
        </p:nvSpPr>
        <p:spPr>
          <a:xfrm>
            <a:off x="6286351" y="3383146"/>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2" name="Text 12"/>
          <p:cNvSpPr/>
          <p:nvPr/>
        </p:nvSpPr>
        <p:spPr>
          <a:xfrm>
            <a:off x="6607839" y="3383146"/>
            <a:ext cx="452896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PrivateLink Endpoint</a:t>
            </a:r>
            <a:endParaRPr lang="en-US" sz="1315" dirty="0"/>
          </a:p>
        </p:txBody>
      </p:sp>
      <p:sp>
        <p:nvSpPr>
          <p:cNvPr id="33" name="Text 13"/>
          <p:cNvSpPr/>
          <p:nvPr/>
        </p:nvSpPr>
        <p:spPr>
          <a:xfrm>
            <a:off x="6849137" y="3717251"/>
            <a:ext cx="4693295"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For use with AWS PrivateLink, not directly for S3/DynamoDB</a:t>
            </a:r>
            <a:endParaRPr lang="en-US" sz="1023" dirty="0"/>
          </a:p>
        </p:txBody>
      </p:sp>
    </p:spTree>
    <p:extLst>
      <p:ext uri="{BB962C8B-B14F-4D97-AF65-F5344CB8AC3E}">
        <p14:creationId xmlns:p14="http://schemas.microsoft.com/office/powerpoint/2010/main" val="36927473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593963"/>
          </a:xfrm>
          <a:prstGeom prst="rect">
            <a:avLst/>
          </a:prstGeom>
        </p:spPr>
      </p:pic>
      <p:pic>
        <p:nvPicPr>
          <p:cNvPr id="7" name="Image 5" descr="preencoded.png"/>
          <p:cNvPicPr>
            <a:picLocks noChangeAspect="1"/>
          </p:cNvPicPr>
          <p:nvPr/>
        </p:nvPicPr>
        <p:blipFill>
          <a:blip r:embed="rId8"/>
          <a:stretch>
            <a:fillRect/>
          </a:stretch>
        </p:blipFill>
        <p:spPr>
          <a:xfrm>
            <a:off x="742454" y="1378521"/>
            <a:ext cx="222736" cy="296982"/>
          </a:xfrm>
          <a:prstGeom prst="rect">
            <a:avLst/>
          </a:prstGeom>
        </p:spPr>
      </p:pic>
      <p:pic>
        <p:nvPicPr>
          <p:cNvPr id="8" name="Image 6" descr="preencoded.png"/>
          <p:cNvPicPr>
            <a:picLocks noChangeAspect="1"/>
          </p:cNvPicPr>
          <p:nvPr/>
        </p:nvPicPr>
        <p:blipFill>
          <a:blip r:embed="rId9"/>
          <a:stretch>
            <a:fillRect/>
          </a:stretch>
        </p:blipFill>
        <p:spPr>
          <a:xfrm>
            <a:off x="593963" y="3123287"/>
            <a:ext cx="148491" cy="148491"/>
          </a:xfrm>
          <a:prstGeom prst="rect">
            <a:avLst/>
          </a:prstGeom>
        </p:spPr>
      </p:pic>
      <p:pic>
        <p:nvPicPr>
          <p:cNvPr id="9" name="Image 7" descr="preencoded.png"/>
          <p:cNvPicPr>
            <a:picLocks noChangeAspect="1"/>
          </p:cNvPicPr>
          <p:nvPr/>
        </p:nvPicPr>
        <p:blipFill>
          <a:blip r:embed="rId9"/>
          <a:stretch>
            <a:fillRect/>
          </a:stretch>
        </p:blipFill>
        <p:spPr>
          <a:xfrm>
            <a:off x="593963" y="3420269"/>
            <a:ext cx="148491" cy="148491"/>
          </a:xfrm>
          <a:prstGeom prst="rect">
            <a:avLst/>
          </a:prstGeom>
        </p:spPr>
      </p:pic>
      <p:pic>
        <p:nvPicPr>
          <p:cNvPr id="10" name="Image 8" descr="preencoded.png"/>
          <p:cNvPicPr>
            <a:picLocks noChangeAspect="1"/>
          </p:cNvPicPr>
          <p:nvPr/>
        </p:nvPicPr>
        <p:blipFill>
          <a:blip r:embed="rId9"/>
          <a:stretch>
            <a:fillRect/>
          </a:stretch>
        </p:blipFill>
        <p:spPr>
          <a:xfrm>
            <a:off x="593963" y="3717250"/>
            <a:ext cx="148491" cy="148491"/>
          </a:xfrm>
          <a:prstGeom prst="rect">
            <a:avLst/>
          </a:prstGeom>
        </p:spPr>
      </p:pic>
      <p:pic>
        <p:nvPicPr>
          <p:cNvPr id="11" name="Image 9" descr="preencoded.png"/>
          <p:cNvPicPr>
            <a:picLocks noChangeAspect="1"/>
          </p:cNvPicPr>
          <p:nvPr/>
        </p:nvPicPr>
        <p:blipFill>
          <a:blip r:embed="rId10"/>
          <a:stretch>
            <a:fillRect/>
          </a:stretch>
        </p:blipFill>
        <p:spPr>
          <a:xfrm>
            <a:off x="593963" y="4199846"/>
            <a:ext cx="5234300" cy="1670521"/>
          </a:xfrm>
          <a:prstGeom prst="rect">
            <a:avLst/>
          </a:prstGeom>
        </p:spPr>
      </p:pic>
      <p:pic>
        <p:nvPicPr>
          <p:cNvPr id="12" name="Image 10" descr="preencoded.png"/>
          <p:cNvPicPr>
            <a:picLocks noChangeAspect="1"/>
          </p:cNvPicPr>
          <p:nvPr/>
        </p:nvPicPr>
        <p:blipFill>
          <a:blip r:embed="rId11"/>
          <a:stretch>
            <a:fillRect/>
          </a:stretch>
        </p:blipFill>
        <p:spPr>
          <a:xfrm>
            <a:off x="779576" y="4385459"/>
            <a:ext cx="371227" cy="371227"/>
          </a:xfrm>
          <a:prstGeom prst="rect">
            <a:avLst/>
          </a:prstGeom>
        </p:spPr>
      </p:pic>
      <p:pic>
        <p:nvPicPr>
          <p:cNvPr id="13" name="Image 11" descr="preencoded.png"/>
          <p:cNvPicPr>
            <a:picLocks noChangeAspect="1"/>
          </p:cNvPicPr>
          <p:nvPr/>
        </p:nvPicPr>
        <p:blipFill>
          <a:blip r:embed="rId12"/>
          <a:stretch>
            <a:fillRect/>
          </a:stretch>
        </p:blipFill>
        <p:spPr>
          <a:xfrm>
            <a:off x="872383" y="4496827"/>
            <a:ext cx="185613" cy="148491"/>
          </a:xfrm>
          <a:prstGeom prst="rect">
            <a:avLst/>
          </a:prstGeom>
        </p:spPr>
      </p:pic>
      <p:pic>
        <p:nvPicPr>
          <p:cNvPr id="14" name="Image 12" descr="preencoded.png"/>
          <p:cNvPicPr>
            <a:picLocks noChangeAspect="1"/>
          </p:cNvPicPr>
          <p:nvPr/>
        </p:nvPicPr>
        <p:blipFill>
          <a:blip r:embed="rId13"/>
          <a:stretch>
            <a:fillRect/>
          </a:stretch>
        </p:blipFill>
        <p:spPr>
          <a:xfrm>
            <a:off x="779577" y="4905177"/>
            <a:ext cx="74245" cy="148491"/>
          </a:xfrm>
          <a:prstGeom prst="rect">
            <a:avLst/>
          </a:prstGeom>
        </p:spPr>
      </p:pic>
      <p:pic>
        <p:nvPicPr>
          <p:cNvPr id="15" name="Image 13" descr="preencoded.png"/>
          <p:cNvPicPr>
            <a:picLocks noChangeAspect="1"/>
          </p:cNvPicPr>
          <p:nvPr/>
        </p:nvPicPr>
        <p:blipFill>
          <a:blip r:embed="rId13"/>
          <a:stretch>
            <a:fillRect/>
          </a:stretch>
        </p:blipFill>
        <p:spPr>
          <a:xfrm>
            <a:off x="779577" y="5202158"/>
            <a:ext cx="74245" cy="148491"/>
          </a:xfrm>
          <a:prstGeom prst="rect">
            <a:avLst/>
          </a:prstGeom>
        </p:spPr>
      </p:pic>
      <p:pic>
        <p:nvPicPr>
          <p:cNvPr id="16" name="Image 14" descr="preencoded.png"/>
          <p:cNvPicPr>
            <a:picLocks noChangeAspect="1"/>
          </p:cNvPicPr>
          <p:nvPr/>
        </p:nvPicPr>
        <p:blipFill>
          <a:blip r:embed="rId13"/>
          <a:stretch>
            <a:fillRect/>
          </a:stretch>
        </p:blipFill>
        <p:spPr>
          <a:xfrm>
            <a:off x="779577" y="5499140"/>
            <a:ext cx="74245" cy="148491"/>
          </a:xfrm>
          <a:prstGeom prst="rect">
            <a:avLst/>
          </a:prstGeom>
        </p:spPr>
      </p:pic>
      <p:pic>
        <p:nvPicPr>
          <p:cNvPr id="17" name="Image 15" descr="preencoded.png"/>
          <p:cNvPicPr>
            <a:picLocks noChangeAspect="1"/>
          </p:cNvPicPr>
          <p:nvPr/>
        </p:nvPicPr>
        <p:blipFill>
          <a:blip r:embed="rId10"/>
          <a:stretch>
            <a:fillRect/>
          </a:stretch>
        </p:blipFill>
        <p:spPr>
          <a:xfrm>
            <a:off x="6050999" y="4199846"/>
            <a:ext cx="5234300" cy="1670521"/>
          </a:xfrm>
          <a:prstGeom prst="rect">
            <a:avLst/>
          </a:prstGeom>
        </p:spPr>
      </p:pic>
      <p:pic>
        <p:nvPicPr>
          <p:cNvPr id="18" name="Image 16" descr="preencoded.png"/>
          <p:cNvPicPr>
            <a:picLocks noChangeAspect="1"/>
          </p:cNvPicPr>
          <p:nvPr/>
        </p:nvPicPr>
        <p:blipFill>
          <a:blip r:embed="rId14"/>
          <a:stretch>
            <a:fillRect/>
          </a:stretch>
        </p:blipFill>
        <p:spPr>
          <a:xfrm>
            <a:off x="6236613" y="4385459"/>
            <a:ext cx="371227" cy="371227"/>
          </a:xfrm>
          <a:prstGeom prst="rect">
            <a:avLst/>
          </a:prstGeom>
        </p:spPr>
      </p:pic>
      <p:pic>
        <p:nvPicPr>
          <p:cNvPr id="19" name="Image 17" descr="preencoded.png"/>
          <p:cNvPicPr>
            <a:picLocks noChangeAspect="1"/>
          </p:cNvPicPr>
          <p:nvPr/>
        </p:nvPicPr>
        <p:blipFill>
          <a:blip r:embed="rId15"/>
          <a:stretch>
            <a:fillRect/>
          </a:stretch>
        </p:blipFill>
        <p:spPr>
          <a:xfrm>
            <a:off x="6329420" y="4496827"/>
            <a:ext cx="185613" cy="148491"/>
          </a:xfrm>
          <a:prstGeom prst="rect">
            <a:avLst/>
          </a:prstGeom>
        </p:spPr>
      </p:pic>
      <p:pic>
        <p:nvPicPr>
          <p:cNvPr id="20" name="Image 18" descr="preencoded.png"/>
          <p:cNvPicPr>
            <a:picLocks noChangeAspect="1"/>
          </p:cNvPicPr>
          <p:nvPr/>
        </p:nvPicPr>
        <p:blipFill>
          <a:blip r:embed="rId16"/>
          <a:stretch>
            <a:fillRect/>
          </a:stretch>
        </p:blipFill>
        <p:spPr>
          <a:xfrm>
            <a:off x="6236613" y="4905177"/>
            <a:ext cx="74245" cy="148491"/>
          </a:xfrm>
          <a:prstGeom prst="rect">
            <a:avLst/>
          </a:prstGeom>
        </p:spPr>
      </p:pic>
      <p:pic>
        <p:nvPicPr>
          <p:cNvPr id="21" name="Image 19" descr="preencoded.png"/>
          <p:cNvPicPr>
            <a:picLocks noChangeAspect="1"/>
          </p:cNvPicPr>
          <p:nvPr/>
        </p:nvPicPr>
        <p:blipFill>
          <a:blip r:embed="rId16"/>
          <a:stretch>
            <a:fillRect/>
          </a:stretch>
        </p:blipFill>
        <p:spPr>
          <a:xfrm>
            <a:off x="6236613" y="5202158"/>
            <a:ext cx="74245" cy="148491"/>
          </a:xfrm>
          <a:prstGeom prst="rect">
            <a:avLst/>
          </a:prstGeom>
        </p:spPr>
      </p:pic>
      <p:pic>
        <p:nvPicPr>
          <p:cNvPr id="22" name="Image 20" descr="preencoded.png"/>
          <p:cNvPicPr>
            <a:picLocks noChangeAspect="1"/>
          </p:cNvPicPr>
          <p:nvPr/>
        </p:nvPicPr>
        <p:blipFill>
          <a:blip r:embed="rId16"/>
          <a:stretch>
            <a:fillRect/>
          </a:stretch>
        </p:blipFill>
        <p:spPr>
          <a:xfrm>
            <a:off x="6236613" y="5499140"/>
            <a:ext cx="74245" cy="148491"/>
          </a:xfrm>
          <a:prstGeom prst="rect">
            <a:avLst/>
          </a:prstGeom>
        </p:spPr>
      </p:pic>
      <p:pic>
        <p:nvPicPr>
          <p:cNvPr id="23" name="Image 21" descr="preencoded.png"/>
          <p:cNvPicPr>
            <a:picLocks noChangeAspect="1"/>
          </p:cNvPicPr>
          <p:nvPr/>
        </p:nvPicPr>
        <p:blipFill>
          <a:blip r:embed="rId17"/>
          <a:stretch>
            <a:fillRect/>
          </a:stretch>
        </p:blipFill>
        <p:spPr>
          <a:xfrm>
            <a:off x="7127557" y="4830932"/>
            <a:ext cx="4157742" cy="1187926"/>
          </a:xfrm>
          <a:prstGeom prst="rect">
            <a:avLst/>
          </a:prstGeom>
        </p:spPr>
      </p:pic>
      <p:pic>
        <p:nvPicPr>
          <p:cNvPr id="24" name="Image 22" descr="preencoded.png"/>
          <p:cNvPicPr>
            <a:picLocks noChangeAspect="1"/>
          </p:cNvPicPr>
          <p:nvPr/>
        </p:nvPicPr>
        <p:blipFill>
          <a:blip r:embed="rId18"/>
          <a:stretch>
            <a:fillRect/>
          </a:stretch>
        </p:blipFill>
        <p:spPr>
          <a:xfrm>
            <a:off x="593963" y="6278716"/>
            <a:ext cx="176333" cy="259859"/>
          </a:xfrm>
          <a:prstGeom prst="rect">
            <a:avLst/>
          </a:prstGeom>
        </p:spPr>
      </p:pic>
      <p:sp>
        <p:nvSpPr>
          <p:cNvPr id="27" name="Text 1"/>
          <p:cNvSpPr/>
          <p:nvPr/>
        </p:nvSpPr>
        <p:spPr>
          <a:xfrm>
            <a:off x="1076558" y="1397082"/>
            <a:ext cx="471243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Correct Answer: C. Gateway Endpoint</a:t>
            </a:r>
            <a:endParaRPr lang="en-US" sz="1461" dirty="0"/>
          </a:p>
        </p:txBody>
      </p:sp>
      <p:sp>
        <p:nvSpPr>
          <p:cNvPr id="28" name="Text 2"/>
          <p:cNvSpPr/>
          <p:nvPr/>
        </p:nvSpPr>
        <p:spPr>
          <a:xfrm>
            <a:off x="593963" y="2046729"/>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9" name="Text 3"/>
          <p:cNvSpPr/>
          <p:nvPr/>
        </p:nvSpPr>
        <p:spPr>
          <a:xfrm>
            <a:off x="593963" y="2417956"/>
            <a:ext cx="10691336"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Gateway Endpoints are specifically designed to provide private connectivity to Amazon S3 and DynamoDB without incurring additional charges.</a:t>
            </a:r>
            <a:endParaRPr lang="en-US" sz="1315" dirty="0"/>
          </a:p>
        </p:txBody>
      </p:sp>
      <p:sp>
        <p:nvSpPr>
          <p:cNvPr id="30" name="Text 4"/>
          <p:cNvSpPr/>
          <p:nvPr/>
        </p:nvSpPr>
        <p:spPr>
          <a:xfrm>
            <a:off x="853822" y="3086165"/>
            <a:ext cx="447403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Implemented as a target in your VPC's route table</a:t>
            </a:r>
            <a:endParaRPr lang="en-US" sz="1169" dirty="0"/>
          </a:p>
        </p:txBody>
      </p:sp>
      <p:sp>
        <p:nvSpPr>
          <p:cNvPr id="31" name="Text 5"/>
          <p:cNvSpPr/>
          <p:nvPr/>
        </p:nvSpPr>
        <p:spPr>
          <a:xfrm>
            <a:off x="853822" y="3383146"/>
            <a:ext cx="469468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Specifically designed for Amazon S3 and DynamoDB</a:t>
            </a:r>
            <a:endParaRPr lang="en-US" sz="1169" dirty="0"/>
          </a:p>
        </p:txBody>
      </p:sp>
      <p:sp>
        <p:nvSpPr>
          <p:cNvPr id="32" name="Text 6"/>
          <p:cNvSpPr/>
          <p:nvPr/>
        </p:nvSpPr>
        <p:spPr>
          <a:xfrm>
            <a:off x="853822" y="3680128"/>
            <a:ext cx="3091857"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No additional charges for their use</a:t>
            </a:r>
            <a:endParaRPr lang="en-US" sz="1169" dirty="0"/>
          </a:p>
        </p:txBody>
      </p:sp>
      <p:sp>
        <p:nvSpPr>
          <p:cNvPr id="33" name="Text 7"/>
          <p:cNvSpPr/>
          <p:nvPr/>
        </p:nvSpPr>
        <p:spPr>
          <a:xfrm>
            <a:off x="1262171" y="4441143"/>
            <a:ext cx="2058047"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Gateway Endpoint</a:t>
            </a:r>
            <a:endParaRPr lang="en-US" sz="1315" dirty="0"/>
          </a:p>
        </p:txBody>
      </p:sp>
      <p:sp>
        <p:nvSpPr>
          <p:cNvPr id="34" name="Text 8"/>
          <p:cNvSpPr/>
          <p:nvPr/>
        </p:nvSpPr>
        <p:spPr>
          <a:xfrm>
            <a:off x="928067" y="4868054"/>
            <a:ext cx="304730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Specifically for S3 and DynamoDB</a:t>
            </a:r>
            <a:endParaRPr lang="en-US" sz="1169" dirty="0"/>
          </a:p>
        </p:txBody>
      </p:sp>
      <p:sp>
        <p:nvSpPr>
          <p:cNvPr id="35" name="Text 9"/>
          <p:cNvSpPr/>
          <p:nvPr/>
        </p:nvSpPr>
        <p:spPr>
          <a:xfrm>
            <a:off x="928068" y="5165036"/>
            <a:ext cx="1946331"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No additional charges</a:t>
            </a:r>
            <a:endParaRPr lang="en-US" sz="1169" dirty="0"/>
          </a:p>
        </p:txBody>
      </p:sp>
      <p:sp>
        <p:nvSpPr>
          <p:cNvPr id="36" name="Text 10"/>
          <p:cNvSpPr/>
          <p:nvPr/>
        </p:nvSpPr>
        <p:spPr>
          <a:xfrm>
            <a:off x="928067" y="5462017"/>
            <a:ext cx="307967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Implemented as route table target</a:t>
            </a:r>
            <a:endParaRPr lang="en-US" sz="1169" dirty="0"/>
          </a:p>
        </p:txBody>
      </p:sp>
      <p:sp>
        <p:nvSpPr>
          <p:cNvPr id="37" name="Text 11"/>
          <p:cNvSpPr/>
          <p:nvPr/>
        </p:nvSpPr>
        <p:spPr>
          <a:xfrm>
            <a:off x="6719208" y="4441143"/>
            <a:ext cx="210677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Interface Endpoint</a:t>
            </a:r>
            <a:endParaRPr lang="en-US" sz="1315" dirty="0"/>
          </a:p>
        </p:txBody>
      </p:sp>
      <p:sp>
        <p:nvSpPr>
          <p:cNvPr id="38" name="Text 12"/>
          <p:cNvSpPr/>
          <p:nvPr/>
        </p:nvSpPr>
        <p:spPr>
          <a:xfrm>
            <a:off x="6385103" y="4868054"/>
            <a:ext cx="293611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Supports wider range of services</a:t>
            </a:r>
            <a:endParaRPr lang="en-US" sz="1169" dirty="0"/>
          </a:p>
        </p:txBody>
      </p:sp>
      <p:sp>
        <p:nvSpPr>
          <p:cNvPr id="39" name="Text 13"/>
          <p:cNvSpPr/>
          <p:nvPr/>
        </p:nvSpPr>
        <p:spPr>
          <a:xfrm>
            <a:off x="6385104" y="5165036"/>
            <a:ext cx="266134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Typically has associated costs</a:t>
            </a:r>
            <a:endParaRPr lang="en-US" sz="1169" dirty="0"/>
          </a:p>
        </p:txBody>
      </p:sp>
      <p:sp>
        <p:nvSpPr>
          <p:cNvPr id="40" name="Text 14"/>
          <p:cNvSpPr/>
          <p:nvPr/>
        </p:nvSpPr>
        <p:spPr>
          <a:xfrm>
            <a:off x="6385104" y="5462017"/>
            <a:ext cx="321296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Uses Elastic Network Interface (ENI)</a:t>
            </a:r>
            <a:endParaRPr lang="en-US" sz="1169" dirty="0"/>
          </a:p>
        </p:txBody>
      </p:sp>
    </p:spTree>
    <p:extLst>
      <p:ext uri="{BB962C8B-B14F-4D97-AF65-F5344CB8AC3E}">
        <p14:creationId xmlns:p14="http://schemas.microsoft.com/office/powerpoint/2010/main" val="40693058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898239"/>
            <a:ext cx="5234300" cy="1039435"/>
          </a:xfrm>
          <a:prstGeom prst="rect">
            <a:avLst/>
          </a:prstGeom>
        </p:spPr>
      </p:pic>
      <p:pic>
        <p:nvPicPr>
          <p:cNvPr id="7" name="Image 5" descr="preencoded.png"/>
          <p:cNvPicPr>
            <a:picLocks noChangeAspect="1"/>
          </p:cNvPicPr>
          <p:nvPr/>
        </p:nvPicPr>
        <p:blipFill>
          <a:blip r:embed="rId8"/>
          <a:stretch>
            <a:fillRect/>
          </a:stretch>
        </p:blipFill>
        <p:spPr>
          <a:xfrm>
            <a:off x="742453" y="2046729"/>
            <a:ext cx="296982" cy="296982"/>
          </a:xfrm>
          <a:prstGeom prst="rect">
            <a:avLst/>
          </a:prstGeom>
        </p:spPr>
      </p:pic>
      <p:pic>
        <p:nvPicPr>
          <p:cNvPr id="8" name="Image 6" descr="preencoded.png"/>
          <p:cNvPicPr>
            <a:picLocks noChangeAspect="1"/>
          </p:cNvPicPr>
          <p:nvPr/>
        </p:nvPicPr>
        <p:blipFill>
          <a:blip r:embed="rId9"/>
          <a:stretch>
            <a:fillRect/>
          </a:stretch>
        </p:blipFill>
        <p:spPr>
          <a:xfrm>
            <a:off x="1014929" y="2369541"/>
            <a:ext cx="129929" cy="129929"/>
          </a:xfrm>
          <a:prstGeom prst="rect">
            <a:avLst/>
          </a:prstGeom>
        </p:spPr>
      </p:pic>
      <p:pic>
        <p:nvPicPr>
          <p:cNvPr id="9" name="Image 7" descr="preencoded.png"/>
          <p:cNvPicPr>
            <a:picLocks noChangeAspect="1"/>
          </p:cNvPicPr>
          <p:nvPr/>
        </p:nvPicPr>
        <p:blipFill>
          <a:blip r:embed="rId7"/>
          <a:stretch>
            <a:fillRect/>
          </a:stretch>
        </p:blipFill>
        <p:spPr>
          <a:xfrm>
            <a:off x="6050999" y="1898239"/>
            <a:ext cx="5234300" cy="1039435"/>
          </a:xfrm>
          <a:prstGeom prst="rect">
            <a:avLst/>
          </a:prstGeom>
        </p:spPr>
      </p:pic>
      <p:pic>
        <p:nvPicPr>
          <p:cNvPr id="10" name="Image 8" descr="preencoded.png"/>
          <p:cNvPicPr>
            <a:picLocks noChangeAspect="1"/>
          </p:cNvPicPr>
          <p:nvPr/>
        </p:nvPicPr>
        <p:blipFill>
          <a:blip r:embed="rId10"/>
          <a:stretch>
            <a:fillRect/>
          </a:stretch>
        </p:blipFill>
        <p:spPr>
          <a:xfrm>
            <a:off x="6199490" y="2046729"/>
            <a:ext cx="296982" cy="296982"/>
          </a:xfrm>
          <a:prstGeom prst="rect">
            <a:avLst/>
          </a:prstGeom>
        </p:spPr>
      </p:pic>
      <p:pic>
        <p:nvPicPr>
          <p:cNvPr id="11" name="Image 9" descr="preencoded.png"/>
          <p:cNvPicPr>
            <a:picLocks noChangeAspect="1"/>
          </p:cNvPicPr>
          <p:nvPr/>
        </p:nvPicPr>
        <p:blipFill>
          <a:blip r:embed="rId11"/>
          <a:stretch>
            <a:fillRect/>
          </a:stretch>
        </p:blipFill>
        <p:spPr>
          <a:xfrm>
            <a:off x="6607840" y="2622131"/>
            <a:ext cx="129929" cy="129929"/>
          </a:xfrm>
          <a:prstGeom prst="rect">
            <a:avLst/>
          </a:prstGeom>
        </p:spPr>
      </p:pic>
      <p:pic>
        <p:nvPicPr>
          <p:cNvPr id="12" name="Image 10" descr="preencoded.png"/>
          <p:cNvPicPr>
            <a:picLocks noChangeAspect="1"/>
          </p:cNvPicPr>
          <p:nvPr/>
        </p:nvPicPr>
        <p:blipFill>
          <a:blip r:embed="rId12"/>
          <a:stretch>
            <a:fillRect/>
          </a:stretch>
        </p:blipFill>
        <p:spPr>
          <a:xfrm>
            <a:off x="593963" y="3160410"/>
            <a:ext cx="5234300" cy="1039435"/>
          </a:xfrm>
          <a:prstGeom prst="rect">
            <a:avLst/>
          </a:prstGeom>
        </p:spPr>
      </p:pic>
      <p:pic>
        <p:nvPicPr>
          <p:cNvPr id="13" name="Image 11" descr="preencoded.png"/>
          <p:cNvPicPr>
            <a:picLocks noChangeAspect="1"/>
          </p:cNvPicPr>
          <p:nvPr/>
        </p:nvPicPr>
        <p:blipFill>
          <a:blip r:embed="rId8"/>
          <a:stretch>
            <a:fillRect/>
          </a:stretch>
        </p:blipFill>
        <p:spPr>
          <a:xfrm>
            <a:off x="742453" y="3308901"/>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1150804" y="3884303"/>
            <a:ext cx="129929" cy="129929"/>
          </a:xfrm>
          <a:prstGeom prst="rect">
            <a:avLst/>
          </a:prstGeom>
        </p:spPr>
      </p:pic>
      <p:pic>
        <p:nvPicPr>
          <p:cNvPr id="15" name="Image 13" descr="preencoded.png"/>
          <p:cNvPicPr>
            <a:picLocks noChangeAspect="1"/>
          </p:cNvPicPr>
          <p:nvPr/>
        </p:nvPicPr>
        <p:blipFill>
          <a:blip r:embed="rId12"/>
          <a:stretch>
            <a:fillRect/>
          </a:stretch>
        </p:blipFill>
        <p:spPr>
          <a:xfrm>
            <a:off x="6050999" y="3160410"/>
            <a:ext cx="5234300" cy="1039435"/>
          </a:xfrm>
          <a:prstGeom prst="rect">
            <a:avLst/>
          </a:prstGeom>
        </p:spPr>
      </p:pic>
      <p:pic>
        <p:nvPicPr>
          <p:cNvPr id="16" name="Image 14" descr="preencoded.png"/>
          <p:cNvPicPr>
            <a:picLocks noChangeAspect="1"/>
          </p:cNvPicPr>
          <p:nvPr/>
        </p:nvPicPr>
        <p:blipFill>
          <a:blip r:embed="rId10"/>
          <a:stretch>
            <a:fillRect/>
          </a:stretch>
        </p:blipFill>
        <p:spPr>
          <a:xfrm>
            <a:off x="6199490" y="3308901"/>
            <a:ext cx="296982" cy="296982"/>
          </a:xfrm>
          <a:prstGeom prst="rect">
            <a:avLst/>
          </a:prstGeom>
        </p:spPr>
      </p:pic>
      <p:pic>
        <p:nvPicPr>
          <p:cNvPr id="17" name="Image 15" descr="preencoded.png"/>
          <p:cNvPicPr>
            <a:picLocks noChangeAspect="1"/>
          </p:cNvPicPr>
          <p:nvPr/>
        </p:nvPicPr>
        <p:blipFill>
          <a:blip r:embed="rId14"/>
          <a:stretch>
            <a:fillRect/>
          </a:stretch>
        </p:blipFill>
        <p:spPr>
          <a:xfrm>
            <a:off x="6435392" y="3620845"/>
            <a:ext cx="129929" cy="129929"/>
          </a:xfrm>
          <a:prstGeom prst="rect">
            <a:avLst/>
          </a:prstGeom>
        </p:spPr>
      </p:pic>
      <p:pic>
        <p:nvPicPr>
          <p:cNvPr id="18" name="Image 16" descr="preencoded.png"/>
          <p:cNvPicPr>
            <a:picLocks noChangeAspect="1"/>
          </p:cNvPicPr>
          <p:nvPr/>
        </p:nvPicPr>
        <p:blipFill>
          <a:blip r:embed="rId15"/>
          <a:stretch>
            <a:fillRect/>
          </a:stretch>
        </p:blipFill>
        <p:spPr>
          <a:xfrm>
            <a:off x="9682353" y="1861116"/>
            <a:ext cx="1602946" cy="2487221"/>
          </a:xfrm>
          <a:prstGeom prst="rect">
            <a:avLst/>
          </a:prstGeom>
        </p:spPr>
      </p:pic>
      <p:sp>
        <p:nvSpPr>
          <p:cNvPr id="20" name="Text 0"/>
          <p:cNvSpPr/>
          <p:nvPr/>
        </p:nvSpPr>
        <p:spPr>
          <a:xfrm>
            <a:off x="816699" y="469015"/>
            <a:ext cx="6739509"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a:t>
            </a:r>
            <a:endParaRPr lang="en-US" sz="2192" dirty="0"/>
          </a:p>
        </p:txBody>
      </p:sp>
      <p:sp>
        <p:nvSpPr>
          <p:cNvPr id="21" name="Text 1"/>
          <p:cNvSpPr/>
          <p:nvPr/>
        </p:nvSpPr>
        <p:spPr>
          <a:xfrm>
            <a:off x="593963" y="1304275"/>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What is the primary benefit of using AWS VPC Endpoints?</a:t>
            </a:r>
            <a:endParaRPr lang="en-US" sz="1754" dirty="0"/>
          </a:p>
        </p:txBody>
      </p:sp>
      <p:sp>
        <p:nvSpPr>
          <p:cNvPr id="22" name="Text 2"/>
          <p:cNvSpPr/>
          <p:nvPr/>
        </p:nvSpPr>
        <p:spPr>
          <a:xfrm>
            <a:off x="833375"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3" name="Text 3"/>
          <p:cNvSpPr/>
          <p:nvPr/>
        </p:nvSpPr>
        <p:spPr>
          <a:xfrm>
            <a:off x="1150803" y="2046729"/>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enable direct internet access for instances in private subnets</a:t>
            </a:r>
            <a:endParaRPr lang="en-US" sz="1315" dirty="0"/>
          </a:p>
        </p:txBody>
      </p:sp>
      <p:sp>
        <p:nvSpPr>
          <p:cNvPr id="24" name="Text 4"/>
          <p:cNvSpPr/>
          <p:nvPr/>
        </p:nvSpPr>
        <p:spPr>
          <a:xfrm>
            <a:off x="1242875" y="2349392"/>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Contradicts the purpose of VPC Endpoints</a:t>
            </a:r>
            <a:endParaRPr lang="en-US" sz="1023" dirty="0"/>
          </a:p>
        </p:txBody>
      </p:sp>
      <p:sp>
        <p:nvSpPr>
          <p:cNvPr id="25" name="Text 5"/>
          <p:cNvSpPr/>
          <p:nvPr/>
        </p:nvSpPr>
        <p:spPr>
          <a:xfrm>
            <a:off x="6291281" y="204672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6" name="Text 6"/>
          <p:cNvSpPr/>
          <p:nvPr/>
        </p:nvSpPr>
        <p:spPr>
          <a:xfrm>
            <a:off x="6588263" y="1991045"/>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allow cross-region communication between VPCs without peering</a:t>
            </a:r>
            <a:endParaRPr lang="en-US" sz="1315" dirty="0"/>
          </a:p>
        </p:txBody>
      </p:sp>
      <p:sp>
        <p:nvSpPr>
          <p:cNvPr id="27" name="Text 7"/>
          <p:cNvSpPr/>
          <p:nvPr/>
        </p:nvSpPr>
        <p:spPr>
          <a:xfrm>
            <a:off x="6812014" y="2603570"/>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Not the primary benefit of VPC Endpoints</a:t>
            </a:r>
            <a:endParaRPr lang="en-US" sz="1023" dirty="0"/>
          </a:p>
        </p:txBody>
      </p:sp>
      <p:sp>
        <p:nvSpPr>
          <p:cNvPr id="28" name="Text 8"/>
          <p:cNvSpPr/>
          <p:nvPr/>
        </p:nvSpPr>
        <p:spPr>
          <a:xfrm>
            <a:off x="836421"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9"/>
          <p:cNvSpPr/>
          <p:nvPr/>
        </p:nvSpPr>
        <p:spPr>
          <a:xfrm>
            <a:off x="1150803" y="3308901"/>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provide private and secure access to AWS services without traversing the public internet</a:t>
            </a:r>
            <a:endParaRPr lang="en-US" sz="1315" dirty="0"/>
          </a:p>
        </p:txBody>
      </p:sp>
      <p:sp>
        <p:nvSpPr>
          <p:cNvPr id="30" name="Text 10"/>
          <p:cNvSpPr/>
          <p:nvPr/>
        </p:nvSpPr>
        <p:spPr>
          <a:xfrm>
            <a:off x="1354978" y="3865742"/>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Enhances security and reduces latency</a:t>
            </a:r>
            <a:endParaRPr lang="en-US" sz="1023" dirty="0"/>
          </a:p>
        </p:txBody>
      </p:sp>
      <p:sp>
        <p:nvSpPr>
          <p:cNvPr id="31" name="Text 11"/>
          <p:cNvSpPr/>
          <p:nvPr/>
        </p:nvSpPr>
        <p:spPr>
          <a:xfrm>
            <a:off x="6286351" y="3308901"/>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2" name="Text 12"/>
          <p:cNvSpPr/>
          <p:nvPr/>
        </p:nvSpPr>
        <p:spPr>
          <a:xfrm>
            <a:off x="6607839" y="3308901"/>
            <a:ext cx="4528969"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To simplify DNS resolution for public AWS service endpoints</a:t>
            </a:r>
            <a:endParaRPr lang="en-US" sz="1315" dirty="0"/>
          </a:p>
        </p:txBody>
      </p:sp>
      <p:sp>
        <p:nvSpPr>
          <p:cNvPr id="33" name="Text 13"/>
          <p:cNvSpPr/>
          <p:nvPr/>
        </p:nvSpPr>
        <p:spPr>
          <a:xfrm>
            <a:off x="6667235" y="3605795"/>
            <a:ext cx="543476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Not the main advantage of VPC Endpoints</a:t>
            </a:r>
            <a:endParaRPr lang="en-US" sz="1023" dirty="0"/>
          </a:p>
        </p:txBody>
      </p:sp>
    </p:spTree>
    <p:extLst>
      <p:ext uri="{BB962C8B-B14F-4D97-AF65-F5344CB8AC3E}">
        <p14:creationId xmlns:p14="http://schemas.microsoft.com/office/powerpoint/2010/main" val="4233197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7" name="Image 5" descr="preencoded.png"/>
          <p:cNvPicPr>
            <a:picLocks noChangeAspect="1"/>
          </p:cNvPicPr>
          <p:nvPr/>
        </p:nvPicPr>
        <p:blipFill>
          <a:blip r:embed="rId7"/>
          <a:stretch>
            <a:fillRect/>
          </a:stretch>
        </p:blipFill>
        <p:spPr>
          <a:xfrm>
            <a:off x="593963" y="3011919"/>
            <a:ext cx="5234300" cy="779577"/>
          </a:xfrm>
          <a:prstGeom prst="rect">
            <a:avLst/>
          </a:prstGeom>
        </p:spPr>
      </p:pic>
      <p:pic>
        <p:nvPicPr>
          <p:cNvPr id="8" name="Image 6" descr="preencoded.png"/>
          <p:cNvPicPr>
            <a:picLocks noChangeAspect="1"/>
          </p:cNvPicPr>
          <p:nvPr/>
        </p:nvPicPr>
        <p:blipFill>
          <a:blip r:embed="rId8"/>
          <a:stretch>
            <a:fillRect/>
          </a:stretch>
        </p:blipFill>
        <p:spPr>
          <a:xfrm>
            <a:off x="742453" y="3160410"/>
            <a:ext cx="296982" cy="296982"/>
          </a:xfrm>
          <a:prstGeom prst="rect">
            <a:avLst/>
          </a:prstGeom>
        </p:spPr>
      </p:pic>
      <p:pic>
        <p:nvPicPr>
          <p:cNvPr id="9" name="Image 7" descr="preencoded.png"/>
          <p:cNvPicPr>
            <a:picLocks noChangeAspect="1"/>
          </p:cNvPicPr>
          <p:nvPr/>
        </p:nvPicPr>
        <p:blipFill>
          <a:blip r:embed="rId9"/>
          <a:stretch>
            <a:fillRect/>
          </a:stretch>
        </p:blipFill>
        <p:spPr>
          <a:xfrm>
            <a:off x="1150804" y="3475953"/>
            <a:ext cx="129929" cy="129929"/>
          </a:xfrm>
          <a:prstGeom prst="rect">
            <a:avLst/>
          </a:prstGeom>
        </p:spPr>
      </p:pic>
      <p:pic>
        <p:nvPicPr>
          <p:cNvPr id="10" name="Image 8" descr="preencoded.png"/>
          <p:cNvPicPr>
            <a:picLocks noChangeAspect="1"/>
          </p:cNvPicPr>
          <p:nvPr/>
        </p:nvPicPr>
        <p:blipFill>
          <a:blip r:embed="rId7"/>
          <a:stretch>
            <a:fillRect/>
          </a:stretch>
        </p:blipFill>
        <p:spPr>
          <a:xfrm>
            <a:off x="6050999" y="3011919"/>
            <a:ext cx="5234300" cy="779577"/>
          </a:xfrm>
          <a:prstGeom prst="rect">
            <a:avLst/>
          </a:prstGeom>
        </p:spPr>
      </p:pic>
      <p:pic>
        <p:nvPicPr>
          <p:cNvPr id="11" name="Image 9" descr="preencoded.png"/>
          <p:cNvPicPr>
            <a:picLocks noChangeAspect="1"/>
          </p:cNvPicPr>
          <p:nvPr/>
        </p:nvPicPr>
        <p:blipFill>
          <a:blip r:embed="rId10"/>
          <a:stretch>
            <a:fillRect/>
          </a:stretch>
        </p:blipFill>
        <p:spPr>
          <a:xfrm>
            <a:off x="6199490" y="3160410"/>
            <a:ext cx="296982" cy="296982"/>
          </a:xfrm>
          <a:prstGeom prst="rect">
            <a:avLst/>
          </a:prstGeom>
        </p:spPr>
      </p:pic>
      <p:pic>
        <p:nvPicPr>
          <p:cNvPr id="12" name="Image 10" descr="preencoded.png"/>
          <p:cNvPicPr>
            <a:picLocks noChangeAspect="1"/>
          </p:cNvPicPr>
          <p:nvPr/>
        </p:nvPicPr>
        <p:blipFill>
          <a:blip r:embed="rId11"/>
          <a:stretch>
            <a:fillRect/>
          </a:stretch>
        </p:blipFill>
        <p:spPr>
          <a:xfrm>
            <a:off x="6607840" y="3475953"/>
            <a:ext cx="129929" cy="129929"/>
          </a:xfrm>
          <a:prstGeom prst="rect">
            <a:avLst/>
          </a:prstGeom>
        </p:spPr>
      </p:pic>
      <p:pic>
        <p:nvPicPr>
          <p:cNvPr id="13" name="Image 11" descr="preencoded.png"/>
          <p:cNvPicPr>
            <a:picLocks noChangeAspect="1"/>
          </p:cNvPicPr>
          <p:nvPr/>
        </p:nvPicPr>
        <p:blipFill>
          <a:blip r:embed="rId12"/>
          <a:stretch>
            <a:fillRect/>
          </a:stretch>
        </p:blipFill>
        <p:spPr>
          <a:xfrm>
            <a:off x="593963" y="4014232"/>
            <a:ext cx="5234300" cy="779577"/>
          </a:xfrm>
          <a:prstGeom prst="rect">
            <a:avLst/>
          </a:prstGeom>
        </p:spPr>
      </p:pic>
      <p:pic>
        <p:nvPicPr>
          <p:cNvPr id="14" name="Image 12" descr="preencoded.png"/>
          <p:cNvPicPr>
            <a:picLocks noChangeAspect="1"/>
          </p:cNvPicPr>
          <p:nvPr/>
        </p:nvPicPr>
        <p:blipFill>
          <a:blip r:embed="rId13"/>
          <a:stretch>
            <a:fillRect/>
          </a:stretch>
        </p:blipFill>
        <p:spPr>
          <a:xfrm>
            <a:off x="742453" y="4162723"/>
            <a:ext cx="296982" cy="296982"/>
          </a:xfrm>
          <a:prstGeom prst="rect">
            <a:avLst/>
          </a:prstGeom>
        </p:spPr>
      </p:pic>
      <p:pic>
        <p:nvPicPr>
          <p:cNvPr id="15" name="Image 13" descr="preencoded.png"/>
          <p:cNvPicPr>
            <a:picLocks noChangeAspect="1"/>
          </p:cNvPicPr>
          <p:nvPr/>
        </p:nvPicPr>
        <p:blipFill>
          <a:blip r:embed="rId12"/>
          <a:stretch>
            <a:fillRect/>
          </a:stretch>
        </p:blipFill>
        <p:spPr>
          <a:xfrm>
            <a:off x="6050999" y="4014232"/>
            <a:ext cx="5234300" cy="779577"/>
          </a:xfrm>
          <a:prstGeom prst="rect">
            <a:avLst/>
          </a:prstGeom>
        </p:spPr>
      </p:pic>
      <p:pic>
        <p:nvPicPr>
          <p:cNvPr id="16" name="Image 14" descr="preencoded.png"/>
          <p:cNvPicPr>
            <a:picLocks noChangeAspect="1"/>
          </p:cNvPicPr>
          <p:nvPr/>
        </p:nvPicPr>
        <p:blipFill>
          <a:blip r:embed="rId14"/>
          <a:stretch>
            <a:fillRect/>
          </a:stretch>
        </p:blipFill>
        <p:spPr>
          <a:xfrm>
            <a:off x="6199490" y="4162723"/>
            <a:ext cx="296982" cy="296982"/>
          </a:xfrm>
          <a:prstGeom prst="rect">
            <a:avLst/>
          </a:prstGeom>
        </p:spPr>
      </p:pic>
      <p:pic>
        <p:nvPicPr>
          <p:cNvPr id="17" name="Image 15" descr="preencoded.png"/>
          <p:cNvPicPr>
            <a:picLocks noChangeAspect="1"/>
          </p:cNvPicPr>
          <p:nvPr/>
        </p:nvPicPr>
        <p:blipFill>
          <a:blip r:embed="rId15"/>
          <a:stretch>
            <a:fillRect/>
          </a:stretch>
        </p:blipFill>
        <p:spPr>
          <a:xfrm>
            <a:off x="6607840" y="4478266"/>
            <a:ext cx="129929" cy="129929"/>
          </a:xfrm>
          <a:prstGeom prst="rect">
            <a:avLst/>
          </a:prstGeom>
        </p:spPr>
      </p:pic>
      <p:sp>
        <p:nvSpPr>
          <p:cNvPr id="19" name="Text 0"/>
          <p:cNvSpPr/>
          <p:nvPr/>
        </p:nvSpPr>
        <p:spPr>
          <a:xfrm>
            <a:off x="816700" y="469015"/>
            <a:ext cx="6501808"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20" name="Text 1"/>
          <p:cNvSpPr/>
          <p:nvPr/>
        </p:nvSpPr>
        <p:spPr>
          <a:xfrm>
            <a:off x="593963" y="1304275"/>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notation is typically used for IPv6 addresses?</a:t>
            </a:r>
            <a:endParaRPr lang="en-US" sz="1754" dirty="0"/>
          </a:p>
        </p:txBody>
      </p:sp>
      <p:sp>
        <p:nvSpPr>
          <p:cNvPr id="23" name="Text 4"/>
          <p:cNvSpPr/>
          <p:nvPr/>
        </p:nvSpPr>
        <p:spPr>
          <a:xfrm>
            <a:off x="833375" y="316041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4" name="Text 5"/>
          <p:cNvSpPr/>
          <p:nvPr/>
        </p:nvSpPr>
        <p:spPr>
          <a:xfrm>
            <a:off x="1150803" y="3160410"/>
            <a:ext cx="243774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Decimal dotted notation</a:t>
            </a:r>
            <a:endParaRPr lang="en-US" sz="1315" dirty="0"/>
          </a:p>
        </p:txBody>
      </p:sp>
      <p:sp>
        <p:nvSpPr>
          <p:cNvPr id="25" name="Text 6"/>
          <p:cNvSpPr/>
          <p:nvPr/>
        </p:nvSpPr>
        <p:spPr>
          <a:xfrm>
            <a:off x="1354978" y="3457392"/>
            <a:ext cx="243774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Similar to IPv4</a:t>
            </a:r>
            <a:endParaRPr lang="en-US" sz="1023" dirty="0"/>
          </a:p>
        </p:txBody>
      </p:sp>
      <p:sp>
        <p:nvSpPr>
          <p:cNvPr id="26" name="Text 7"/>
          <p:cNvSpPr/>
          <p:nvPr/>
        </p:nvSpPr>
        <p:spPr>
          <a:xfrm>
            <a:off x="6291281" y="316041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7" name="Text 8"/>
          <p:cNvSpPr/>
          <p:nvPr/>
        </p:nvSpPr>
        <p:spPr>
          <a:xfrm>
            <a:off x="6607839" y="3160410"/>
            <a:ext cx="388779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Hexadecimal colon-separated notation</a:t>
            </a:r>
            <a:endParaRPr lang="en-US" sz="1315" dirty="0"/>
          </a:p>
        </p:txBody>
      </p:sp>
      <p:sp>
        <p:nvSpPr>
          <p:cNvPr id="28" name="Text 9"/>
          <p:cNvSpPr/>
          <p:nvPr/>
        </p:nvSpPr>
        <p:spPr>
          <a:xfrm>
            <a:off x="6812014" y="3457392"/>
            <a:ext cx="3887791"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Uses hex values separated by colons</a:t>
            </a:r>
            <a:endParaRPr lang="en-US" sz="1023" dirty="0"/>
          </a:p>
        </p:txBody>
      </p:sp>
      <p:sp>
        <p:nvSpPr>
          <p:cNvPr id="29" name="Text 10"/>
          <p:cNvSpPr/>
          <p:nvPr/>
        </p:nvSpPr>
        <p:spPr>
          <a:xfrm>
            <a:off x="836421" y="416272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0" name="Text 11"/>
          <p:cNvSpPr/>
          <p:nvPr/>
        </p:nvSpPr>
        <p:spPr>
          <a:xfrm>
            <a:off x="1150803" y="4162723"/>
            <a:ext cx="226442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Binary dotted notation</a:t>
            </a:r>
            <a:endParaRPr lang="en-US" sz="1315" dirty="0"/>
          </a:p>
        </p:txBody>
      </p:sp>
      <p:sp>
        <p:nvSpPr>
          <p:cNvPr id="31" name="Text 12"/>
          <p:cNvSpPr/>
          <p:nvPr/>
        </p:nvSpPr>
        <p:spPr>
          <a:xfrm>
            <a:off x="1225049" y="4459705"/>
            <a:ext cx="226442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Base-2 representation</a:t>
            </a:r>
            <a:endParaRPr lang="en-US" sz="1023" dirty="0"/>
          </a:p>
        </p:txBody>
      </p:sp>
      <p:sp>
        <p:nvSpPr>
          <p:cNvPr id="32" name="Text 13"/>
          <p:cNvSpPr/>
          <p:nvPr/>
        </p:nvSpPr>
        <p:spPr>
          <a:xfrm>
            <a:off x="6286351" y="416272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3" name="Text 14"/>
          <p:cNvSpPr/>
          <p:nvPr/>
        </p:nvSpPr>
        <p:spPr>
          <a:xfrm>
            <a:off x="6607840" y="4162723"/>
            <a:ext cx="311065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Octal colon-separated notation</a:t>
            </a:r>
            <a:endParaRPr lang="en-US" sz="1315" dirty="0"/>
          </a:p>
        </p:txBody>
      </p:sp>
      <p:sp>
        <p:nvSpPr>
          <p:cNvPr id="34" name="Text 15"/>
          <p:cNvSpPr/>
          <p:nvPr/>
        </p:nvSpPr>
        <p:spPr>
          <a:xfrm>
            <a:off x="6812014" y="4459705"/>
            <a:ext cx="3110650"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Base-8 representation</a:t>
            </a:r>
            <a:endParaRPr lang="en-US" sz="1023"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709043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709043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155785"/>
            <a:ext cx="10691336" cy="742454"/>
          </a:xfrm>
          <a:prstGeom prst="rect">
            <a:avLst/>
          </a:prstGeom>
        </p:spPr>
      </p:pic>
      <p:pic>
        <p:nvPicPr>
          <p:cNvPr id="7" name="Image 5" descr="preencoded.png"/>
          <p:cNvPicPr>
            <a:picLocks noChangeAspect="1"/>
          </p:cNvPicPr>
          <p:nvPr/>
        </p:nvPicPr>
        <p:blipFill>
          <a:blip r:embed="rId8"/>
          <a:stretch>
            <a:fillRect/>
          </a:stretch>
        </p:blipFill>
        <p:spPr>
          <a:xfrm>
            <a:off x="742454" y="1257872"/>
            <a:ext cx="222736" cy="222736"/>
          </a:xfrm>
          <a:prstGeom prst="rect">
            <a:avLst/>
          </a:prstGeom>
        </p:spPr>
      </p:pic>
      <p:pic>
        <p:nvPicPr>
          <p:cNvPr id="8" name="Image 6" descr="preencoded.png"/>
          <p:cNvPicPr>
            <a:picLocks noChangeAspect="1"/>
          </p:cNvPicPr>
          <p:nvPr/>
        </p:nvPicPr>
        <p:blipFill>
          <a:blip r:embed="rId9"/>
          <a:stretch>
            <a:fillRect/>
          </a:stretch>
        </p:blipFill>
        <p:spPr>
          <a:xfrm>
            <a:off x="593963" y="3234655"/>
            <a:ext cx="3439940" cy="1225049"/>
          </a:xfrm>
          <a:prstGeom prst="rect">
            <a:avLst/>
          </a:prstGeom>
        </p:spPr>
      </p:pic>
      <p:pic>
        <p:nvPicPr>
          <p:cNvPr id="9" name="Image 7" descr="preencoded.png"/>
          <p:cNvPicPr>
            <a:picLocks noChangeAspect="1"/>
          </p:cNvPicPr>
          <p:nvPr/>
        </p:nvPicPr>
        <p:blipFill>
          <a:blip r:embed="rId10"/>
          <a:stretch>
            <a:fillRect/>
          </a:stretch>
        </p:blipFill>
        <p:spPr>
          <a:xfrm>
            <a:off x="742454" y="3383146"/>
            <a:ext cx="371227" cy="371227"/>
          </a:xfrm>
          <a:prstGeom prst="rect">
            <a:avLst/>
          </a:prstGeom>
        </p:spPr>
      </p:pic>
      <p:pic>
        <p:nvPicPr>
          <p:cNvPr id="10" name="Image 8" descr="preencoded.png"/>
          <p:cNvPicPr>
            <a:picLocks noChangeAspect="1"/>
          </p:cNvPicPr>
          <p:nvPr/>
        </p:nvPicPr>
        <p:blipFill>
          <a:blip r:embed="rId11"/>
          <a:stretch>
            <a:fillRect/>
          </a:stretch>
        </p:blipFill>
        <p:spPr>
          <a:xfrm>
            <a:off x="835261" y="3438830"/>
            <a:ext cx="185613" cy="259859"/>
          </a:xfrm>
          <a:prstGeom prst="rect">
            <a:avLst/>
          </a:prstGeom>
        </p:spPr>
      </p:pic>
      <p:pic>
        <p:nvPicPr>
          <p:cNvPr id="11" name="Image 9" descr="preencoded.png"/>
          <p:cNvPicPr>
            <a:picLocks noChangeAspect="1"/>
          </p:cNvPicPr>
          <p:nvPr/>
        </p:nvPicPr>
        <p:blipFill>
          <a:blip r:embed="rId12"/>
          <a:stretch>
            <a:fillRect/>
          </a:stretch>
        </p:blipFill>
        <p:spPr>
          <a:xfrm>
            <a:off x="4219516" y="3234655"/>
            <a:ext cx="3440085" cy="1225049"/>
          </a:xfrm>
          <a:prstGeom prst="rect">
            <a:avLst/>
          </a:prstGeom>
        </p:spPr>
      </p:pic>
      <p:pic>
        <p:nvPicPr>
          <p:cNvPr id="12" name="Image 10" descr="preencoded.png"/>
          <p:cNvPicPr>
            <a:picLocks noChangeAspect="1"/>
          </p:cNvPicPr>
          <p:nvPr/>
        </p:nvPicPr>
        <p:blipFill>
          <a:blip r:embed="rId13"/>
          <a:stretch>
            <a:fillRect/>
          </a:stretch>
        </p:blipFill>
        <p:spPr>
          <a:xfrm>
            <a:off x="4368007" y="3383146"/>
            <a:ext cx="371227" cy="371227"/>
          </a:xfrm>
          <a:prstGeom prst="rect">
            <a:avLst/>
          </a:prstGeom>
        </p:spPr>
      </p:pic>
      <p:pic>
        <p:nvPicPr>
          <p:cNvPr id="13" name="Image 11" descr="preencoded.png"/>
          <p:cNvPicPr>
            <a:picLocks noChangeAspect="1"/>
          </p:cNvPicPr>
          <p:nvPr/>
        </p:nvPicPr>
        <p:blipFill>
          <a:blip r:embed="rId14"/>
          <a:stretch>
            <a:fillRect/>
          </a:stretch>
        </p:blipFill>
        <p:spPr>
          <a:xfrm>
            <a:off x="4484016" y="3438830"/>
            <a:ext cx="139210" cy="259859"/>
          </a:xfrm>
          <a:prstGeom prst="rect">
            <a:avLst/>
          </a:prstGeom>
        </p:spPr>
      </p:pic>
      <p:pic>
        <p:nvPicPr>
          <p:cNvPr id="14" name="Image 12" descr="preencoded.png"/>
          <p:cNvPicPr>
            <a:picLocks noChangeAspect="1"/>
          </p:cNvPicPr>
          <p:nvPr/>
        </p:nvPicPr>
        <p:blipFill>
          <a:blip r:embed="rId15"/>
          <a:stretch>
            <a:fillRect/>
          </a:stretch>
        </p:blipFill>
        <p:spPr>
          <a:xfrm>
            <a:off x="7845214" y="3234655"/>
            <a:ext cx="3439940" cy="1225049"/>
          </a:xfrm>
          <a:prstGeom prst="rect">
            <a:avLst/>
          </a:prstGeom>
        </p:spPr>
      </p:pic>
      <p:pic>
        <p:nvPicPr>
          <p:cNvPr id="15" name="Image 13" descr="preencoded.png"/>
          <p:cNvPicPr>
            <a:picLocks noChangeAspect="1"/>
          </p:cNvPicPr>
          <p:nvPr/>
        </p:nvPicPr>
        <p:blipFill>
          <a:blip r:embed="rId16"/>
          <a:stretch>
            <a:fillRect/>
          </a:stretch>
        </p:blipFill>
        <p:spPr>
          <a:xfrm>
            <a:off x="7993705" y="3383146"/>
            <a:ext cx="371227" cy="371227"/>
          </a:xfrm>
          <a:prstGeom prst="rect">
            <a:avLst/>
          </a:prstGeom>
        </p:spPr>
      </p:pic>
      <p:pic>
        <p:nvPicPr>
          <p:cNvPr id="16" name="Image 14" descr="preencoded.png"/>
          <p:cNvPicPr>
            <a:picLocks noChangeAspect="1"/>
          </p:cNvPicPr>
          <p:nvPr/>
        </p:nvPicPr>
        <p:blipFill>
          <a:blip r:embed="rId17"/>
          <a:stretch>
            <a:fillRect/>
          </a:stretch>
        </p:blipFill>
        <p:spPr>
          <a:xfrm>
            <a:off x="8118995" y="3438830"/>
            <a:ext cx="120649" cy="259859"/>
          </a:xfrm>
          <a:prstGeom prst="rect">
            <a:avLst/>
          </a:prstGeom>
        </p:spPr>
      </p:pic>
      <p:pic>
        <p:nvPicPr>
          <p:cNvPr id="17" name="Image 15" descr="preencoded.png"/>
          <p:cNvPicPr>
            <a:picLocks noChangeAspect="1"/>
          </p:cNvPicPr>
          <p:nvPr/>
        </p:nvPicPr>
        <p:blipFill>
          <a:blip r:embed="rId18"/>
          <a:stretch>
            <a:fillRect/>
          </a:stretch>
        </p:blipFill>
        <p:spPr>
          <a:xfrm>
            <a:off x="593963" y="4608195"/>
            <a:ext cx="7424539" cy="2320168"/>
          </a:xfrm>
          <a:prstGeom prst="rect">
            <a:avLst/>
          </a:prstGeom>
        </p:spPr>
      </p:pic>
      <p:sp>
        <p:nvSpPr>
          <p:cNvPr id="20" name="Text 1"/>
          <p:cNvSpPr/>
          <p:nvPr/>
        </p:nvSpPr>
        <p:spPr>
          <a:xfrm>
            <a:off x="1039435" y="1230030"/>
            <a:ext cx="10542845" cy="593963"/>
          </a:xfrm>
          <a:prstGeom prst="rect">
            <a:avLst/>
          </a:prstGeom>
          <a:noFill/>
          <a:ln/>
        </p:spPr>
        <p:txBody>
          <a:bodyPr vert="horz" wrap="square" lIns="0" tIns="0" rIns="0" bIns="0" rtlCol="0" anchor="t"/>
          <a:lstStyle/>
          <a:p>
            <a:pPr>
              <a:lnSpc>
                <a:spcPts val="2338"/>
              </a:lnSpc>
            </a:pPr>
            <a:r>
              <a:rPr lang="en-US" sz="1754" dirty="0">
                <a:solidFill>
                  <a:srgbClr val="16A34A"/>
                </a:solidFill>
                <a:latin typeface="ui-sans-serif" pitchFamily="34" charset="0"/>
                <a:ea typeface="ui-sans-serif" pitchFamily="34" charset="-122"/>
                <a:cs typeface="ui-sans-serif" pitchFamily="34" charset="-120"/>
              </a:rPr>
              <a:t>Correct Answer:</a:t>
            </a:r>
            <a:r>
              <a:rPr lang="en-US" sz="1754" dirty="0">
                <a:solidFill>
                  <a:srgbClr val="374151"/>
                </a:solidFill>
                <a:latin typeface="ui-sans-serif" pitchFamily="34" charset="0"/>
                <a:ea typeface="ui-sans-serif" pitchFamily="34" charset="-122"/>
                <a:cs typeface="ui-sans-serif" pitchFamily="34" charset="-120"/>
              </a:rPr>
              <a:t> To provide private and secure access to AWS services without traversing the public internet.</a:t>
            </a:r>
            <a:endParaRPr lang="en-US" sz="1754" dirty="0"/>
          </a:p>
        </p:txBody>
      </p:sp>
      <p:sp>
        <p:nvSpPr>
          <p:cNvPr id="21" name="Text 2"/>
          <p:cNvSpPr/>
          <p:nvPr/>
        </p:nvSpPr>
        <p:spPr>
          <a:xfrm>
            <a:off x="593963" y="2120975"/>
            <a:ext cx="1069133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2" name="Text 3"/>
          <p:cNvSpPr/>
          <p:nvPr/>
        </p:nvSpPr>
        <p:spPr>
          <a:xfrm>
            <a:off x="593963" y="2492201"/>
            <a:ext cx="10691336" cy="519718"/>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VPC Endpoints allow instances within a VPC to privately connect to supported AWS services. This means traffic stays within the AWS network, enhancing security, reducing latency, and often lowering data transfer costs.</a:t>
            </a:r>
            <a:endParaRPr lang="en-US" sz="1315" dirty="0"/>
          </a:p>
        </p:txBody>
      </p:sp>
      <p:sp>
        <p:nvSpPr>
          <p:cNvPr id="23" name="Text 4"/>
          <p:cNvSpPr/>
          <p:nvPr/>
        </p:nvSpPr>
        <p:spPr>
          <a:xfrm>
            <a:off x="1225049" y="3438830"/>
            <a:ext cx="187846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Enhanced Security</a:t>
            </a:r>
            <a:endParaRPr lang="en-US" sz="1315" dirty="0"/>
          </a:p>
        </p:txBody>
      </p:sp>
      <p:sp>
        <p:nvSpPr>
          <p:cNvPr id="24" name="Text 5"/>
          <p:cNvSpPr/>
          <p:nvPr/>
        </p:nvSpPr>
        <p:spPr>
          <a:xfrm>
            <a:off x="742454" y="3865742"/>
            <a:ext cx="314295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Traffic remains within the AWS network, reducing exposure to the public internet.</a:t>
            </a:r>
            <a:endParaRPr lang="en-US" sz="1169" dirty="0"/>
          </a:p>
        </p:txBody>
      </p:sp>
      <p:sp>
        <p:nvSpPr>
          <p:cNvPr id="25" name="Text 6"/>
          <p:cNvSpPr/>
          <p:nvPr/>
        </p:nvSpPr>
        <p:spPr>
          <a:xfrm>
            <a:off x="4850603" y="3438830"/>
            <a:ext cx="17248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Reduced Latency</a:t>
            </a:r>
            <a:endParaRPr lang="en-US" sz="1315" dirty="0"/>
          </a:p>
        </p:txBody>
      </p:sp>
      <p:sp>
        <p:nvSpPr>
          <p:cNvPr id="26" name="Text 7"/>
          <p:cNvSpPr/>
          <p:nvPr/>
        </p:nvSpPr>
        <p:spPr>
          <a:xfrm>
            <a:off x="4368007" y="3865742"/>
            <a:ext cx="314310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Private connectivity to AWS services results in lower network latency.</a:t>
            </a:r>
            <a:endParaRPr lang="en-US" sz="1169" dirty="0"/>
          </a:p>
        </p:txBody>
      </p:sp>
      <p:sp>
        <p:nvSpPr>
          <p:cNvPr id="27" name="Text 8"/>
          <p:cNvSpPr/>
          <p:nvPr/>
        </p:nvSpPr>
        <p:spPr>
          <a:xfrm>
            <a:off x="8476300" y="3438830"/>
            <a:ext cx="14751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Efficiency</a:t>
            </a:r>
            <a:endParaRPr lang="en-US" sz="1315" dirty="0"/>
          </a:p>
        </p:txBody>
      </p:sp>
      <p:sp>
        <p:nvSpPr>
          <p:cNvPr id="28" name="Text 9"/>
          <p:cNvSpPr/>
          <p:nvPr/>
        </p:nvSpPr>
        <p:spPr>
          <a:xfrm>
            <a:off x="7993705" y="3865742"/>
            <a:ext cx="314295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Bypasses the need for Internet Gateways, NAT devices, VPN, or Direct Connect.</a:t>
            </a:r>
            <a:endParaRPr lang="en-US" sz="1169" dirty="0"/>
          </a:p>
        </p:txBody>
      </p:sp>
    </p:spTree>
    <p:extLst>
      <p:ext uri="{BB962C8B-B14F-4D97-AF65-F5344CB8AC3E}">
        <p14:creationId xmlns:p14="http://schemas.microsoft.com/office/powerpoint/2010/main" val="21989237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2046729"/>
            <a:ext cx="6414686" cy="779577"/>
          </a:xfrm>
          <a:prstGeom prst="rect">
            <a:avLst/>
          </a:prstGeom>
        </p:spPr>
      </p:pic>
      <p:pic>
        <p:nvPicPr>
          <p:cNvPr id="7" name="Image 5" descr="preencoded.png"/>
          <p:cNvPicPr>
            <a:picLocks noChangeAspect="1"/>
          </p:cNvPicPr>
          <p:nvPr/>
        </p:nvPicPr>
        <p:blipFill>
          <a:blip r:embed="rId8"/>
          <a:stretch>
            <a:fillRect/>
          </a:stretch>
        </p:blipFill>
        <p:spPr>
          <a:xfrm>
            <a:off x="742453" y="2195220"/>
            <a:ext cx="296982" cy="296982"/>
          </a:xfrm>
          <a:prstGeom prst="rect">
            <a:avLst/>
          </a:prstGeom>
        </p:spPr>
      </p:pic>
      <p:pic>
        <p:nvPicPr>
          <p:cNvPr id="8" name="Image 6" descr="preencoded.png"/>
          <p:cNvPicPr>
            <a:picLocks noChangeAspect="1"/>
          </p:cNvPicPr>
          <p:nvPr/>
        </p:nvPicPr>
        <p:blipFill>
          <a:blip r:embed="rId9"/>
          <a:stretch>
            <a:fillRect/>
          </a:stretch>
        </p:blipFill>
        <p:spPr>
          <a:xfrm>
            <a:off x="1150804" y="2510763"/>
            <a:ext cx="129929" cy="129929"/>
          </a:xfrm>
          <a:prstGeom prst="rect">
            <a:avLst/>
          </a:prstGeom>
        </p:spPr>
      </p:pic>
      <p:pic>
        <p:nvPicPr>
          <p:cNvPr id="9" name="Image 7" descr="preencoded.png"/>
          <p:cNvPicPr>
            <a:picLocks noChangeAspect="1"/>
          </p:cNvPicPr>
          <p:nvPr/>
        </p:nvPicPr>
        <p:blipFill>
          <a:blip r:embed="rId7"/>
          <a:stretch>
            <a:fillRect/>
          </a:stretch>
        </p:blipFill>
        <p:spPr>
          <a:xfrm>
            <a:off x="593963" y="2974796"/>
            <a:ext cx="6414686" cy="779577"/>
          </a:xfrm>
          <a:prstGeom prst="rect">
            <a:avLst/>
          </a:prstGeom>
        </p:spPr>
      </p:pic>
      <p:pic>
        <p:nvPicPr>
          <p:cNvPr id="10" name="Image 8" descr="preencoded.png"/>
          <p:cNvPicPr>
            <a:picLocks noChangeAspect="1"/>
          </p:cNvPicPr>
          <p:nvPr/>
        </p:nvPicPr>
        <p:blipFill>
          <a:blip r:embed="rId10"/>
          <a:stretch>
            <a:fillRect/>
          </a:stretch>
        </p:blipFill>
        <p:spPr>
          <a:xfrm>
            <a:off x="742453" y="3123287"/>
            <a:ext cx="296982" cy="296982"/>
          </a:xfrm>
          <a:prstGeom prst="rect">
            <a:avLst/>
          </a:prstGeom>
        </p:spPr>
      </p:pic>
      <p:pic>
        <p:nvPicPr>
          <p:cNvPr id="11" name="Image 9" descr="preencoded.png"/>
          <p:cNvPicPr>
            <a:picLocks noChangeAspect="1"/>
          </p:cNvPicPr>
          <p:nvPr/>
        </p:nvPicPr>
        <p:blipFill>
          <a:blip r:embed="rId11"/>
          <a:stretch>
            <a:fillRect/>
          </a:stretch>
        </p:blipFill>
        <p:spPr>
          <a:xfrm>
            <a:off x="1150803" y="3438831"/>
            <a:ext cx="167052" cy="129929"/>
          </a:xfrm>
          <a:prstGeom prst="rect">
            <a:avLst/>
          </a:prstGeom>
        </p:spPr>
      </p:pic>
      <p:pic>
        <p:nvPicPr>
          <p:cNvPr id="12" name="Image 10" descr="preencoded.png"/>
          <p:cNvPicPr>
            <a:picLocks noChangeAspect="1"/>
          </p:cNvPicPr>
          <p:nvPr/>
        </p:nvPicPr>
        <p:blipFill>
          <a:blip r:embed="rId7"/>
          <a:stretch>
            <a:fillRect/>
          </a:stretch>
        </p:blipFill>
        <p:spPr>
          <a:xfrm>
            <a:off x="593963" y="3902864"/>
            <a:ext cx="6414686" cy="779577"/>
          </a:xfrm>
          <a:prstGeom prst="rect">
            <a:avLst/>
          </a:prstGeom>
        </p:spPr>
      </p:pic>
      <p:pic>
        <p:nvPicPr>
          <p:cNvPr id="13" name="Image 11" descr="preencoded.png"/>
          <p:cNvPicPr>
            <a:picLocks noChangeAspect="1"/>
          </p:cNvPicPr>
          <p:nvPr/>
        </p:nvPicPr>
        <p:blipFill>
          <a:blip r:embed="rId12"/>
          <a:stretch>
            <a:fillRect/>
          </a:stretch>
        </p:blipFill>
        <p:spPr>
          <a:xfrm>
            <a:off x="742453" y="4051355"/>
            <a:ext cx="296982" cy="296982"/>
          </a:xfrm>
          <a:prstGeom prst="rect">
            <a:avLst/>
          </a:prstGeom>
        </p:spPr>
      </p:pic>
      <p:pic>
        <p:nvPicPr>
          <p:cNvPr id="14" name="Image 12" descr="preencoded.png"/>
          <p:cNvPicPr>
            <a:picLocks noChangeAspect="1"/>
          </p:cNvPicPr>
          <p:nvPr/>
        </p:nvPicPr>
        <p:blipFill>
          <a:blip r:embed="rId13"/>
          <a:stretch>
            <a:fillRect/>
          </a:stretch>
        </p:blipFill>
        <p:spPr>
          <a:xfrm>
            <a:off x="1150804" y="4366898"/>
            <a:ext cx="129929" cy="129929"/>
          </a:xfrm>
          <a:prstGeom prst="rect">
            <a:avLst/>
          </a:prstGeom>
        </p:spPr>
      </p:pic>
      <p:pic>
        <p:nvPicPr>
          <p:cNvPr id="15" name="Image 13" descr="preencoded.png"/>
          <p:cNvPicPr>
            <a:picLocks noChangeAspect="1"/>
          </p:cNvPicPr>
          <p:nvPr/>
        </p:nvPicPr>
        <p:blipFill>
          <a:blip r:embed="rId14"/>
          <a:stretch>
            <a:fillRect/>
          </a:stretch>
        </p:blipFill>
        <p:spPr>
          <a:xfrm>
            <a:off x="593963" y="4830931"/>
            <a:ext cx="6414686" cy="779577"/>
          </a:xfrm>
          <a:prstGeom prst="rect">
            <a:avLst/>
          </a:prstGeom>
        </p:spPr>
      </p:pic>
      <p:pic>
        <p:nvPicPr>
          <p:cNvPr id="16" name="Image 14" descr="preencoded.png"/>
          <p:cNvPicPr>
            <a:picLocks noChangeAspect="1"/>
          </p:cNvPicPr>
          <p:nvPr/>
        </p:nvPicPr>
        <p:blipFill>
          <a:blip r:embed="rId12"/>
          <a:stretch>
            <a:fillRect/>
          </a:stretch>
        </p:blipFill>
        <p:spPr>
          <a:xfrm>
            <a:off x="742453" y="4979422"/>
            <a:ext cx="296982" cy="296982"/>
          </a:xfrm>
          <a:prstGeom prst="rect">
            <a:avLst/>
          </a:prstGeom>
        </p:spPr>
      </p:pic>
      <p:pic>
        <p:nvPicPr>
          <p:cNvPr id="17" name="Image 15" descr="preencoded.png"/>
          <p:cNvPicPr>
            <a:picLocks noChangeAspect="1"/>
          </p:cNvPicPr>
          <p:nvPr/>
        </p:nvPicPr>
        <p:blipFill>
          <a:blip r:embed="rId15"/>
          <a:stretch>
            <a:fillRect/>
          </a:stretch>
        </p:blipFill>
        <p:spPr>
          <a:xfrm>
            <a:off x="1150803" y="5294965"/>
            <a:ext cx="111368" cy="129929"/>
          </a:xfrm>
          <a:prstGeom prst="rect">
            <a:avLst/>
          </a:prstGeom>
        </p:spPr>
      </p:pic>
      <p:pic>
        <p:nvPicPr>
          <p:cNvPr id="18" name="Image 16" descr="preencoded.png"/>
          <p:cNvPicPr>
            <a:picLocks noChangeAspect="1"/>
          </p:cNvPicPr>
          <p:nvPr/>
        </p:nvPicPr>
        <p:blipFill>
          <a:blip r:embed="rId16"/>
          <a:stretch>
            <a:fillRect/>
          </a:stretch>
        </p:blipFill>
        <p:spPr>
          <a:xfrm>
            <a:off x="7847535" y="3011919"/>
            <a:ext cx="2598589" cy="1670521"/>
          </a:xfrm>
          <a:prstGeom prst="rect">
            <a:avLst/>
          </a:prstGeom>
        </p:spPr>
      </p:pic>
      <p:pic>
        <p:nvPicPr>
          <p:cNvPr id="19" name="Image 17" descr="preencoded.png"/>
          <p:cNvPicPr>
            <a:picLocks noChangeAspect="1"/>
          </p:cNvPicPr>
          <p:nvPr/>
        </p:nvPicPr>
        <p:blipFill>
          <a:blip r:embed="rId17"/>
          <a:stretch>
            <a:fillRect/>
          </a:stretch>
        </p:blipFill>
        <p:spPr>
          <a:xfrm>
            <a:off x="8218762" y="3383146"/>
            <a:ext cx="556840" cy="928067"/>
          </a:xfrm>
          <a:prstGeom prst="rect">
            <a:avLst/>
          </a:prstGeom>
        </p:spPr>
      </p:pic>
      <p:pic>
        <p:nvPicPr>
          <p:cNvPr id="20" name="Image 18" descr="preencoded.png"/>
          <p:cNvPicPr>
            <a:picLocks noChangeAspect="1"/>
          </p:cNvPicPr>
          <p:nvPr/>
        </p:nvPicPr>
        <p:blipFill>
          <a:blip r:embed="rId18"/>
          <a:stretch>
            <a:fillRect/>
          </a:stretch>
        </p:blipFill>
        <p:spPr>
          <a:xfrm>
            <a:off x="8775602" y="3893583"/>
            <a:ext cx="1113681" cy="92807"/>
          </a:xfrm>
          <a:prstGeom prst="rect">
            <a:avLst/>
          </a:prstGeom>
        </p:spPr>
      </p:pic>
      <p:pic>
        <p:nvPicPr>
          <p:cNvPr id="21" name="Image 19" descr="preencoded.png"/>
          <p:cNvPicPr>
            <a:picLocks noChangeAspect="1"/>
          </p:cNvPicPr>
          <p:nvPr/>
        </p:nvPicPr>
        <p:blipFill>
          <a:blip r:embed="rId19"/>
          <a:stretch>
            <a:fillRect/>
          </a:stretch>
        </p:blipFill>
        <p:spPr>
          <a:xfrm>
            <a:off x="9146829" y="3383146"/>
            <a:ext cx="928067" cy="928067"/>
          </a:xfrm>
          <a:prstGeom prst="rect">
            <a:avLst/>
          </a:prstGeom>
        </p:spPr>
      </p:pic>
      <p:pic>
        <p:nvPicPr>
          <p:cNvPr id="22" name="Image 20" descr="preencoded.png"/>
          <p:cNvPicPr>
            <a:picLocks noChangeAspect="1"/>
          </p:cNvPicPr>
          <p:nvPr/>
        </p:nvPicPr>
        <p:blipFill>
          <a:blip r:embed="rId20"/>
          <a:stretch>
            <a:fillRect/>
          </a:stretch>
        </p:blipFill>
        <p:spPr>
          <a:xfrm>
            <a:off x="9471508" y="3568760"/>
            <a:ext cx="278420" cy="296982"/>
          </a:xfrm>
          <a:prstGeom prst="rect">
            <a:avLst/>
          </a:prstGeom>
        </p:spPr>
      </p:pic>
      <p:pic>
        <p:nvPicPr>
          <p:cNvPr id="23" name="Image 21" descr="preencoded.png"/>
          <p:cNvPicPr>
            <a:picLocks noChangeAspect="1"/>
          </p:cNvPicPr>
          <p:nvPr/>
        </p:nvPicPr>
        <p:blipFill>
          <a:blip r:embed="rId21"/>
          <a:stretch>
            <a:fillRect/>
          </a:stretch>
        </p:blipFill>
        <p:spPr>
          <a:xfrm>
            <a:off x="8441498" y="2714938"/>
            <a:ext cx="1349903" cy="259859"/>
          </a:xfrm>
          <a:prstGeom prst="rect">
            <a:avLst/>
          </a:prstGeom>
        </p:spPr>
      </p:pic>
      <p:pic>
        <p:nvPicPr>
          <p:cNvPr id="24" name="Image 22" descr="preencoded.png"/>
          <p:cNvPicPr>
            <a:picLocks noChangeAspect="1"/>
          </p:cNvPicPr>
          <p:nvPr/>
        </p:nvPicPr>
        <p:blipFill>
          <a:blip r:embed="rId22"/>
          <a:stretch>
            <a:fillRect/>
          </a:stretch>
        </p:blipFill>
        <p:spPr>
          <a:xfrm>
            <a:off x="8441498" y="4719563"/>
            <a:ext cx="1456921" cy="259859"/>
          </a:xfrm>
          <a:prstGeom prst="rect">
            <a:avLst/>
          </a:prstGeom>
        </p:spPr>
      </p:pic>
      <p:sp>
        <p:nvSpPr>
          <p:cNvPr id="26" name="Text 0"/>
          <p:cNvSpPr/>
          <p:nvPr/>
        </p:nvSpPr>
        <p:spPr>
          <a:xfrm>
            <a:off x="816700" y="469015"/>
            <a:ext cx="8506607"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27" name="Text 1"/>
          <p:cNvSpPr/>
          <p:nvPr/>
        </p:nvSpPr>
        <p:spPr>
          <a:xfrm>
            <a:off x="593963" y="1230030"/>
            <a:ext cx="641468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An Interface VPC Endpoint uses which of the following to provide private connectivity to AWS services?</a:t>
            </a:r>
            <a:endParaRPr lang="en-US" sz="1754" dirty="0"/>
          </a:p>
        </p:txBody>
      </p:sp>
      <p:sp>
        <p:nvSpPr>
          <p:cNvPr id="28" name="Text 2"/>
          <p:cNvSpPr/>
          <p:nvPr/>
        </p:nvSpPr>
        <p:spPr>
          <a:xfrm>
            <a:off x="833375" y="219522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9" name="Text 3"/>
          <p:cNvSpPr/>
          <p:nvPr/>
        </p:nvSpPr>
        <p:spPr>
          <a:xfrm>
            <a:off x="1150803" y="2195220"/>
            <a:ext cx="2361699"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An Internet Gateway</a:t>
            </a:r>
            <a:endParaRPr lang="en-US" sz="1315" dirty="0"/>
          </a:p>
        </p:txBody>
      </p:sp>
      <p:sp>
        <p:nvSpPr>
          <p:cNvPr id="30" name="Text 4"/>
          <p:cNvSpPr/>
          <p:nvPr/>
        </p:nvSpPr>
        <p:spPr>
          <a:xfrm>
            <a:off x="1354978" y="2492202"/>
            <a:ext cx="2361699"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Connects to public internet</a:t>
            </a:r>
            <a:endParaRPr lang="en-US" sz="1023" dirty="0"/>
          </a:p>
        </p:txBody>
      </p:sp>
      <p:sp>
        <p:nvSpPr>
          <p:cNvPr id="31" name="Text 5"/>
          <p:cNvSpPr/>
          <p:nvPr/>
        </p:nvSpPr>
        <p:spPr>
          <a:xfrm>
            <a:off x="834245" y="3123287"/>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32" name="Text 6"/>
          <p:cNvSpPr/>
          <p:nvPr/>
        </p:nvSpPr>
        <p:spPr>
          <a:xfrm>
            <a:off x="1150803" y="3123287"/>
            <a:ext cx="26097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 NAT Gateway</a:t>
            </a:r>
            <a:endParaRPr lang="en-US" sz="1315" dirty="0"/>
          </a:p>
        </p:txBody>
      </p:sp>
      <p:sp>
        <p:nvSpPr>
          <p:cNvPr id="33" name="Text 7"/>
          <p:cNvSpPr/>
          <p:nvPr/>
        </p:nvSpPr>
        <p:spPr>
          <a:xfrm>
            <a:off x="1392101" y="3420269"/>
            <a:ext cx="313170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Enables private-to-public translation</a:t>
            </a:r>
            <a:endParaRPr lang="en-US" sz="1023" dirty="0"/>
          </a:p>
        </p:txBody>
      </p:sp>
      <p:sp>
        <p:nvSpPr>
          <p:cNvPr id="34" name="Text 8"/>
          <p:cNvSpPr/>
          <p:nvPr/>
        </p:nvSpPr>
        <p:spPr>
          <a:xfrm>
            <a:off x="836421" y="4051355"/>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5" name="Text 9"/>
          <p:cNvSpPr/>
          <p:nvPr/>
        </p:nvSpPr>
        <p:spPr>
          <a:xfrm>
            <a:off x="1150803" y="4051355"/>
            <a:ext cx="594305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An Elastic Network Interface (ENI) with a private IP address</a:t>
            </a:r>
            <a:endParaRPr lang="en-US" sz="1315" dirty="0"/>
          </a:p>
        </p:txBody>
      </p:sp>
      <p:sp>
        <p:nvSpPr>
          <p:cNvPr id="36" name="Text 10"/>
          <p:cNvSpPr/>
          <p:nvPr/>
        </p:nvSpPr>
        <p:spPr>
          <a:xfrm>
            <a:off x="1354978" y="4348337"/>
            <a:ext cx="5943053"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Entry point for traffic within VPC</a:t>
            </a:r>
            <a:endParaRPr lang="en-US" sz="1023" dirty="0"/>
          </a:p>
        </p:txBody>
      </p:sp>
      <p:sp>
        <p:nvSpPr>
          <p:cNvPr id="37" name="Text 11"/>
          <p:cNvSpPr/>
          <p:nvPr/>
        </p:nvSpPr>
        <p:spPr>
          <a:xfrm>
            <a:off x="829315" y="4979422"/>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8" name="Text 12"/>
          <p:cNvSpPr/>
          <p:nvPr/>
        </p:nvSpPr>
        <p:spPr>
          <a:xfrm>
            <a:off x="1150803" y="4979422"/>
            <a:ext cx="429463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 public IP address assigned to the service</a:t>
            </a:r>
            <a:endParaRPr lang="en-US" sz="1315" dirty="0"/>
          </a:p>
        </p:txBody>
      </p:sp>
      <p:sp>
        <p:nvSpPr>
          <p:cNvPr id="39" name="Text 13"/>
          <p:cNvSpPr/>
          <p:nvPr/>
        </p:nvSpPr>
        <p:spPr>
          <a:xfrm>
            <a:off x="1336417" y="5276404"/>
            <a:ext cx="3578860"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Uses public addressing</a:t>
            </a:r>
            <a:endParaRPr lang="en-US" sz="1023" dirty="0"/>
          </a:p>
        </p:txBody>
      </p:sp>
      <p:sp>
        <p:nvSpPr>
          <p:cNvPr id="40" name="Text 14"/>
          <p:cNvSpPr/>
          <p:nvPr/>
        </p:nvSpPr>
        <p:spPr>
          <a:xfrm>
            <a:off x="9122249" y="3939987"/>
            <a:ext cx="977081" cy="185613"/>
          </a:xfrm>
          <a:prstGeom prst="rect">
            <a:avLst/>
          </a:prstGeom>
          <a:noFill/>
          <a:ln/>
        </p:spPr>
        <p:txBody>
          <a:bodyPr vert="horz" wrap="square" lIns="0" tIns="0" rIns="0" bIns="0" rtlCol="0" anchor="t"/>
          <a:lstStyle/>
          <a:p>
            <a:pPr algn="ctr">
              <a:lnSpc>
                <a:spcPts val="1461"/>
              </a:lnSpc>
            </a:pPr>
            <a:r>
              <a:rPr lang="en-US" sz="1023" dirty="0">
                <a:solidFill>
                  <a:srgbClr val="374151"/>
                </a:solidFill>
                <a:latin typeface="ui-sans-serif" pitchFamily="34" charset="0"/>
                <a:ea typeface="ui-sans-serif" pitchFamily="34" charset="-122"/>
                <a:cs typeface="ui-sans-serif" pitchFamily="34" charset="-120"/>
              </a:rPr>
              <a:t>AWS Service</a:t>
            </a:r>
            <a:endParaRPr lang="en-US" sz="1023" dirty="0"/>
          </a:p>
        </p:txBody>
      </p:sp>
      <p:sp>
        <p:nvSpPr>
          <p:cNvPr id="41" name="Text 15"/>
          <p:cNvSpPr/>
          <p:nvPr/>
        </p:nvSpPr>
        <p:spPr>
          <a:xfrm>
            <a:off x="8515744" y="2714938"/>
            <a:ext cx="1619883" cy="259859"/>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Interface Endpoint</a:t>
            </a:r>
            <a:endParaRPr lang="en-US" sz="1023" dirty="0"/>
          </a:p>
        </p:txBody>
      </p:sp>
      <p:sp>
        <p:nvSpPr>
          <p:cNvPr id="42" name="Text 16"/>
          <p:cNvSpPr/>
          <p:nvPr/>
        </p:nvSpPr>
        <p:spPr>
          <a:xfrm>
            <a:off x="8515744" y="4719563"/>
            <a:ext cx="1748305" cy="259859"/>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Private Connectivity</a:t>
            </a:r>
            <a:endParaRPr lang="en-US" sz="1023" dirty="0"/>
          </a:p>
        </p:txBody>
      </p:sp>
    </p:spTree>
    <p:extLst>
      <p:ext uri="{BB962C8B-B14F-4D97-AF65-F5344CB8AC3E}">
        <p14:creationId xmlns:p14="http://schemas.microsoft.com/office/powerpoint/2010/main" val="41267781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979067"/>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6979067"/>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556840"/>
          </a:xfrm>
          <a:prstGeom prst="rect">
            <a:avLst/>
          </a:prstGeom>
        </p:spPr>
      </p:pic>
      <p:pic>
        <p:nvPicPr>
          <p:cNvPr id="7" name="Image 5" descr="preencoded.png"/>
          <p:cNvPicPr>
            <a:picLocks noChangeAspect="1"/>
          </p:cNvPicPr>
          <p:nvPr/>
        </p:nvPicPr>
        <p:blipFill>
          <a:blip r:embed="rId8"/>
          <a:stretch>
            <a:fillRect/>
          </a:stretch>
        </p:blipFill>
        <p:spPr>
          <a:xfrm>
            <a:off x="742454" y="1378521"/>
            <a:ext cx="185613" cy="259859"/>
          </a:xfrm>
          <a:prstGeom prst="rect">
            <a:avLst/>
          </a:prstGeom>
        </p:spPr>
      </p:pic>
      <p:pic>
        <p:nvPicPr>
          <p:cNvPr id="8" name="Image 6" descr="preencoded.png"/>
          <p:cNvPicPr>
            <a:picLocks noChangeAspect="1"/>
          </p:cNvPicPr>
          <p:nvPr/>
        </p:nvPicPr>
        <p:blipFill>
          <a:blip r:embed="rId9"/>
          <a:stretch>
            <a:fillRect/>
          </a:stretch>
        </p:blipFill>
        <p:spPr>
          <a:xfrm>
            <a:off x="593963" y="2417956"/>
            <a:ext cx="148491" cy="148491"/>
          </a:xfrm>
          <a:prstGeom prst="rect">
            <a:avLst/>
          </a:prstGeom>
        </p:spPr>
      </p:pic>
      <p:pic>
        <p:nvPicPr>
          <p:cNvPr id="9" name="Image 7" descr="preencoded.png"/>
          <p:cNvPicPr>
            <a:picLocks noChangeAspect="1"/>
          </p:cNvPicPr>
          <p:nvPr/>
        </p:nvPicPr>
        <p:blipFill>
          <a:blip r:embed="rId9"/>
          <a:stretch>
            <a:fillRect/>
          </a:stretch>
        </p:blipFill>
        <p:spPr>
          <a:xfrm>
            <a:off x="593963" y="2974797"/>
            <a:ext cx="148491" cy="148491"/>
          </a:xfrm>
          <a:prstGeom prst="rect">
            <a:avLst/>
          </a:prstGeom>
        </p:spPr>
      </p:pic>
      <p:pic>
        <p:nvPicPr>
          <p:cNvPr id="10" name="Image 8" descr="preencoded.png"/>
          <p:cNvPicPr>
            <a:picLocks noChangeAspect="1"/>
          </p:cNvPicPr>
          <p:nvPr/>
        </p:nvPicPr>
        <p:blipFill>
          <a:blip r:embed="rId9"/>
          <a:stretch>
            <a:fillRect/>
          </a:stretch>
        </p:blipFill>
        <p:spPr>
          <a:xfrm>
            <a:off x="593963" y="3308901"/>
            <a:ext cx="148491" cy="148491"/>
          </a:xfrm>
          <a:prstGeom prst="rect">
            <a:avLst/>
          </a:prstGeom>
        </p:spPr>
      </p:pic>
      <p:pic>
        <p:nvPicPr>
          <p:cNvPr id="11" name="Image 9" descr="preencoded.png"/>
          <p:cNvPicPr>
            <a:picLocks noChangeAspect="1"/>
          </p:cNvPicPr>
          <p:nvPr/>
        </p:nvPicPr>
        <p:blipFill>
          <a:blip r:embed="rId9"/>
          <a:stretch>
            <a:fillRect/>
          </a:stretch>
        </p:blipFill>
        <p:spPr>
          <a:xfrm>
            <a:off x="593963" y="3643005"/>
            <a:ext cx="148491" cy="148491"/>
          </a:xfrm>
          <a:prstGeom prst="rect">
            <a:avLst/>
          </a:prstGeom>
        </p:spPr>
      </p:pic>
      <p:pic>
        <p:nvPicPr>
          <p:cNvPr id="12" name="Image 10" descr="preencoded.png"/>
          <p:cNvPicPr>
            <a:picLocks noChangeAspect="1"/>
          </p:cNvPicPr>
          <p:nvPr/>
        </p:nvPicPr>
        <p:blipFill>
          <a:blip r:embed="rId10"/>
          <a:stretch>
            <a:fillRect/>
          </a:stretch>
        </p:blipFill>
        <p:spPr>
          <a:xfrm>
            <a:off x="4083496" y="4144162"/>
            <a:ext cx="3712270" cy="1670521"/>
          </a:xfrm>
          <a:prstGeom prst="rect">
            <a:avLst/>
          </a:prstGeom>
        </p:spPr>
      </p:pic>
      <p:pic>
        <p:nvPicPr>
          <p:cNvPr id="13" name="Image 11" descr="preencoded.png"/>
          <p:cNvPicPr>
            <a:picLocks noChangeAspect="1"/>
          </p:cNvPicPr>
          <p:nvPr/>
        </p:nvPicPr>
        <p:blipFill>
          <a:blip r:embed="rId11"/>
          <a:stretch>
            <a:fillRect/>
          </a:stretch>
        </p:blipFill>
        <p:spPr>
          <a:xfrm>
            <a:off x="2171677" y="4979422"/>
            <a:ext cx="1484908" cy="18561"/>
          </a:xfrm>
          <a:prstGeom prst="rect">
            <a:avLst/>
          </a:prstGeom>
        </p:spPr>
      </p:pic>
      <p:pic>
        <p:nvPicPr>
          <p:cNvPr id="14" name="Image 12" descr="preencoded.png"/>
          <p:cNvPicPr>
            <a:picLocks noChangeAspect="1"/>
          </p:cNvPicPr>
          <p:nvPr/>
        </p:nvPicPr>
        <p:blipFill>
          <a:blip r:embed="rId12"/>
          <a:stretch>
            <a:fillRect/>
          </a:stretch>
        </p:blipFill>
        <p:spPr>
          <a:xfrm>
            <a:off x="2450098" y="5257842"/>
            <a:ext cx="635146" cy="204175"/>
          </a:xfrm>
          <a:prstGeom prst="rect">
            <a:avLst/>
          </a:prstGeom>
        </p:spPr>
      </p:pic>
      <p:pic>
        <p:nvPicPr>
          <p:cNvPr id="15" name="Image 13" descr="preencoded.png"/>
          <p:cNvPicPr>
            <a:picLocks noChangeAspect="1"/>
          </p:cNvPicPr>
          <p:nvPr/>
        </p:nvPicPr>
        <p:blipFill>
          <a:blip r:embed="rId13"/>
          <a:stretch>
            <a:fillRect/>
          </a:stretch>
        </p:blipFill>
        <p:spPr>
          <a:xfrm>
            <a:off x="1057996" y="4515388"/>
            <a:ext cx="1113681" cy="1113681"/>
          </a:xfrm>
          <a:prstGeom prst="rect">
            <a:avLst/>
          </a:prstGeom>
        </p:spPr>
      </p:pic>
      <p:pic>
        <p:nvPicPr>
          <p:cNvPr id="16" name="Image 14" descr="preencoded.png"/>
          <p:cNvPicPr>
            <a:picLocks noChangeAspect="1"/>
          </p:cNvPicPr>
          <p:nvPr/>
        </p:nvPicPr>
        <p:blipFill>
          <a:blip r:embed="rId14"/>
          <a:stretch>
            <a:fillRect/>
          </a:stretch>
        </p:blipFill>
        <p:spPr>
          <a:xfrm>
            <a:off x="1498829" y="4812370"/>
            <a:ext cx="232017" cy="259859"/>
          </a:xfrm>
          <a:prstGeom prst="rect">
            <a:avLst/>
          </a:prstGeom>
        </p:spPr>
      </p:pic>
      <p:pic>
        <p:nvPicPr>
          <p:cNvPr id="17" name="Image 15" descr="preencoded.png"/>
          <p:cNvPicPr>
            <a:picLocks noChangeAspect="1"/>
          </p:cNvPicPr>
          <p:nvPr/>
        </p:nvPicPr>
        <p:blipFill>
          <a:blip r:embed="rId15"/>
          <a:stretch>
            <a:fillRect/>
          </a:stretch>
        </p:blipFill>
        <p:spPr>
          <a:xfrm>
            <a:off x="9707585" y="4515388"/>
            <a:ext cx="1113681" cy="1113681"/>
          </a:xfrm>
          <a:prstGeom prst="rect">
            <a:avLst/>
          </a:prstGeom>
        </p:spPr>
      </p:pic>
      <p:pic>
        <p:nvPicPr>
          <p:cNvPr id="18" name="Image 16" descr="preencoded.png"/>
          <p:cNvPicPr>
            <a:picLocks noChangeAspect="1"/>
          </p:cNvPicPr>
          <p:nvPr/>
        </p:nvPicPr>
        <p:blipFill>
          <a:blip r:embed="rId16"/>
          <a:stretch>
            <a:fillRect/>
          </a:stretch>
        </p:blipFill>
        <p:spPr>
          <a:xfrm>
            <a:off x="10148272" y="4812370"/>
            <a:ext cx="232017" cy="259859"/>
          </a:xfrm>
          <a:prstGeom prst="rect">
            <a:avLst/>
          </a:prstGeom>
        </p:spPr>
      </p:pic>
      <p:sp>
        <p:nvSpPr>
          <p:cNvPr id="22" name="Text 1"/>
          <p:cNvSpPr/>
          <p:nvPr/>
        </p:nvSpPr>
        <p:spPr>
          <a:xfrm>
            <a:off x="1039436" y="1378521"/>
            <a:ext cx="9943255"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Correct Answer: C. An Elastic Network Interface (ENI) with a private IP address</a:t>
            </a:r>
            <a:endParaRPr lang="en-US" sz="1461" dirty="0"/>
          </a:p>
        </p:txBody>
      </p:sp>
      <p:sp>
        <p:nvSpPr>
          <p:cNvPr id="23" name="Text 2"/>
          <p:cNvSpPr/>
          <p:nvPr/>
        </p:nvSpPr>
        <p:spPr>
          <a:xfrm>
            <a:off x="593963" y="2009607"/>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4" name="Text 3"/>
          <p:cNvSpPr/>
          <p:nvPr/>
        </p:nvSpPr>
        <p:spPr>
          <a:xfrm>
            <a:off x="853822" y="2380834"/>
            <a:ext cx="10431477"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Interface Endpoints are powered by AWS PrivateLink and create an Elastic Network Interface (ENI) with a private IP address in your specified subnets.</a:t>
            </a:r>
            <a:endParaRPr lang="en-US" sz="1169" dirty="0"/>
          </a:p>
        </p:txBody>
      </p:sp>
      <p:sp>
        <p:nvSpPr>
          <p:cNvPr id="25" name="Text 4"/>
          <p:cNvSpPr/>
          <p:nvPr/>
        </p:nvSpPr>
        <p:spPr>
          <a:xfrm>
            <a:off x="853822" y="2937674"/>
            <a:ext cx="1108129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The ENI acts as the entry point for traffic destined for the AWS service, keeping the communication private within your VPC.</a:t>
            </a:r>
            <a:endParaRPr lang="en-US" sz="1169" dirty="0"/>
          </a:p>
        </p:txBody>
      </p:sp>
      <p:sp>
        <p:nvSpPr>
          <p:cNvPr id="26" name="Text 5"/>
          <p:cNvSpPr/>
          <p:nvPr/>
        </p:nvSpPr>
        <p:spPr>
          <a:xfrm>
            <a:off x="853822" y="3271778"/>
            <a:ext cx="1064243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Interface Endpoints do not rely on Internet Gateways, NAT Gateways, or public IP addresses for the service connection.</a:t>
            </a:r>
            <a:endParaRPr lang="en-US" sz="1169" dirty="0"/>
          </a:p>
        </p:txBody>
      </p:sp>
      <p:sp>
        <p:nvSpPr>
          <p:cNvPr id="27" name="Text 6"/>
          <p:cNvSpPr/>
          <p:nvPr/>
        </p:nvSpPr>
        <p:spPr>
          <a:xfrm>
            <a:off x="853822" y="3605883"/>
            <a:ext cx="1165467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They provide private connectivity to AWS services without traversing the public internet, enhancing security and reducing latency.</a:t>
            </a:r>
            <a:endParaRPr lang="en-US" sz="1169" dirty="0"/>
          </a:p>
        </p:txBody>
      </p:sp>
      <p:sp>
        <p:nvSpPr>
          <p:cNvPr id="28" name="Text 7"/>
          <p:cNvSpPr/>
          <p:nvPr/>
        </p:nvSpPr>
        <p:spPr>
          <a:xfrm>
            <a:off x="4083496" y="4218407"/>
            <a:ext cx="3712270" cy="185613"/>
          </a:xfrm>
          <a:prstGeom prst="rect">
            <a:avLst/>
          </a:prstGeom>
          <a:noFill/>
          <a:ln/>
        </p:spPr>
        <p:txBody>
          <a:bodyPr vert="horz" wrap="square" lIns="0" tIns="0" rIns="0" bIns="0" rtlCol="0" anchor="t"/>
          <a:lstStyle/>
          <a:p>
            <a:pPr algn="ctr">
              <a:lnSpc>
                <a:spcPts val="1461"/>
              </a:lnSpc>
            </a:pPr>
            <a:r>
              <a:rPr lang="en-US" sz="1023" dirty="0">
                <a:solidFill>
                  <a:srgbClr val="6B7280"/>
                </a:solidFill>
                <a:latin typeface="ui-sans-serif" pitchFamily="34" charset="0"/>
                <a:ea typeface="ui-sans-serif" pitchFamily="34" charset="-122"/>
                <a:cs typeface="ui-sans-serif" pitchFamily="34" charset="-120"/>
              </a:rPr>
              <a:t>VPC</a:t>
            </a:r>
            <a:endParaRPr lang="en-US" sz="1023" dirty="0"/>
          </a:p>
        </p:txBody>
      </p:sp>
      <p:sp>
        <p:nvSpPr>
          <p:cNvPr id="29" name="Text 8"/>
          <p:cNvSpPr/>
          <p:nvPr/>
        </p:nvSpPr>
        <p:spPr>
          <a:xfrm>
            <a:off x="2505782" y="5257842"/>
            <a:ext cx="762176" cy="204175"/>
          </a:xfrm>
          <a:prstGeom prst="rect">
            <a:avLst/>
          </a:prstGeom>
          <a:noFill/>
          <a:ln/>
        </p:spPr>
        <p:txBody>
          <a:bodyPr vert="horz" wrap="square" lIns="0" tIns="0" rIns="0" bIns="0" rtlCol="0" anchor="t"/>
          <a:lstStyle/>
          <a:p>
            <a:pPr>
              <a:lnSpc>
                <a:spcPts val="1315"/>
              </a:lnSpc>
            </a:pPr>
            <a:r>
              <a:rPr lang="en-US" sz="877" dirty="0">
                <a:solidFill>
                  <a:srgbClr val="232F3E"/>
                </a:solidFill>
                <a:latin typeface="ui-sans-serif" pitchFamily="34" charset="0"/>
                <a:ea typeface="ui-sans-serif" pitchFamily="34" charset="-122"/>
                <a:cs typeface="ui-sans-serif" pitchFamily="34" charset="-120"/>
              </a:rPr>
              <a:t>Private IP</a:t>
            </a:r>
            <a:endParaRPr lang="en-US" sz="877" dirty="0"/>
          </a:p>
        </p:txBody>
      </p:sp>
      <p:sp>
        <p:nvSpPr>
          <p:cNvPr id="30" name="Text 9"/>
          <p:cNvSpPr/>
          <p:nvPr/>
        </p:nvSpPr>
        <p:spPr>
          <a:xfrm>
            <a:off x="1446219" y="5109352"/>
            <a:ext cx="337237" cy="222736"/>
          </a:xfrm>
          <a:prstGeom prst="rect">
            <a:avLst/>
          </a:prstGeom>
          <a:noFill/>
          <a:ln/>
        </p:spPr>
        <p:txBody>
          <a:bodyPr vert="horz" wrap="square" lIns="0" tIns="0" rIns="0" bIns="0" rtlCol="0" anchor="t"/>
          <a:lstStyle/>
          <a:p>
            <a:pPr algn="ctr">
              <a:lnSpc>
                <a:spcPts val="1754"/>
              </a:lnSpc>
            </a:pPr>
            <a:r>
              <a:rPr lang="en-US" sz="1169" b="1" dirty="0">
                <a:solidFill>
                  <a:srgbClr val="FFFFFF"/>
                </a:solidFill>
                <a:latin typeface="ui-sans-serif" pitchFamily="34" charset="0"/>
                <a:ea typeface="ui-sans-serif" pitchFamily="34" charset="-122"/>
                <a:cs typeface="ui-sans-serif" pitchFamily="34" charset="-120"/>
              </a:rPr>
              <a:t>ENI</a:t>
            </a:r>
            <a:endParaRPr lang="en-US" sz="1169" dirty="0"/>
          </a:p>
        </p:txBody>
      </p:sp>
      <p:sp>
        <p:nvSpPr>
          <p:cNvPr id="31" name="Text 10"/>
          <p:cNvSpPr/>
          <p:nvPr/>
        </p:nvSpPr>
        <p:spPr>
          <a:xfrm>
            <a:off x="9635558" y="5109352"/>
            <a:ext cx="1257589" cy="222736"/>
          </a:xfrm>
          <a:prstGeom prst="rect">
            <a:avLst/>
          </a:prstGeom>
          <a:noFill/>
          <a:ln/>
        </p:spPr>
        <p:txBody>
          <a:bodyPr vert="horz" wrap="square" lIns="0" tIns="0" rIns="0" bIns="0" rtlCol="0" anchor="t"/>
          <a:lstStyle/>
          <a:p>
            <a:pPr algn="ctr">
              <a:lnSpc>
                <a:spcPts val="1754"/>
              </a:lnSpc>
            </a:pPr>
            <a:r>
              <a:rPr lang="en-US" sz="1169" b="1" dirty="0">
                <a:solidFill>
                  <a:srgbClr val="FFFFFF"/>
                </a:solidFill>
                <a:latin typeface="ui-sans-serif" pitchFamily="34" charset="0"/>
                <a:ea typeface="ui-sans-serif" pitchFamily="34" charset="-122"/>
                <a:cs typeface="ui-sans-serif" pitchFamily="34" charset="-120"/>
              </a:rPr>
              <a:t>AWS Service</a:t>
            </a:r>
            <a:endParaRPr lang="en-US" sz="1169" dirty="0"/>
          </a:p>
        </p:txBody>
      </p:sp>
    </p:spTree>
    <p:extLst>
      <p:ext uri="{BB962C8B-B14F-4D97-AF65-F5344CB8AC3E}">
        <p14:creationId xmlns:p14="http://schemas.microsoft.com/office/powerpoint/2010/main" val="29221351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C5136-4EE7-36C1-FD91-F77A76AF4C25}"/>
            </a:ext>
          </a:extLst>
        </p:cNvPr>
        <p:cNvGrpSpPr/>
        <p:nvPr/>
      </p:nvGrpSpPr>
      <p:grpSpPr>
        <a:xfrm>
          <a:off x="0" y="0"/>
          <a:ext cx="0" cy="0"/>
          <a:chOff x="0" y="0"/>
          <a:chExt cx="0" cy="0"/>
        </a:xfrm>
      </p:grpSpPr>
      <p:pic>
        <p:nvPicPr>
          <p:cNvPr id="3" name="Picture 2" descr="A yellow rectangular sign with black text&#10;&#10;AI-generated content may be incorrect.">
            <a:extLst>
              <a:ext uri="{FF2B5EF4-FFF2-40B4-BE49-F238E27FC236}">
                <a16:creationId xmlns:a16="http://schemas.microsoft.com/office/drawing/2014/main" id="{804DA1E9-DEA5-97F0-A8C2-EF039688577B}"/>
              </a:ext>
            </a:extLst>
          </p:cNvPr>
          <p:cNvPicPr>
            <a:picLocks noChangeAspect="1"/>
          </p:cNvPicPr>
          <p:nvPr/>
        </p:nvPicPr>
        <p:blipFill>
          <a:blip r:embed="rId2"/>
          <a:stretch>
            <a:fillRect/>
          </a:stretch>
        </p:blipFill>
        <p:spPr>
          <a:xfrm>
            <a:off x="0" y="79226"/>
            <a:ext cx="11879263" cy="6682086"/>
          </a:xfrm>
          <a:prstGeom prst="rect">
            <a:avLst/>
          </a:prstGeom>
        </p:spPr>
      </p:pic>
    </p:spTree>
    <p:extLst>
      <p:ext uri="{BB962C8B-B14F-4D97-AF65-F5344CB8AC3E}">
        <p14:creationId xmlns:p14="http://schemas.microsoft.com/office/powerpoint/2010/main" val="387095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5"/>
          <a:stretch>
            <a:fillRect/>
          </a:stretch>
        </p:blipFill>
        <p:spPr>
          <a:xfrm>
            <a:off x="593963" y="450453"/>
            <a:ext cx="74245" cy="371227"/>
          </a:xfrm>
          <a:prstGeom prst="rect">
            <a:avLst/>
          </a:prstGeom>
        </p:spPr>
      </p:pic>
      <p:pic>
        <p:nvPicPr>
          <p:cNvPr id="5" name="Image 3" descr="preencoded.png"/>
          <p:cNvPicPr>
            <a:picLocks noChangeAspect="1"/>
          </p:cNvPicPr>
          <p:nvPr/>
        </p:nvPicPr>
        <p:blipFill>
          <a:blip r:embed="rId6"/>
          <a:stretch>
            <a:fillRect/>
          </a:stretch>
        </p:blipFill>
        <p:spPr>
          <a:xfrm>
            <a:off x="593963" y="895926"/>
            <a:ext cx="1187926" cy="37123"/>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593963"/>
          </a:xfrm>
          <a:prstGeom prst="rect">
            <a:avLst/>
          </a:prstGeom>
        </p:spPr>
      </p:pic>
      <p:pic>
        <p:nvPicPr>
          <p:cNvPr id="7" name="Image 5" descr="preencoded.png"/>
          <p:cNvPicPr>
            <a:picLocks noChangeAspect="1"/>
          </p:cNvPicPr>
          <p:nvPr/>
        </p:nvPicPr>
        <p:blipFill>
          <a:blip r:embed="rId8"/>
          <a:stretch>
            <a:fillRect/>
          </a:stretch>
        </p:blipFill>
        <p:spPr>
          <a:xfrm>
            <a:off x="742454" y="1378521"/>
            <a:ext cx="222736" cy="296982"/>
          </a:xfrm>
          <a:prstGeom prst="rect">
            <a:avLst/>
          </a:prstGeom>
        </p:spPr>
      </p:pic>
      <p:pic>
        <p:nvPicPr>
          <p:cNvPr id="8" name="Image 6" descr="preencoded.png"/>
          <p:cNvPicPr>
            <a:picLocks noChangeAspect="1"/>
          </p:cNvPicPr>
          <p:nvPr/>
        </p:nvPicPr>
        <p:blipFill>
          <a:blip r:embed="rId9"/>
          <a:stretch>
            <a:fillRect/>
          </a:stretch>
        </p:blipFill>
        <p:spPr>
          <a:xfrm>
            <a:off x="593963" y="2974797"/>
            <a:ext cx="5048687" cy="1999985"/>
          </a:xfrm>
          <a:prstGeom prst="rect">
            <a:avLst/>
          </a:prstGeom>
        </p:spPr>
      </p:pic>
      <p:pic>
        <p:nvPicPr>
          <p:cNvPr id="9" name="Image 7" descr="preencoded.png"/>
          <p:cNvPicPr>
            <a:picLocks noChangeAspect="1"/>
          </p:cNvPicPr>
          <p:nvPr/>
        </p:nvPicPr>
        <p:blipFill>
          <a:blip r:embed="rId10"/>
          <a:stretch>
            <a:fillRect/>
          </a:stretch>
        </p:blipFill>
        <p:spPr>
          <a:xfrm>
            <a:off x="779577" y="3160410"/>
            <a:ext cx="232017" cy="259859"/>
          </a:xfrm>
          <a:prstGeom prst="rect">
            <a:avLst/>
          </a:prstGeom>
        </p:spPr>
      </p:pic>
      <p:pic>
        <p:nvPicPr>
          <p:cNvPr id="10" name="Image 8" descr="preencoded.png"/>
          <p:cNvPicPr>
            <a:picLocks noChangeAspect="1"/>
          </p:cNvPicPr>
          <p:nvPr/>
        </p:nvPicPr>
        <p:blipFill>
          <a:blip r:embed="rId11"/>
          <a:stretch>
            <a:fillRect/>
          </a:stretch>
        </p:blipFill>
        <p:spPr>
          <a:xfrm>
            <a:off x="779576" y="4088477"/>
            <a:ext cx="4677460" cy="403710"/>
          </a:xfrm>
          <a:prstGeom prst="rect">
            <a:avLst/>
          </a:prstGeom>
        </p:spPr>
      </p:pic>
      <p:pic>
        <p:nvPicPr>
          <p:cNvPr id="11" name="Image 9" descr="preencoded.png"/>
          <p:cNvPicPr>
            <a:picLocks noChangeAspect="1"/>
          </p:cNvPicPr>
          <p:nvPr/>
        </p:nvPicPr>
        <p:blipFill>
          <a:blip r:embed="rId12"/>
          <a:stretch>
            <a:fillRect/>
          </a:stretch>
        </p:blipFill>
        <p:spPr>
          <a:xfrm>
            <a:off x="779577" y="4622117"/>
            <a:ext cx="129929" cy="129929"/>
          </a:xfrm>
          <a:prstGeom prst="rect">
            <a:avLst/>
          </a:prstGeom>
        </p:spPr>
      </p:pic>
      <p:pic>
        <p:nvPicPr>
          <p:cNvPr id="12" name="Image 10" descr="preencoded.png"/>
          <p:cNvPicPr>
            <a:picLocks noChangeAspect="1"/>
          </p:cNvPicPr>
          <p:nvPr/>
        </p:nvPicPr>
        <p:blipFill>
          <a:blip r:embed="rId13"/>
          <a:stretch>
            <a:fillRect/>
          </a:stretch>
        </p:blipFill>
        <p:spPr>
          <a:xfrm>
            <a:off x="6236612" y="2974797"/>
            <a:ext cx="5048687" cy="1999985"/>
          </a:xfrm>
          <a:prstGeom prst="rect">
            <a:avLst/>
          </a:prstGeom>
        </p:spPr>
      </p:pic>
      <p:pic>
        <p:nvPicPr>
          <p:cNvPr id="13" name="Image 11" descr="preencoded.png"/>
          <p:cNvPicPr>
            <a:picLocks noChangeAspect="1"/>
          </p:cNvPicPr>
          <p:nvPr/>
        </p:nvPicPr>
        <p:blipFill>
          <a:blip r:embed="rId14"/>
          <a:stretch>
            <a:fillRect/>
          </a:stretch>
        </p:blipFill>
        <p:spPr>
          <a:xfrm>
            <a:off x="6422227" y="3160410"/>
            <a:ext cx="213455" cy="259859"/>
          </a:xfrm>
          <a:prstGeom prst="rect">
            <a:avLst/>
          </a:prstGeom>
        </p:spPr>
      </p:pic>
      <p:pic>
        <p:nvPicPr>
          <p:cNvPr id="14" name="Image 12" descr="preencoded.png"/>
          <p:cNvPicPr>
            <a:picLocks noChangeAspect="1"/>
          </p:cNvPicPr>
          <p:nvPr/>
        </p:nvPicPr>
        <p:blipFill>
          <a:blip r:embed="rId15"/>
          <a:stretch>
            <a:fillRect/>
          </a:stretch>
        </p:blipFill>
        <p:spPr>
          <a:xfrm>
            <a:off x="6422226" y="4088477"/>
            <a:ext cx="4677460" cy="403710"/>
          </a:xfrm>
          <a:prstGeom prst="rect">
            <a:avLst/>
          </a:prstGeom>
        </p:spPr>
      </p:pic>
      <p:pic>
        <p:nvPicPr>
          <p:cNvPr id="15" name="Image 13" descr="preencoded.png"/>
          <p:cNvPicPr>
            <a:picLocks noChangeAspect="1"/>
          </p:cNvPicPr>
          <p:nvPr/>
        </p:nvPicPr>
        <p:blipFill>
          <a:blip r:embed="rId12"/>
          <a:stretch>
            <a:fillRect/>
          </a:stretch>
        </p:blipFill>
        <p:spPr>
          <a:xfrm>
            <a:off x="6422226" y="4622117"/>
            <a:ext cx="129929" cy="129929"/>
          </a:xfrm>
          <a:prstGeom prst="rect">
            <a:avLst/>
          </a:prstGeom>
        </p:spPr>
      </p:pic>
      <p:pic>
        <p:nvPicPr>
          <p:cNvPr id="16" name="Image 14" descr="preencoded.png"/>
          <p:cNvPicPr>
            <a:picLocks noChangeAspect="1"/>
          </p:cNvPicPr>
          <p:nvPr/>
        </p:nvPicPr>
        <p:blipFill>
          <a:blip r:embed="rId16"/>
          <a:stretch>
            <a:fillRect/>
          </a:stretch>
        </p:blipFill>
        <p:spPr>
          <a:xfrm>
            <a:off x="593963" y="5165036"/>
            <a:ext cx="10691336" cy="1002313"/>
          </a:xfrm>
          <a:prstGeom prst="rect">
            <a:avLst/>
          </a:prstGeom>
        </p:spPr>
      </p:pic>
      <p:pic>
        <p:nvPicPr>
          <p:cNvPr id="17" name="Image 15" descr="preencoded.png"/>
          <p:cNvPicPr>
            <a:picLocks noChangeAspect="1"/>
          </p:cNvPicPr>
          <p:nvPr/>
        </p:nvPicPr>
        <p:blipFill>
          <a:blip r:embed="rId17"/>
          <a:stretch>
            <a:fillRect/>
          </a:stretch>
        </p:blipFill>
        <p:spPr>
          <a:xfrm>
            <a:off x="742454" y="5313526"/>
            <a:ext cx="139210" cy="259859"/>
          </a:xfrm>
          <a:prstGeom prst="rect">
            <a:avLst/>
          </a:prstGeom>
        </p:spPr>
      </p:pic>
      <p:sp>
        <p:nvSpPr>
          <p:cNvPr id="18" name="Text 0"/>
          <p:cNvSpPr/>
          <p:nvPr/>
        </p:nvSpPr>
        <p:spPr>
          <a:xfrm>
            <a:off x="816700" y="469015"/>
            <a:ext cx="6208075"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Answer 3</a:t>
            </a:r>
            <a:endParaRPr lang="en-US" sz="2192" dirty="0"/>
          </a:p>
        </p:txBody>
      </p:sp>
      <p:sp>
        <p:nvSpPr>
          <p:cNvPr id="19" name="Text 1"/>
          <p:cNvSpPr/>
          <p:nvPr/>
        </p:nvSpPr>
        <p:spPr>
          <a:xfrm>
            <a:off x="1076559" y="1397082"/>
            <a:ext cx="729495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Correct Answer: B. Hexadecimal colon-separated notation</a:t>
            </a:r>
            <a:endParaRPr lang="en-US" sz="1461" dirty="0"/>
          </a:p>
        </p:txBody>
      </p:sp>
      <p:sp>
        <p:nvSpPr>
          <p:cNvPr id="20" name="Text 2"/>
          <p:cNvSpPr/>
          <p:nvPr/>
        </p:nvSpPr>
        <p:spPr>
          <a:xfrm>
            <a:off x="593963" y="2046729"/>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21" name="Text 3"/>
          <p:cNvSpPr/>
          <p:nvPr/>
        </p:nvSpPr>
        <p:spPr>
          <a:xfrm>
            <a:off x="593963" y="2417956"/>
            <a:ext cx="1282960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IPv6 addresses are represented using hexadecimal colon-separated notation, whereas IPv4 uses decimal dotted notation.</a:t>
            </a:r>
            <a:endParaRPr lang="en-US" sz="1315" dirty="0"/>
          </a:p>
        </p:txBody>
      </p:sp>
      <p:sp>
        <p:nvSpPr>
          <p:cNvPr id="22" name="Text 4"/>
          <p:cNvSpPr/>
          <p:nvPr/>
        </p:nvSpPr>
        <p:spPr>
          <a:xfrm>
            <a:off x="1122961" y="3160410"/>
            <a:ext cx="171454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IPv6 Notation</a:t>
            </a:r>
            <a:endParaRPr lang="en-US" sz="1461" dirty="0"/>
          </a:p>
        </p:txBody>
      </p:sp>
      <p:sp>
        <p:nvSpPr>
          <p:cNvPr id="23" name="Text 5"/>
          <p:cNvSpPr/>
          <p:nvPr/>
        </p:nvSpPr>
        <p:spPr>
          <a:xfrm>
            <a:off x="779576" y="3531637"/>
            <a:ext cx="467746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Hexadecimal colon-separated notation uses groups of four hexadecimal characters separated by colons.</a:t>
            </a:r>
            <a:endParaRPr lang="en-US" sz="1169" dirty="0"/>
          </a:p>
        </p:txBody>
      </p:sp>
      <p:sp>
        <p:nvSpPr>
          <p:cNvPr id="24" name="Text 6"/>
          <p:cNvSpPr/>
          <p:nvPr/>
        </p:nvSpPr>
        <p:spPr>
          <a:xfrm>
            <a:off x="890944" y="4088477"/>
            <a:ext cx="5612952" cy="403710"/>
          </a:xfrm>
          <a:prstGeom prst="rect">
            <a:avLst/>
          </a:prstGeom>
          <a:noFill/>
          <a:ln/>
        </p:spPr>
        <p:txBody>
          <a:bodyPr vert="horz" wrap="square" lIns="0" tIns="0" rIns="0" bIns="0" rtlCol="0" anchor="t"/>
          <a:lstStyle/>
          <a:p>
            <a:pPr>
              <a:lnSpc>
                <a:spcPts val="1425"/>
              </a:lnSpc>
            </a:pPr>
            <a:r>
              <a:rPr lang="en-US" sz="950" kern="0" spc="58" dirty="0">
                <a:solidFill>
                  <a:srgbClr val="1F2937"/>
                </a:solidFill>
                <a:latin typeface="Arial" pitchFamily="34" charset="0"/>
                <a:ea typeface="Arial" pitchFamily="34" charset="-122"/>
                <a:cs typeface="Arial" pitchFamily="34" charset="-120"/>
              </a:rPr>
              <a:t>2001:0db8:85a3:0000:0000:8a2e:0370:7334</a:t>
            </a:r>
            <a:endParaRPr lang="en-US" sz="950" dirty="0"/>
          </a:p>
        </p:txBody>
      </p:sp>
      <p:sp>
        <p:nvSpPr>
          <p:cNvPr id="25" name="Text 7"/>
          <p:cNvSpPr/>
          <p:nvPr/>
        </p:nvSpPr>
        <p:spPr>
          <a:xfrm>
            <a:off x="983751" y="4603556"/>
            <a:ext cx="561295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Each group represents 16 bits (4 hex characters)</a:t>
            </a:r>
            <a:endParaRPr lang="en-US" sz="1023" dirty="0"/>
          </a:p>
        </p:txBody>
      </p:sp>
      <p:sp>
        <p:nvSpPr>
          <p:cNvPr id="26" name="Text 8"/>
          <p:cNvSpPr/>
          <p:nvPr/>
        </p:nvSpPr>
        <p:spPr>
          <a:xfrm>
            <a:off x="6747050" y="3160410"/>
            <a:ext cx="171454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IPv4 Notation</a:t>
            </a:r>
            <a:endParaRPr lang="en-US" sz="1461" dirty="0"/>
          </a:p>
        </p:txBody>
      </p:sp>
      <p:sp>
        <p:nvSpPr>
          <p:cNvPr id="27" name="Text 9"/>
          <p:cNvSpPr/>
          <p:nvPr/>
        </p:nvSpPr>
        <p:spPr>
          <a:xfrm>
            <a:off x="6422226" y="3531637"/>
            <a:ext cx="467746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Decimal dotted notation uses groups of decimal numbers separated by dots.</a:t>
            </a:r>
            <a:endParaRPr lang="en-US" sz="1169" dirty="0"/>
          </a:p>
        </p:txBody>
      </p:sp>
      <p:sp>
        <p:nvSpPr>
          <p:cNvPr id="28" name="Text 10"/>
          <p:cNvSpPr/>
          <p:nvPr/>
        </p:nvSpPr>
        <p:spPr>
          <a:xfrm>
            <a:off x="6533594" y="4088477"/>
            <a:ext cx="4677460" cy="403710"/>
          </a:xfrm>
          <a:prstGeom prst="rect">
            <a:avLst/>
          </a:prstGeom>
          <a:noFill/>
          <a:ln/>
        </p:spPr>
        <p:txBody>
          <a:bodyPr vert="horz" wrap="square" lIns="0" tIns="0" rIns="0" bIns="0" rtlCol="0" anchor="t"/>
          <a:lstStyle/>
          <a:p>
            <a:pPr>
              <a:lnSpc>
                <a:spcPts val="1425"/>
              </a:lnSpc>
            </a:pPr>
            <a:r>
              <a:rPr lang="en-US" sz="950" kern="0" spc="58" dirty="0">
                <a:solidFill>
                  <a:srgbClr val="1F2937"/>
                </a:solidFill>
                <a:latin typeface="Arial" pitchFamily="34" charset="0"/>
                <a:ea typeface="Arial" pitchFamily="34" charset="-122"/>
                <a:cs typeface="Arial" pitchFamily="34" charset="-120"/>
              </a:rPr>
              <a:t>192.168.1.1</a:t>
            </a:r>
            <a:endParaRPr lang="en-US" sz="950" dirty="0"/>
          </a:p>
        </p:txBody>
      </p:sp>
      <p:sp>
        <p:nvSpPr>
          <p:cNvPr id="29" name="Text 11"/>
          <p:cNvSpPr/>
          <p:nvPr/>
        </p:nvSpPr>
        <p:spPr>
          <a:xfrm>
            <a:off x="6626401" y="4603556"/>
            <a:ext cx="561295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ui-sans-serif" pitchFamily="34" charset="0"/>
                <a:ea typeface="ui-sans-serif" pitchFamily="34" charset="-122"/>
                <a:cs typeface="ui-sans-serif" pitchFamily="34" charset="-120"/>
              </a:rPr>
              <a:t> Each group represents 8 bits (0-255)</a:t>
            </a:r>
            <a:endParaRPr lang="en-US" sz="1023" dirty="0"/>
          </a:p>
        </p:txBody>
      </p:sp>
      <p:sp>
        <p:nvSpPr>
          <p:cNvPr id="30" name="Text 12"/>
          <p:cNvSpPr/>
          <p:nvPr/>
        </p:nvSpPr>
        <p:spPr>
          <a:xfrm>
            <a:off x="993033" y="5313526"/>
            <a:ext cx="1014377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Did You Know?</a:t>
            </a:r>
            <a:endParaRPr lang="en-US" sz="1315" dirty="0"/>
          </a:p>
        </p:txBody>
      </p:sp>
      <p:sp>
        <p:nvSpPr>
          <p:cNvPr id="31" name="Text 13"/>
          <p:cNvSpPr/>
          <p:nvPr/>
        </p:nvSpPr>
        <p:spPr>
          <a:xfrm>
            <a:off x="993033" y="5573386"/>
            <a:ext cx="1014377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IPv6 was designed to address the limitations of IPv4, including the exhaustion of available addresses. The larger address space of IPv6 (128 bits vs 32 bits) provides a vastly increased number of unique addresses.</a:t>
            </a:r>
            <a:endParaRPr lang="en-US" sz="1169" dirty="0"/>
          </a:p>
        </p:txBody>
      </p:sp>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84</TotalTime>
  <Words>7154</Words>
  <Application>Microsoft Office PowerPoint</Application>
  <PresentationFormat>Custom</PresentationFormat>
  <Paragraphs>1304</Paragraphs>
  <Slides>83</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Amazon Ember</vt:lpstr>
      <vt:lpstr>Arial</vt:lpstr>
      <vt:lpstr>Calibri</vt:lpstr>
      <vt:lpstr>Calibri Light</vt:lpstr>
      <vt:lpstr>Helvetica</vt:lpstr>
      <vt:lpstr>ui-monospace</vt:lpstr>
      <vt:lpstr>ui-sans-serif</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you get with a VPC?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Ritesh Behal</cp:lastModifiedBy>
  <cp:revision>134</cp:revision>
  <dcterms:created xsi:type="dcterms:W3CDTF">2025-10-28T01:43:34Z</dcterms:created>
  <dcterms:modified xsi:type="dcterms:W3CDTF">2025-11-13T03:21:14Z</dcterms:modified>
</cp:coreProperties>
</file>